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5" r:id="rId2"/>
    <p:sldId id="465" r:id="rId3"/>
    <p:sldId id="4227" r:id="rId4"/>
    <p:sldId id="4228" r:id="rId5"/>
    <p:sldId id="4231" r:id="rId6"/>
    <p:sldId id="4214" r:id="rId7"/>
    <p:sldId id="461" r:id="rId8"/>
    <p:sldId id="446" r:id="rId9"/>
    <p:sldId id="4215" r:id="rId10"/>
    <p:sldId id="4216" r:id="rId11"/>
    <p:sldId id="4217" r:id="rId12"/>
    <p:sldId id="4218" r:id="rId13"/>
    <p:sldId id="4211" r:id="rId14"/>
    <p:sldId id="4221" r:id="rId15"/>
    <p:sldId id="2993" r:id="rId16"/>
    <p:sldId id="4223" r:id="rId17"/>
    <p:sldId id="4222" r:id="rId18"/>
    <p:sldId id="4225" r:id="rId19"/>
    <p:sldId id="4226"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5F0CF-7168-4B26-BF1E-E1101B7EBA91}"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C49F5-F8C9-4A9D-8973-DE6CA2447E5B}" type="slidenum">
              <a:rPr lang="en-US" smtClean="0"/>
              <a:t>‹#›</a:t>
            </a:fld>
            <a:endParaRPr lang="en-US"/>
          </a:p>
        </p:txBody>
      </p:sp>
    </p:spTree>
    <p:extLst>
      <p:ext uri="{BB962C8B-B14F-4D97-AF65-F5344CB8AC3E}">
        <p14:creationId xmlns:p14="http://schemas.microsoft.com/office/powerpoint/2010/main" val="399634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390525"/>
            <a:ext cx="7143750" cy="4019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390525"/>
            <a:ext cx="7143750" cy="4019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Tree>
    <p:extLst>
      <p:ext uri="{BB962C8B-B14F-4D97-AF65-F5344CB8AC3E}">
        <p14:creationId xmlns:p14="http://schemas.microsoft.com/office/powerpoint/2010/main" val="878699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390525"/>
            <a:ext cx="7143750" cy="4019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18</a:t>
            </a:fld>
            <a:endParaRPr lang="de-DE" dirty="0"/>
          </a:p>
        </p:txBody>
      </p:sp>
    </p:spTree>
    <p:extLst>
      <p:ext uri="{BB962C8B-B14F-4D97-AF65-F5344CB8AC3E}">
        <p14:creationId xmlns:p14="http://schemas.microsoft.com/office/powerpoint/2010/main" val="3586892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390525"/>
            <a:ext cx="7143750" cy="40195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20</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446088" y="436563"/>
            <a:ext cx="7996238" cy="4498975"/>
          </a:xfrm>
          <a:ln/>
        </p:spPr>
      </p:sp>
      <p:sp>
        <p:nvSpPr>
          <p:cNvPr id="21506" name="Notes Placeholder 2"/>
          <p:cNvSpPr>
            <a:spLocks noGrp="1"/>
          </p:cNvSpPr>
          <p:nvPr>
            <p:ph type="body" idx="1"/>
          </p:nvPr>
        </p:nvSpPr>
        <p:spPr>
          <a:noFill/>
          <a:ln w="9525"/>
        </p:spPr>
        <p:txBody>
          <a:bodyPr/>
          <a:lstStyle/>
          <a:p>
            <a:pPr>
              <a:spcBef>
                <a:spcPct val="0"/>
              </a:spcBef>
              <a:buClrTx/>
              <a:buSzTx/>
              <a:buFontTx/>
              <a:buNone/>
            </a:pPr>
            <a:endParaRPr lang="de-DE" sz="1100" dirty="0"/>
          </a:p>
        </p:txBody>
      </p:sp>
    </p:spTree>
    <p:extLst>
      <p:ext uri="{BB962C8B-B14F-4D97-AF65-F5344CB8AC3E}">
        <p14:creationId xmlns:p14="http://schemas.microsoft.com/office/powerpoint/2010/main" val="110016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446088" y="436563"/>
            <a:ext cx="7996238" cy="4498975"/>
          </a:xfrm>
          <a:ln/>
        </p:spPr>
      </p:sp>
      <p:sp>
        <p:nvSpPr>
          <p:cNvPr id="21506" name="Notes Placeholder 2"/>
          <p:cNvSpPr>
            <a:spLocks noGrp="1"/>
          </p:cNvSpPr>
          <p:nvPr>
            <p:ph type="body" idx="1"/>
          </p:nvPr>
        </p:nvSpPr>
        <p:spPr>
          <a:noFill/>
          <a:ln w="9525"/>
        </p:spPr>
        <p:txBody>
          <a:bodyPr/>
          <a:lstStyle/>
          <a:p>
            <a:pPr>
              <a:spcBef>
                <a:spcPct val="0"/>
              </a:spcBef>
              <a:buClrTx/>
              <a:buSzTx/>
              <a:buFontTx/>
              <a:buNone/>
            </a:pPr>
            <a:endParaRPr lang="de-DE" sz="1100" dirty="0"/>
          </a:p>
        </p:txBody>
      </p:sp>
    </p:spTree>
    <p:extLst>
      <p:ext uri="{BB962C8B-B14F-4D97-AF65-F5344CB8AC3E}">
        <p14:creationId xmlns:p14="http://schemas.microsoft.com/office/powerpoint/2010/main" val="211832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390525"/>
            <a:ext cx="7143750" cy="4019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226574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390525"/>
            <a:ext cx="7143750" cy="4019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52850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44463" y="390525"/>
            <a:ext cx="7146926" cy="4019550"/>
          </a:xfrm>
          <a:ln/>
        </p:spPr>
      </p:sp>
      <p:sp>
        <p:nvSpPr>
          <p:cNvPr id="21506" name="Notes Placeholder 2"/>
          <p:cNvSpPr>
            <a:spLocks noGrp="1"/>
          </p:cNvSpPr>
          <p:nvPr>
            <p:ph type="body" idx="1"/>
          </p:nvPr>
        </p:nvSpPr>
        <p:spPr>
          <a:noFill/>
          <a:ln w="9525"/>
        </p:spPr>
        <p:txBody>
          <a:bodyPr/>
          <a:lstStyle/>
          <a:p>
            <a:pPr>
              <a:spcBef>
                <a:spcPct val="0"/>
              </a:spcBef>
              <a:buClrTx/>
              <a:buSzTx/>
              <a:buFontTx/>
              <a:buNone/>
            </a:pPr>
            <a:endParaRPr lang="de-DE" sz="1000" dirty="0">
              <a:effectLst/>
            </a:endParaRPr>
          </a:p>
        </p:txBody>
      </p:sp>
    </p:spTree>
    <p:extLst>
      <p:ext uri="{BB962C8B-B14F-4D97-AF65-F5344CB8AC3E}">
        <p14:creationId xmlns:p14="http://schemas.microsoft.com/office/powerpoint/2010/main" val="146439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44463" y="390525"/>
            <a:ext cx="7146926" cy="4019550"/>
          </a:xfrm>
          <a:ln/>
        </p:spPr>
      </p:sp>
      <p:sp>
        <p:nvSpPr>
          <p:cNvPr id="21506" name="Notes Placeholder 2"/>
          <p:cNvSpPr>
            <a:spLocks noGrp="1"/>
          </p:cNvSpPr>
          <p:nvPr>
            <p:ph type="body" idx="1"/>
          </p:nvPr>
        </p:nvSpPr>
        <p:spPr>
          <a:noFill/>
          <a:ln w="9525"/>
        </p:spPr>
        <p:txBody>
          <a:bodyPr/>
          <a:lstStyle/>
          <a:p>
            <a:pPr>
              <a:spcBef>
                <a:spcPct val="0"/>
              </a:spcBef>
              <a:buClrTx/>
              <a:buSzTx/>
              <a:buFontTx/>
              <a:buNone/>
            </a:pPr>
            <a:endParaRPr lang="de-DE" sz="1000" dirty="0">
              <a:effectLst/>
            </a:endParaRPr>
          </a:p>
        </p:txBody>
      </p:sp>
    </p:spTree>
    <p:extLst>
      <p:ext uri="{BB962C8B-B14F-4D97-AF65-F5344CB8AC3E}">
        <p14:creationId xmlns:p14="http://schemas.microsoft.com/office/powerpoint/2010/main" val="418651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390525"/>
            <a:ext cx="7143750" cy="4019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157683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390525"/>
            <a:ext cx="7143750" cy="4019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14</a:t>
            </a:fld>
            <a:endParaRPr lang="de-DE" dirty="0"/>
          </a:p>
        </p:txBody>
      </p:sp>
    </p:spTree>
    <p:extLst>
      <p:ext uri="{BB962C8B-B14F-4D97-AF65-F5344CB8AC3E}">
        <p14:creationId xmlns:p14="http://schemas.microsoft.com/office/powerpoint/2010/main" val="747324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9A80-1BE3-3925-84FA-9E3068DCDE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058B58-C671-4C5E-1738-76A22E64F9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9ED768-F777-DD41-1AB3-5BABD85C8B3B}"/>
              </a:ext>
            </a:extLst>
          </p:cNvPr>
          <p:cNvSpPr>
            <a:spLocks noGrp="1"/>
          </p:cNvSpPr>
          <p:nvPr>
            <p:ph type="dt" sz="half" idx="10"/>
          </p:nvPr>
        </p:nvSpPr>
        <p:spPr/>
        <p:txBody>
          <a:bodyPr/>
          <a:lstStyle/>
          <a:p>
            <a:fld id="{D52E1A1A-4B69-4B52-A28E-1F21039C7D46}" type="datetimeFigureOut">
              <a:rPr lang="en-US" smtClean="0"/>
              <a:t>3/10/2023</a:t>
            </a:fld>
            <a:endParaRPr lang="en-US"/>
          </a:p>
        </p:txBody>
      </p:sp>
      <p:sp>
        <p:nvSpPr>
          <p:cNvPr id="5" name="Footer Placeholder 4">
            <a:extLst>
              <a:ext uri="{FF2B5EF4-FFF2-40B4-BE49-F238E27FC236}">
                <a16:creationId xmlns:a16="http://schemas.microsoft.com/office/drawing/2014/main" id="{B07B005E-15F2-D14D-849A-CD0A7BEA1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88123-D2A4-E08F-DF99-774FC7D14920}"/>
              </a:ext>
            </a:extLst>
          </p:cNvPr>
          <p:cNvSpPr>
            <a:spLocks noGrp="1"/>
          </p:cNvSpPr>
          <p:nvPr>
            <p:ph type="sldNum" sz="quarter" idx="12"/>
          </p:nvPr>
        </p:nvSpPr>
        <p:spPr/>
        <p:txBody>
          <a:bodyPr/>
          <a:lstStyle/>
          <a:p>
            <a:fld id="{BC05E10C-19A9-4C11-81BC-4ED0E8A6E661}" type="slidenum">
              <a:rPr lang="en-US" smtClean="0"/>
              <a:t>‹#›</a:t>
            </a:fld>
            <a:endParaRPr lang="en-US"/>
          </a:p>
        </p:txBody>
      </p:sp>
    </p:spTree>
    <p:extLst>
      <p:ext uri="{BB962C8B-B14F-4D97-AF65-F5344CB8AC3E}">
        <p14:creationId xmlns:p14="http://schemas.microsoft.com/office/powerpoint/2010/main" val="90982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FD2B-CBD7-4A84-D29B-BC9C3D17DD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9AA932-D902-9DCB-ADF4-B4A0EE7090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E6C57-31C9-DBAA-40E5-56F870282486}"/>
              </a:ext>
            </a:extLst>
          </p:cNvPr>
          <p:cNvSpPr>
            <a:spLocks noGrp="1"/>
          </p:cNvSpPr>
          <p:nvPr>
            <p:ph type="dt" sz="half" idx="10"/>
          </p:nvPr>
        </p:nvSpPr>
        <p:spPr/>
        <p:txBody>
          <a:bodyPr/>
          <a:lstStyle/>
          <a:p>
            <a:fld id="{D52E1A1A-4B69-4B52-A28E-1F21039C7D46}" type="datetimeFigureOut">
              <a:rPr lang="en-US" smtClean="0"/>
              <a:t>3/10/2023</a:t>
            </a:fld>
            <a:endParaRPr lang="en-US"/>
          </a:p>
        </p:txBody>
      </p:sp>
      <p:sp>
        <p:nvSpPr>
          <p:cNvPr id="5" name="Footer Placeholder 4">
            <a:extLst>
              <a:ext uri="{FF2B5EF4-FFF2-40B4-BE49-F238E27FC236}">
                <a16:creationId xmlns:a16="http://schemas.microsoft.com/office/drawing/2014/main" id="{5FE211F2-D697-7715-93A8-E098A05F4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FBDA-BB10-D7F4-639B-FABEF1456F2E}"/>
              </a:ext>
            </a:extLst>
          </p:cNvPr>
          <p:cNvSpPr>
            <a:spLocks noGrp="1"/>
          </p:cNvSpPr>
          <p:nvPr>
            <p:ph type="sldNum" sz="quarter" idx="12"/>
          </p:nvPr>
        </p:nvSpPr>
        <p:spPr/>
        <p:txBody>
          <a:bodyPr/>
          <a:lstStyle/>
          <a:p>
            <a:fld id="{BC05E10C-19A9-4C11-81BC-4ED0E8A6E661}" type="slidenum">
              <a:rPr lang="en-US" smtClean="0"/>
              <a:t>‹#›</a:t>
            </a:fld>
            <a:endParaRPr lang="en-US"/>
          </a:p>
        </p:txBody>
      </p:sp>
    </p:spTree>
    <p:extLst>
      <p:ext uri="{BB962C8B-B14F-4D97-AF65-F5344CB8AC3E}">
        <p14:creationId xmlns:p14="http://schemas.microsoft.com/office/powerpoint/2010/main" val="261423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0928CA-30D6-E311-5823-9CC7232B9D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B0B7A9-6AF6-BA9D-BC0C-DE09EDC79C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6A1FD-1A6B-F3F1-518D-D6E6D8F0CE2C}"/>
              </a:ext>
            </a:extLst>
          </p:cNvPr>
          <p:cNvSpPr>
            <a:spLocks noGrp="1"/>
          </p:cNvSpPr>
          <p:nvPr>
            <p:ph type="dt" sz="half" idx="10"/>
          </p:nvPr>
        </p:nvSpPr>
        <p:spPr/>
        <p:txBody>
          <a:bodyPr/>
          <a:lstStyle/>
          <a:p>
            <a:fld id="{D52E1A1A-4B69-4B52-A28E-1F21039C7D46}" type="datetimeFigureOut">
              <a:rPr lang="en-US" smtClean="0"/>
              <a:t>3/10/2023</a:t>
            </a:fld>
            <a:endParaRPr lang="en-US"/>
          </a:p>
        </p:txBody>
      </p:sp>
      <p:sp>
        <p:nvSpPr>
          <p:cNvPr id="5" name="Footer Placeholder 4">
            <a:extLst>
              <a:ext uri="{FF2B5EF4-FFF2-40B4-BE49-F238E27FC236}">
                <a16:creationId xmlns:a16="http://schemas.microsoft.com/office/drawing/2014/main" id="{E992A259-BE08-54FD-A2DC-FD1397A00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65E13-9060-62BB-8768-36C7334C56AF}"/>
              </a:ext>
            </a:extLst>
          </p:cNvPr>
          <p:cNvSpPr>
            <a:spLocks noGrp="1"/>
          </p:cNvSpPr>
          <p:nvPr>
            <p:ph type="sldNum" sz="quarter" idx="12"/>
          </p:nvPr>
        </p:nvSpPr>
        <p:spPr/>
        <p:txBody>
          <a:bodyPr/>
          <a:lstStyle/>
          <a:p>
            <a:fld id="{BC05E10C-19A9-4C11-81BC-4ED0E8A6E661}" type="slidenum">
              <a:rPr lang="en-US" smtClean="0"/>
              <a:t>‹#›</a:t>
            </a:fld>
            <a:endParaRPr lang="en-US"/>
          </a:p>
        </p:txBody>
      </p:sp>
    </p:spTree>
    <p:extLst>
      <p:ext uri="{BB962C8B-B14F-4D97-AF65-F5344CB8AC3E}">
        <p14:creationId xmlns:p14="http://schemas.microsoft.com/office/powerpoint/2010/main" val="908438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432000" y="-1"/>
            <a:ext cx="11328000" cy="2143127"/>
          </a:xfrm>
          <a:prstGeom prst="rect">
            <a:avLst/>
          </a:prstGeom>
          <a:solidFill>
            <a:schemeClr val="bg1">
              <a:alpha val="75000"/>
            </a:schemeClr>
          </a:solidFill>
          <a:ln w="6350" algn="ctr">
            <a:noFill/>
            <a:miter lim="800000"/>
            <a:headEnd/>
            <a:tailEnd/>
          </a:ln>
        </p:spPr>
        <p:txBody>
          <a:bodyPr lIns="120000" tIns="96000" rIns="120000" bIns="96000" rtlCol="0" anchor="ctr"/>
          <a:lstStyle/>
          <a:p>
            <a:pPr marR="0" algn="ctr" defTabSz="1219170" eaLnBrk="1" fontAlgn="base" latinLnBrk="0" hangingPunct="1">
              <a:lnSpc>
                <a:spcPct val="100000"/>
              </a:lnSpc>
              <a:spcBef>
                <a:spcPct val="50000"/>
              </a:spcBef>
              <a:spcAft>
                <a:spcPct val="0"/>
              </a:spcAft>
              <a:buClr>
                <a:srgbClr val="F0AB00"/>
              </a:buClr>
              <a:buSzPct val="80000"/>
              <a:tabLst/>
            </a:pPr>
            <a:endParaRPr kumimoji="0" lang="en-US" sz="24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552000" y="324000"/>
            <a:ext cx="11040000" cy="738000"/>
          </a:xfrm>
        </p:spPr>
        <p:txBody>
          <a:bodyPr anchor="t" anchorCtr="0">
            <a:noAutofit/>
          </a:bodyPr>
          <a:lstStyle>
            <a:lvl1pPr>
              <a:defRPr sz="6400">
                <a:solidFill>
                  <a:schemeClr val="tx1"/>
                </a:solidFill>
              </a:defRPr>
            </a:lvl1pPr>
          </a:lstStyle>
          <a:p>
            <a:r>
              <a:rPr lang="en-US" dirty="0"/>
              <a:t>Short Presentation Title</a:t>
            </a:r>
          </a:p>
        </p:txBody>
      </p:sp>
      <p:sp>
        <p:nvSpPr>
          <p:cNvPr id="5" name="Rectangle 4"/>
          <p:cNvSpPr/>
          <p:nvPr userDrawn="1"/>
        </p:nvSpPr>
        <p:spPr bwMode="gray">
          <a:xfrm>
            <a:off x="432000" y="0"/>
            <a:ext cx="11328000" cy="162000"/>
          </a:xfrm>
          <a:prstGeom prst="rect">
            <a:avLst/>
          </a:prstGeom>
          <a:solidFill>
            <a:schemeClr val="accent1"/>
          </a:solidFill>
          <a:ln w="9525" algn="ctr">
            <a:noFill/>
            <a:miter lim="800000"/>
            <a:headEnd/>
            <a:tailEnd/>
          </a:ln>
        </p:spPr>
        <p:txBody>
          <a:bodyPr lIns="120000" tIns="96000" rIns="120000" bIns="96000" rtlCol="0" anchor="ctr"/>
          <a:lstStyle/>
          <a:p>
            <a:pPr marR="0" algn="ctr" defTabSz="1219170" eaLnBrk="1" fontAlgn="base" latinLnBrk="0" hangingPunct="1">
              <a:lnSpc>
                <a:spcPct val="100000"/>
              </a:lnSpc>
              <a:spcBef>
                <a:spcPct val="50000"/>
              </a:spcBef>
              <a:spcAft>
                <a:spcPct val="0"/>
              </a:spcAft>
              <a:buClr>
                <a:srgbClr val="F0AB00"/>
              </a:buClr>
              <a:buSzPct val="80000"/>
              <a:tabLst/>
            </a:pPr>
            <a:endParaRPr kumimoji="0" lang="en-US" sz="2133"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552000" y="1499871"/>
            <a:ext cx="9120000" cy="492443"/>
          </a:xfrm>
        </p:spPr>
        <p:txBody>
          <a:bodyPr anchor="t" anchorCtr="0">
            <a:noAutofit/>
          </a:bodyPr>
          <a:lstStyle>
            <a:lvl1pPr marL="0" marR="0" indent="0" algn="l" defTabSz="1219170" rtl="0" eaLnBrk="1" fontAlgn="auto" latinLnBrk="0" hangingPunct="1">
              <a:lnSpc>
                <a:spcPct val="100000"/>
              </a:lnSpc>
              <a:spcBef>
                <a:spcPts val="0"/>
              </a:spcBef>
              <a:spcAft>
                <a:spcPts val="0"/>
              </a:spcAft>
              <a:buClr>
                <a:schemeClr val="accent1"/>
              </a:buClr>
              <a:buSzPct val="80000"/>
              <a:buFontTx/>
              <a:buNone/>
              <a:tabLst/>
              <a:defRPr sz="2133" b="0">
                <a:solidFill>
                  <a:sysClr val="windowText" lastClr="0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Speaker’s Name/Department (delete if not needed)</a:t>
            </a:r>
            <a:br>
              <a:rPr lang="en-US" dirty="0"/>
            </a:br>
            <a:r>
              <a:rPr lang="en-US" dirty="0"/>
              <a:t>Month 00, 2011</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31999" y="6016831"/>
            <a:ext cx="4186427" cy="6787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81377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32000" y="2444400"/>
            <a:ext cx="11328000" cy="738664"/>
          </a:xfrm>
        </p:spPr>
        <p:txBody>
          <a:bodyPr anchor="t" anchorCtr="0">
            <a:noAutofit/>
          </a:bodyPr>
          <a:lstStyle>
            <a:lvl1pPr>
              <a:defRPr sz="6400">
                <a:solidFill>
                  <a:schemeClr val="tx1"/>
                </a:solidFill>
                <a:latin typeface="+mj-lt"/>
              </a:defRPr>
            </a:lvl1pPr>
          </a:lstStyle>
          <a:p>
            <a:r>
              <a:rPr lang="en-US" dirty="0"/>
              <a:t>Thank You!</a:t>
            </a:r>
            <a:endParaRPr lang="de-DE" dirty="0"/>
          </a:p>
        </p:txBody>
      </p:sp>
      <p:sp>
        <p:nvSpPr>
          <p:cNvPr id="12" name="Rectangle 11"/>
          <p:cNvSpPr/>
          <p:nvPr userDrawn="1"/>
        </p:nvSpPr>
        <p:spPr bwMode="gray">
          <a:xfrm>
            <a:off x="432000" y="0"/>
            <a:ext cx="11328000" cy="162000"/>
          </a:xfrm>
          <a:prstGeom prst="rect">
            <a:avLst/>
          </a:prstGeom>
          <a:solidFill>
            <a:schemeClr val="accent1"/>
          </a:solidFill>
          <a:ln w="9525" algn="ctr">
            <a:noFill/>
            <a:miter lim="800000"/>
            <a:headEnd/>
            <a:tailEnd/>
          </a:ln>
        </p:spPr>
        <p:txBody>
          <a:bodyPr lIns="120000" tIns="96000" rIns="120000" bIns="96000" rtlCol="0" anchor="ctr"/>
          <a:lstStyle/>
          <a:p>
            <a:pPr marR="0" algn="ctr" defTabSz="1219170" eaLnBrk="1" fontAlgn="base" latinLnBrk="0" hangingPunct="1">
              <a:lnSpc>
                <a:spcPct val="100000"/>
              </a:lnSpc>
              <a:spcBef>
                <a:spcPct val="50000"/>
              </a:spcBef>
              <a:spcAft>
                <a:spcPct val="0"/>
              </a:spcAft>
              <a:buClr>
                <a:srgbClr val="F0AB00"/>
              </a:buClr>
              <a:buSzPct val="80000"/>
              <a:tabLst/>
            </a:pPr>
            <a:endParaRPr kumimoji="0" lang="en-US" sz="2133"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432000" y="4604385"/>
            <a:ext cx="11328400" cy="1477328"/>
          </a:xfrm>
        </p:spPr>
        <p:txBody>
          <a:bodyPr anchor="b" anchorCtr="0">
            <a:noAutofit/>
          </a:bodyPr>
          <a:lstStyle>
            <a:lvl1pPr>
              <a:spcBef>
                <a:spcPts val="0"/>
              </a:spcBef>
              <a:defRPr sz="2133"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5" name="Picture 4" descr="Logo&#10;&#10;Description automatically generated">
            <a:extLst>
              <a:ext uri="{FF2B5EF4-FFF2-40B4-BE49-F238E27FC236}">
                <a16:creationId xmlns:a16="http://schemas.microsoft.com/office/drawing/2014/main" id="{40C2E7F6-85DA-4219-9AD9-F757C85E0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7694" y="317837"/>
            <a:ext cx="2856636" cy="652945"/>
          </a:xfrm>
          <a:prstGeom prst="rect">
            <a:avLst/>
          </a:prstGeom>
        </p:spPr>
      </p:pic>
    </p:spTree>
    <p:extLst>
      <p:ext uri="{BB962C8B-B14F-4D97-AF65-F5344CB8AC3E}">
        <p14:creationId xmlns:p14="http://schemas.microsoft.com/office/powerpoint/2010/main" val="243487135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0" y="1620000"/>
            <a:ext cx="5326613" cy="4716000"/>
          </a:xfrm>
          <a:noFill/>
        </p:spPr>
        <p:txBody>
          <a:bodyPr vert="horz" lIns="0" tIns="1512000" rIns="0" bIns="0" rtlCol="0" anchor="t" anchorCtr="0">
            <a:noAutofit/>
          </a:bodyPr>
          <a:lstStyle>
            <a:lvl1pPr marL="0" indent="0" algn="ctr" defTabSz="108824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3868"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1"/>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42523403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8"/>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283547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
        <p:nvSpPr>
          <p:cNvPr id="5" name="Picture Placeholder 4"/>
          <p:cNvSpPr>
            <a:spLocks noGrp="1"/>
          </p:cNvSpPr>
          <p:nvPr>
            <p:ph type="pic" sz="quarter" idx="10"/>
          </p:nvPr>
        </p:nvSpPr>
        <p:spPr bwMode="gray">
          <a:xfrm>
            <a:off x="6206400" y="1692000"/>
            <a:ext cx="5553600" cy="4392000"/>
          </a:xfrm>
          <a:solidFill>
            <a:schemeClr val="bg1">
              <a:lumMod val="95000"/>
            </a:schemeClr>
          </a:solidFill>
        </p:spPr>
        <p:txBody>
          <a:bodyPr vert="horz" lIns="0" tIns="1296000" rIns="0" bIns="0" rtlCol="0" anchor="t" anchorCtr="0">
            <a:noAutofit/>
          </a:bodyPr>
          <a:lstStyle>
            <a:lvl1pPr marL="0" indent="0" algn="ctr" defTabSz="1219170" rtl="0" eaLnBrk="1" latinLnBrk="0" hangingPunct="1">
              <a:spcBef>
                <a:spcPts val="2160"/>
              </a:spcBef>
              <a:buClr>
                <a:schemeClr val="accent1"/>
              </a:buClr>
              <a:buSzPct val="80000"/>
              <a:buFontTx/>
              <a:buNone/>
              <a:defRPr lang="de-DE" sz="2400" b="0" kern="1200" dirty="0">
                <a:solidFill>
                  <a:schemeClr val="tx1"/>
                </a:solidFill>
                <a:latin typeface="+mn-lt"/>
                <a:ea typeface="+mn-ea"/>
                <a:cs typeface="+mn-cs"/>
              </a:defRPr>
            </a:lvl1pPr>
          </a:lstStyle>
          <a:p>
            <a:r>
              <a:rPr lang="en-US"/>
              <a:t>Click icon to add picture</a:t>
            </a:r>
            <a:endParaRPr lang="de-DE" dirty="0"/>
          </a:p>
        </p:txBody>
      </p:sp>
      <p:sp>
        <p:nvSpPr>
          <p:cNvPr id="7" name="Text Placeholder 6"/>
          <p:cNvSpPr>
            <a:spLocks noGrp="1"/>
          </p:cNvSpPr>
          <p:nvPr>
            <p:ph type="body" sz="quarter" idx="11" hasCustomPrompt="1"/>
          </p:nvPr>
        </p:nvSpPr>
        <p:spPr bwMode="gray">
          <a:xfrm>
            <a:off x="432000" y="1692000"/>
            <a:ext cx="5553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82278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EFA5-958E-BFA6-EDA6-64EC367759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454DA-EEA2-1A56-B50F-07E422E83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B205F-48E9-8F1D-347E-C784A0056906}"/>
              </a:ext>
            </a:extLst>
          </p:cNvPr>
          <p:cNvSpPr>
            <a:spLocks noGrp="1"/>
          </p:cNvSpPr>
          <p:nvPr>
            <p:ph type="dt" sz="half" idx="10"/>
          </p:nvPr>
        </p:nvSpPr>
        <p:spPr/>
        <p:txBody>
          <a:bodyPr/>
          <a:lstStyle/>
          <a:p>
            <a:fld id="{D52E1A1A-4B69-4B52-A28E-1F21039C7D46}" type="datetimeFigureOut">
              <a:rPr lang="en-US" smtClean="0"/>
              <a:t>3/10/2023</a:t>
            </a:fld>
            <a:endParaRPr lang="en-US"/>
          </a:p>
        </p:txBody>
      </p:sp>
      <p:sp>
        <p:nvSpPr>
          <p:cNvPr id="5" name="Footer Placeholder 4">
            <a:extLst>
              <a:ext uri="{FF2B5EF4-FFF2-40B4-BE49-F238E27FC236}">
                <a16:creationId xmlns:a16="http://schemas.microsoft.com/office/drawing/2014/main" id="{1914D4D4-F349-24B7-8F30-FE949F2A0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28D21-26AB-586F-C6C0-1FD1EF66D212}"/>
              </a:ext>
            </a:extLst>
          </p:cNvPr>
          <p:cNvSpPr>
            <a:spLocks noGrp="1"/>
          </p:cNvSpPr>
          <p:nvPr>
            <p:ph type="sldNum" sz="quarter" idx="12"/>
          </p:nvPr>
        </p:nvSpPr>
        <p:spPr/>
        <p:txBody>
          <a:bodyPr/>
          <a:lstStyle/>
          <a:p>
            <a:fld id="{BC05E10C-19A9-4C11-81BC-4ED0E8A6E661}" type="slidenum">
              <a:rPr lang="en-US" smtClean="0"/>
              <a:t>‹#›</a:t>
            </a:fld>
            <a:endParaRPr lang="en-US"/>
          </a:p>
        </p:txBody>
      </p:sp>
    </p:spTree>
    <p:extLst>
      <p:ext uri="{BB962C8B-B14F-4D97-AF65-F5344CB8AC3E}">
        <p14:creationId xmlns:p14="http://schemas.microsoft.com/office/powerpoint/2010/main" val="219985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75D0-F922-CC26-EC70-7A4E1D941C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B15AF9-0D71-5285-EF37-6BA53E69CF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F54532-625E-17BE-0DBF-7646182AF77F}"/>
              </a:ext>
            </a:extLst>
          </p:cNvPr>
          <p:cNvSpPr>
            <a:spLocks noGrp="1"/>
          </p:cNvSpPr>
          <p:nvPr>
            <p:ph type="dt" sz="half" idx="10"/>
          </p:nvPr>
        </p:nvSpPr>
        <p:spPr/>
        <p:txBody>
          <a:bodyPr/>
          <a:lstStyle/>
          <a:p>
            <a:fld id="{D52E1A1A-4B69-4B52-A28E-1F21039C7D46}" type="datetimeFigureOut">
              <a:rPr lang="en-US" smtClean="0"/>
              <a:t>3/10/2023</a:t>
            </a:fld>
            <a:endParaRPr lang="en-US"/>
          </a:p>
        </p:txBody>
      </p:sp>
      <p:sp>
        <p:nvSpPr>
          <p:cNvPr id="5" name="Footer Placeholder 4">
            <a:extLst>
              <a:ext uri="{FF2B5EF4-FFF2-40B4-BE49-F238E27FC236}">
                <a16:creationId xmlns:a16="http://schemas.microsoft.com/office/drawing/2014/main" id="{D1F804BF-A600-BC09-367C-17F9451DE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6B33B-4270-540B-93EF-37F0055E5EA4}"/>
              </a:ext>
            </a:extLst>
          </p:cNvPr>
          <p:cNvSpPr>
            <a:spLocks noGrp="1"/>
          </p:cNvSpPr>
          <p:nvPr>
            <p:ph type="sldNum" sz="quarter" idx="12"/>
          </p:nvPr>
        </p:nvSpPr>
        <p:spPr/>
        <p:txBody>
          <a:bodyPr/>
          <a:lstStyle/>
          <a:p>
            <a:fld id="{BC05E10C-19A9-4C11-81BC-4ED0E8A6E661}" type="slidenum">
              <a:rPr lang="en-US" smtClean="0"/>
              <a:t>‹#›</a:t>
            </a:fld>
            <a:endParaRPr lang="en-US"/>
          </a:p>
        </p:txBody>
      </p:sp>
    </p:spTree>
    <p:extLst>
      <p:ext uri="{BB962C8B-B14F-4D97-AF65-F5344CB8AC3E}">
        <p14:creationId xmlns:p14="http://schemas.microsoft.com/office/powerpoint/2010/main" val="403114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5608-6EE2-1251-01B9-591087D69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36C1EB-B6B8-8844-D891-811BE6ED43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9D03CC-8849-8672-125F-8E2A25381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EA4852-1466-E2B3-6A4F-D352634F9765}"/>
              </a:ext>
            </a:extLst>
          </p:cNvPr>
          <p:cNvSpPr>
            <a:spLocks noGrp="1"/>
          </p:cNvSpPr>
          <p:nvPr>
            <p:ph type="dt" sz="half" idx="10"/>
          </p:nvPr>
        </p:nvSpPr>
        <p:spPr/>
        <p:txBody>
          <a:bodyPr/>
          <a:lstStyle/>
          <a:p>
            <a:fld id="{D52E1A1A-4B69-4B52-A28E-1F21039C7D46}" type="datetimeFigureOut">
              <a:rPr lang="en-US" smtClean="0"/>
              <a:t>3/10/2023</a:t>
            </a:fld>
            <a:endParaRPr lang="en-US"/>
          </a:p>
        </p:txBody>
      </p:sp>
      <p:sp>
        <p:nvSpPr>
          <p:cNvPr id="6" name="Footer Placeholder 5">
            <a:extLst>
              <a:ext uri="{FF2B5EF4-FFF2-40B4-BE49-F238E27FC236}">
                <a16:creationId xmlns:a16="http://schemas.microsoft.com/office/drawing/2014/main" id="{661BA7AE-AF73-0641-93DE-40FDBD6E72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EFCAB-A3BF-2865-A919-9CE911CAB4AB}"/>
              </a:ext>
            </a:extLst>
          </p:cNvPr>
          <p:cNvSpPr>
            <a:spLocks noGrp="1"/>
          </p:cNvSpPr>
          <p:nvPr>
            <p:ph type="sldNum" sz="quarter" idx="12"/>
          </p:nvPr>
        </p:nvSpPr>
        <p:spPr/>
        <p:txBody>
          <a:bodyPr/>
          <a:lstStyle/>
          <a:p>
            <a:fld id="{BC05E10C-19A9-4C11-81BC-4ED0E8A6E661}" type="slidenum">
              <a:rPr lang="en-US" smtClean="0"/>
              <a:t>‹#›</a:t>
            </a:fld>
            <a:endParaRPr lang="en-US"/>
          </a:p>
        </p:txBody>
      </p:sp>
    </p:spTree>
    <p:extLst>
      <p:ext uri="{BB962C8B-B14F-4D97-AF65-F5344CB8AC3E}">
        <p14:creationId xmlns:p14="http://schemas.microsoft.com/office/powerpoint/2010/main" val="249006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9A3D-135C-7F2D-88B7-106B25CEB2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BCEC26-07F7-88D0-4287-FE4A825FF3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2B2E73-5901-7804-381C-9BC49C4DF7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636C8D-2C8C-7DEC-4FC7-E804F6BD6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4A8B0F-B813-80B3-4094-964CDA548E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112FE-7B5E-2846-2327-8E1741916DFF}"/>
              </a:ext>
            </a:extLst>
          </p:cNvPr>
          <p:cNvSpPr>
            <a:spLocks noGrp="1"/>
          </p:cNvSpPr>
          <p:nvPr>
            <p:ph type="dt" sz="half" idx="10"/>
          </p:nvPr>
        </p:nvSpPr>
        <p:spPr/>
        <p:txBody>
          <a:bodyPr/>
          <a:lstStyle/>
          <a:p>
            <a:fld id="{D52E1A1A-4B69-4B52-A28E-1F21039C7D46}" type="datetimeFigureOut">
              <a:rPr lang="en-US" smtClean="0"/>
              <a:t>3/10/2023</a:t>
            </a:fld>
            <a:endParaRPr lang="en-US"/>
          </a:p>
        </p:txBody>
      </p:sp>
      <p:sp>
        <p:nvSpPr>
          <p:cNvPr id="8" name="Footer Placeholder 7">
            <a:extLst>
              <a:ext uri="{FF2B5EF4-FFF2-40B4-BE49-F238E27FC236}">
                <a16:creationId xmlns:a16="http://schemas.microsoft.com/office/drawing/2014/main" id="{F84F60B0-0A45-434A-E0C4-C35A2E8A95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023393-2B32-3ADB-8B23-C9199DD949B3}"/>
              </a:ext>
            </a:extLst>
          </p:cNvPr>
          <p:cNvSpPr>
            <a:spLocks noGrp="1"/>
          </p:cNvSpPr>
          <p:nvPr>
            <p:ph type="sldNum" sz="quarter" idx="12"/>
          </p:nvPr>
        </p:nvSpPr>
        <p:spPr/>
        <p:txBody>
          <a:bodyPr/>
          <a:lstStyle/>
          <a:p>
            <a:fld id="{BC05E10C-19A9-4C11-81BC-4ED0E8A6E661}" type="slidenum">
              <a:rPr lang="en-US" smtClean="0"/>
              <a:t>‹#›</a:t>
            </a:fld>
            <a:endParaRPr lang="en-US"/>
          </a:p>
        </p:txBody>
      </p:sp>
    </p:spTree>
    <p:extLst>
      <p:ext uri="{BB962C8B-B14F-4D97-AF65-F5344CB8AC3E}">
        <p14:creationId xmlns:p14="http://schemas.microsoft.com/office/powerpoint/2010/main" val="33329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3698-8611-FE94-7043-8870F7FECB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C07352-2760-DF99-4869-2C44B57E3A8F}"/>
              </a:ext>
            </a:extLst>
          </p:cNvPr>
          <p:cNvSpPr>
            <a:spLocks noGrp="1"/>
          </p:cNvSpPr>
          <p:nvPr>
            <p:ph type="dt" sz="half" idx="10"/>
          </p:nvPr>
        </p:nvSpPr>
        <p:spPr/>
        <p:txBody>
          <a:bodyPr/>
          <a:lstStyle/>
          <a:p>
            <a:fld id="{D52E1A1A-4B69-4B52-A28E-1F21039C7D46}" type="datetimeFigureOut">
              <a:rPr lang="en-US" smtClean="0"/>
              <a:t>3/10/2023</a:t>
            </a:fld>
            <a:endParaRPr lang="en-US"/>
          </a:p>
        </p:txBody>
      </p:sp>
      <p:sp>
        <p:nvSpPr>
          <p:cNvPr id="4" name="Footer Placeholder 3">
            <a:extLst>
              <a:ext uri="{FF2B5EF4-FFF2-40B4-BE49-F238E27FC236}">
                <a16:creationId xmlns:a16="http://schemas.microsoft.com/office/drawing/2014/main" id="{EBB514E1-0D24-01C6-819D-2C800D69A6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E95BBA-E506-E721-525A-4FE20F8296DC}"/>
              </a:ext>
            </a:extLst>
          </p:cNvPr>
          <p:cNvSpPr>
            <a:spLocks noGrp="1"/>
          </p:cNvSpPr>
          <p:nvPr>
            <p:ph type="sldNum" sz="quarter" idx="12"/>
          </p:nvPr>
        </p:nvSpPr>
        <p:spPr/>
        <p:txBody>
          <a:bodyPr/>
          <a:lstStyle/>
          <a:p>
            <a:fld id="{BC05E10C-19A9-4C11-81BC-4ED0E8A6E661}" type="slidenum">
              <a:rPr lang="en-US" smtClean="0"/>
              <a:t>‹#›</a:t>
            </a:fld>
            <a:endParaRPr lang="en-US"/>
          </a:p>
        </p:txBody>
      </p:sp>
    </p:spTree>
    <p:extLst>
      <p:ext uri="{BB962C8B-B14F-4D97-AF65-F5344CB8AC3E}">
        <p14:creationId xmlns:p14="http://schemas.microsoft.com/office/powerpoint/2010/main" val="404372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157E1-3874-A175-ABF7-C918A6DBE55F}"/>
              </a:ext>
            </a:extLst>
          </p:cNvPr>
          <p:cNvSpPr>
            <a:spLocks noGrp="1"/>
          </p:cNvSpPr>
          <p:nvPr>
            <p:ph type="dt" sz="half" idx="10"/>
          </p:nvPr>
        </p:nvSpPr>
        <p:spPr/>
        <p:txBody>
          <a:bodyPr/>
          <a:lstStyle/>
          <a:p>
            <a:fld id="{D52E1A1A-4B69-4B52-A28E-1F21039C7D46}" type="datetimeFigureOut">
              <a:rPr lang="en-US" smtClean="0"/>
              <a:t>3/10/2023</a:t>
            </a:fld>
            <a:endParaRPr lang="en-US"/>
          </a:p>
        </p:txBody>
      </p:sp>
      <p:sp>
        <p:nvSpPr>
          <p:cNvPr id="3" name="Footer Placeholder 2">
            <a:extLst>
              <a:ext uri="{FF2B5EF4-FFF2-40B4-BE49-F238E27FC236}">
                <a16:creationId xmlns:a16="http://schemas.microsoft.com/office/drawing/2014/main" id="{B9BD855A-4924-FBDA-9941-38A4CAEF6F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196D18-7611-BFAC-F94B-AD64C48200A4}"/>
              </a:ext>
            </a:extLst>
          </p:cNvPr>
          <p:cNvSpPr>
            <a:spLocks noGrp="1"/>
          </p:cNvSpPr>
          <p:nvPr>
            <p:ph type="sldNum" sz="quarter" idx="12"/>
          </p:nvPr>
        </p:nvSpPr>
        <p:spPr/>
        <p:txBody>
          <a:bodyPr/>
          <a:lstStyle/>
          <a:p>
            <a:fld id="{BC05E10C-19A9-4C11-81BC-4ED0E8A6E661}" type="slidenum">
              <a:rPr lang="en-US" smtClean="0"/>
              <a:t>‹#›</a:t>
            </a:fld>
            <a:endParaRPr lang="en-US"/>
          </a:p>
        </p:txBody>
      </p:sp>
    </p:spTree>
    <p:extLst>
      <p:ext uri="{BB962C8B-B14F-4D97-AF65-F5344CB8AC3E}">
        <p14:creationId xmlns:p14="http://schemas.microsoft.com/office/powerpoint/2010/main" val="301304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7368-F6ED-47CD-E50D-91DA53F3D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CEC19-E22C-7CE9-6EE0-E4A982503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3A3F3A-DF18-EEE8-2893-4DC270115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D87616-27F4-1078-D44E-509A613B8679}"/>
              </a:ext>
            </a:extLst>
          </p:cNvPr>
          <p:cNvSpPr>
            <a:spLocks noGrp="1"/>
          </p:cNvSpPr>
          <p:nvPr>
            <p:ph type="dt" sz="half" idx="10"/>
          </p:nvPr>
        </p:nvSpPr>
        <p:spPr/>
        <p:txBody>
          <a:bodyPr/>
          <a:lstStyle/>
          <a:p>
            <a:fld id="{D52E1A1A-4B69-4B52-A28E-1F21039C7D46}" type="datetimeFigureOut">
              <a:rPr lang="en-US" smtClean="0"/>
              <a:t>3/10/2023</a:t>
            </a:fld>
            <a:endParaRPr lang="en-US"/>
          </a:p>
        </p:txBody>
      </p:sp>
      <p:sp>
        <p:nvSpPr>
          <p:cNvPr id="6" name="Footer Placeholder 5">
            <a:extLst>
              <a:ext uri="{FF2B5EF4-FFF2-40B4-BE49-F238E27FC236}">
                <a16:creationId xmlns:a16="http://schemas.microsoft.com/office/drawing/2014/main" id="{B651C8AB-869E-9C07-64BE-F7DFBDD11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05B06-FFA2-5190-73B7-E1525B90F686}"/>
              </a:ext>
            </a:extLst>
          </p:cNvPr>
          <p:cNvSpPr>
            <a:spLocks noGrp="1"/>
          </p:cNvSpPr>
          <p:nvPr>
            <p:ph type="sldNum" sz="quarter" idx="12"/>
          </p:nvPr>
        </p:nvSpPr>
        <p:spPr/>
        <p:txBody>
          <a:bodyPr/>
          <a:lstStyle/>
          <a:p>
            <a:fld id="{BC05E10C-19A9-4C11-81BC-4ED0E8A6E661}" type="slidenum">
              <a:rPr lang="en-US" smtClean="0"/>
              <a:t>‹#›</a:t>
            </a:fld>
            <a:endParaRPr lang="en-US"/>
          </a:p>
        </p:txBody>
      </p:sp>
    </p:spTree>
    <p:extLst>
      <p:ext uri="{BB962C8B-B14F-4D97-AF65-F5344CB8AC3E}">
        <p14:creationId xmlns:p14="http://schemas.microsoft.com/office/powerpoint/2010/main" val="117734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45BB-88D0-A95E-266B-A4A6FED1F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55A0F4-3DBD-8362-0E6B-A016DC2494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75DB3-EDF0-028F-C1AC-98D585A31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D0CD3-98A3-982B-D5E2-5E0B31C8AA34}"/>
              </a:ext>
            </a:extLst>
          </p:cNvPr>
          <p:cNvSpPr>
            <a:spLocks noGrp="1"/>
          </p:cNvSpPr>
          <p:nvPr>
            <p:ph type="dt" sz="half" idx="10"/>
          </p:nvPr>
        </p:nvSpPr>
        <p:spPr/>
        <p:txBody>
          <a:bodyPr/>
          <a:lstStyle/>
          <a:p>
            <a:fld id="{D52E1A1A-4B69-4B52-A28E-1F21039C7D46}" type="datetimeFigureOut">
              <a:rPr lang="en-US" smtClean="0"/>
              <a:t>3/10/2023</a:t>
            </a:fld>
            <a:endParaRPr lang="en-US"/>
          </a:p>
        </p:txBody>
      </p:sp>
      <p:sp>
        <p:nvSpPr>
          <p:cNvPr id="6" name="Footer Placeholder 5">
            <a:extLst>
              <a:ext uri="{FF2B5EF4-FFF2-40B4-BE49-F238E27FC236}">
                <a16:creationId xmlns:a16="http://schemas.microsoft.com/office/drawing/2014/main" id="{CFF839BE-951F-8DA7-26D5-628D9DCBC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DF569-74B3-50FC-8171-CAE3EC02709F}"/>
              </a:ext>
            </a:extLst>
          </p:cNvPr>
          <p:cNvSpPr>
            <a:spLocks noGrp="1"/>
          </p:cNvSpPr>
          <p:nvPr>
            <p:ph type="sldNum" sz="quarter" idx="12"/>
          </p:nvPr>
        </p:nvSpPr>
        <p:spPr/>
        <p:txBody>
          <a:bodyPr/>
          <a:lstStyle/>
          <a:p>
            <a:fld id="{BC05E10C-19A9-4C11-81BC-4ED0E8A6E661}" type="slidenum">
              <a:rPr lang="en-US" smtClean="0"/>
              <a:t>‹#›</a:t>
            </a:fld>
            <a:endParaRPr lang="en-US"/>
          </a:p>
        </p:txBody>
      </p:sp>
    </p:spTree>
    <p:extLst>
      <p:ext uri="{BB962C8B-B14F-4D97-AF65-F5344CB8AC3E}">
        <p14:creationId xmlns:p14="http://schemas.microsoft.com/office/powerpoint/2010/main" val="318261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E8278E-9AE1-8464-F5C5-14BC610E2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44296B-37FB-7168-FDDB-ABC4CE4646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CB1B4-1190-9CAA-FBDB-8DDB0C34AC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E1A1A-4B69-4B52-A28E-1F21039C7D46}" type="datetimeFigureOut">
              <a:rPr lang="en-US" smtClean="0"/>
              <a:t>3/10/2023</a:t>
            </a:fld>
            <a:endParaRPr lang="en-US"/>
          </a:p>
        </p:txBody>
      </p:sp>
      <p:sp>
        <p:nvSpPr>
          <p:cNvPr id="5" name="Footer Placeholder 4">
            <a:extLst>
              <a:ext uri="{FF2B5EF4-FFF2-40B4-BE49-F238E27FC236}">
                <a16:creationId xmlns:a16="http://schemas.microsoft.com/office/drawing/2014/main" id="{F714FEED-70C6-1CD7-9AED-428CEEDD9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DBCB80-11D3-FDFA-08A2-29DF08529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5E10C-19A9-4C11-81BC-4ED0E8A6E661}" type="slidenum">
              <a:rPr lang="en-US" smtClean="0"/>
              <a:t>‹#›</a:t>
            </a:fld>
            <a:endParaRPr lang="en-US"/>
          </a:p>
        </p:txBody>
      </p:sp>
    </p:spTree>
    <p:extLst>
      <p:ext uri="{BB962C8B-B14F-4D97-AF65-F5344CB8AC3E}">
        <p14:creationId xmlns:p14="http://schemas.microsoft.com/office/powerpoint/2010/main" val="423989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png"/><Relationship Id="rId7" Type="http://schemas.openxmlformats.org/officeDocument/2006/relationships/image" Target="../media/image60.em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 Id="rId9" Type="http://schemas.openxmlformats.org/officeDocument/2006/relationships/image" Target="../media/image62.e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svg"/><Relationship Id="rId7" Type="http://schemas.openxmlformats.org/officeDocument/2006/relationships/image" Target="../media/image71.svg"/><Relationship Id="rId2" Type="http://schemas.openxmlformats.org/officeDocument/2006/relationships/image" Target="../media/image66.png"/><Relationship Id="rId1" Type="http://schemas.openxmlformats.org/officeDocument/2006/relationships/slideLayout" Target="../slideLayouts/slideLayout15.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sv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77.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jpe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gif"/><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6.png"/><Relationship Id="rId24" Type="http://schemas.openxmlformats.org/officeDocument/2006/relationships/image" Target="../media/image29.jpeg"/><Relationship Id="rId5" Type="http://schemas.openxmlformats.org/officeDocument/2006/relationships/image" Target="../media/image10.jpeg"/><Relationship Id="rId15" Type="http://schemas.openxmlformats.org/officeDocument/2006/relationships/image" Target="../media/image20.png"/><Relationship Id="rId23" Type="http://schemas.openxmlformats.org/officeDocument/2006/relationships/image" Target="../media/image28.jpe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633"/>
          <a:stretch/>
        </p:blipFill>
        <p:spPr>
          <a:xfrm>
            <a:off x="1" y="-1"/>
            <a:ext cx="12191999" cy="6858001"/>
          </a:xfrm>
          <a:prstGeom prst="rect">
            <a:avLst/>
          </a:prstGeom>
        </p:spPr>
      </p:pic>
      <p:sp>
        <p:nvSpPr>
          <p:cNvPr id="5" name="Rectangle 4"/>
          <p:cNvSpPr/>
          <p:nvPr/>
        </p:nvSpPr>
        <p:spPr bwMode="gray">
          <a:xfrm>
            <a:off x="432000" y="-44697"/>
            <a:ext cx="11328000" cy="3286128"/>
          </a:xfrm>
          <a:prstGeom prst="rect">
            <a:avLst/>
          </a:prstGeom>
          <a:solidFill>
            <a:schemeClr val="bg1">
              <a:alpha val="75000"/>
            </a:schemeClr>
          </a:solidFill>
          <a:ln w="6350"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400" kern="0" dirty="0">
              <a:ea typeface="Arial Unicode MS" pitchFamily="34" charset="-128"/>
              <a:cs typeface="Arial Unicode MS" pitchFamily="34" charset="-128"/>
            </a:endParaRPr>
          </a:p>
        </p:txBody>
      </p:sp>
      <p:sp>
        <p:nvSpPr>
          <p:cNvPr id="7" name="Rectangle 6"/>
          <p:cNvSpPr/>
          <p:nvPr/>
        </p:nvSpPr>
        <p:spPr bwMode="gray">
          <a:xfrm>
            <a:off x="432000" y="0"/>
            <a:ext cx="11328000" cy="162000"/>
          </a:xfrm>
          <a:prstGeom prst="rect">
            <a:avLst/>
          </a:prstGeom>
          <a:solidFill>
            <a:schemeClr val="accent1"/>
          </a:solidFill>
          <a:ln w="9525"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133" kern="0" dirty="0">
              <a:ea typeface="Arial Unicode MS" pitchFamily="34" charset="-128"/>
              <a:cs typeface="Arial Unicode MS" pitchFamily="34" charset="-128"/>
            </a:endParaRPr>
          </a:p>
        </p:txBody>
      </p:sp>
      <p:sp>
        <p:nvSpPr>
          <p:cNvPr id="2" name="Title 1"/>
          <p:cNvSpPr>
            <a:spLocks noGrp="1"/>
          </p:cNvSpPr>
          <p:nvPr>
            <p:ph type="title"/>
          </p:nvPr>
        </p:nvSpPr>
        <p:spPr>
          <a:xfrm>
            <a:off x="552000" y="780067"/>
            <a:ext cx="11040000" cy="912133"/>
          </a:xfrm>
        </p:spPr>
        <p:txBody>
          <a:bodyPr/>
          <a:lstStyle/>
          <a:p>
            <a:r>
              <a:rPr lang="en-US" sz="3733" b="1" dirty="0"/>
              <a:t>SAP Business One – Starter Package </a:t>
            </a:r>
          </a:p>
        </p:txBody>
      </p:sp>
      <p:sp>
        <p:nvSpPr>
          <p:cNvPr id="3" name="Subtitle 2"/>
          <p:cNvSpPr>
            <a:spLocks noGrp="1"/>
          </p:cNvSpPr>
          <p:nvPr>
            <p:ph type="subTitle" idx="1"/>
          </p:nvPr>
        </p:nvSpPr>
        <p:spPr>
          <a:xfrm>
            <a:off x="552000" y="2120699"/>
            <a:ext cx="9120000" cy="711200"/>
          </a:xfrm>
        </p:spPr>
        <p:txBody>
          <a:bodyPr/>
          <a:lstStyle/>
          <a:p>
            <a:r>
              <a:rPr lang="en-US" sz="2800" b="1" dirty="0" err="1">
                <a:solidFill>
                  <a:schemeClr val="tx1"/>
                </a:solidFill>
              </a:rPr>
              <a:t>Inecom</a:t>
            </a:r>
            <a:r>
              <a:rPr lang="en-US" sz="2800" b="1" dirty="0">
                <a:solidFill>
                  <a:schemeClr val="tx1"/>
                </a:solidFill>
              </a:rPr>
              <a:t> </a:t>
            </a:r>
            <a:r>
              <a:rPr lang="en-IN" sz="2800" b="1" dirty="0">
                <a:solidFill>
                  <a:schemeClr val="tx1"/>
                </a:solidFill>
              </a:rPr>
              <a:t>Technology Pvt Ltd</a:t>
            </a:r>
            <a:endParaRPr lang="en-US" sz="2800" b="1" dirty="0">
              <a:solidFill>
                <a:schemeClr val="tx1"/>
              </a:solidFill>
            </a:endParaRPr>
          </a:p>
          <a:p>
            <a:r>
              <a:rPr lang="en-US" sz="1800" dirty="0">
                <a:solidFill>
                  <a:schemeClr val="tx1"/>
                </a:solidFill>
              </a:rPr>
              <a:t>UAE, India, Singapore and Australia</a:t>
            </a:r>
          </a:p>
          <a:p>
            <a:br>
              <a:rPr lang="en-US" sz="1800" dirty="0">
                <a:solidFill>
                  <a:schemeClr val="tx1"/>
                </a:solidFill>
              </a:rPr>
            </a:br>
            <a:endParaRPr lang="en-US" sz="1800" dirty="0">
              <a:solidFill>
                <a:schemeClr val="tx1"/>
              </a:solidFill>
            </a:endParaRPr>
          </a:p>
        </p:txBody>
      </p:sp>
      <p:pic>
        <p:nvPicPr>
          <p:cNvPr id="6" name="Picture 5">
            <a:extLst>
              <a:ext uri="{FF2B5EF4-FFF2-40B4-BE49-F238E27FC236}">
                <a16:creationId xmlns:a16="http://schemas.microsoft.com/office/drawing/2014/main" id="{1E9C1FEE-2541-4B89-8BAC-975AF8BA7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125" y="2256051"/>
            <a:ext cx="2870200" cy="711200"/>
          </a:xfrm>
          <a:prstGeom prst="rect">
            <a:avLst/>
          </a:prstGeom>
        </p:spPr>
      </p:pic>
      <p:pic>
        <p:nvPicPr>
          <p:cNvPr id="8" name="Picture 7">
            <a:extLst>
              <a:ext uri="{FF2B5EF4-FFF2-40B4-BE49-F238E27FC236}">
                <a16:creationId xmlns:a16="http://schemas.microsoft.com/office/drawing/2014/main" id="{9D3607CD-24E3-4292-A505-79FE698B59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9330" y="554122"/>
            <a:ext cx="1971113" cy="1174455"/>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gray">
          <a:xfrm>
            <a:off x="427671" y="384335"/>
            <a:ext cx="11183564" cy="369332"/>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defTabSz="1088241">
              <a:defRPr/>
            </a:pPr>
            <a:r>
              <a:rPr lang="en-US" dirty="0"/>
              <a:t>SAP Business One – Starter Package</a:t>
            </a:r>
            <a:endParaRPr lang="de-DE" dirty="0">
              <a:solidFill>
                <a:srgbClr val="F0AB00"/>
              </a:solidFill>
              <a:latin typeface="Arial"/>
            </a:endParaRPr>
          </a:p>
        </p:txBody>
      </p:sp>
      <p:sp>
        <p:nvSpPr>
          <p:cNvPr id="19" name="TextBox 1">
            <a:extLst>
              <a:ext uri="{FF2B5EF4-FFF2-40B4-BE49-F238E27FC236}">
                <a16:creationId xmlns:a16="http://schemas.microsoft.com/office/drawing/2014/main" id="{A7AEEE31-8613-4D78-AAF9-CBB69911E581}"/>
              </a:ext>
            </a:extLst>
          </p:cNvPr>
          <p:cNvSpPr txBox="1">
            <a:spLocks noChangeArrowheads="1"/>
          </p:cNvSpPr>
          <p:nvPr/>
        </p:nvSpPr>
        <p:spPr bwMode="auto">
          <a:xfrm>
            <a:off x="402167" y="1836829"/>
            <a:ext cx="11336659" cy="10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lr>
                <a:schemeClr val="accent1"/>
              </a:buClr>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Ø"/>
              <a:defRPr sz="2700">
                <a:solidFill>
                  <a:schemeClr val="tx1"/>
                </a:solidFill>
                <a:latin typeface="Arial" panose="020B0604020202020204" pitchFamily="34" charset="0"/>
              </a:defRPr>
            </a:lvl2pPr>
            <a:lvl3pPr marL="1143000" indent="-228600">
              <a:spcBef>
                <a:spcPct val="20000"/>
              </a:spcBef>
              <a:buClr>
                <a:schemeClr val="accent1"/>
              </a:buClr>
              <a:buChar char="•"/>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marL="0" indent="0">
              <a:lnSpc>
                <a:spcPct val="150000"/>
              </a:lnSpc>
              <a:spcBef>
                <a:spcPts val="600"/>
              </a:spcBef>
              <a:buClrTx/>
              <a:buNone/>
            </a:pPr>
            <a:r>
              <a:rPr lang="en-US" altLang="en-US" sz="1467" dirty="0"/>
              <a:t>Get growing quickly, with SAP Business One starter package, addresses your fundamental business requirements with basic finance, sales, purchasing, customer relationship management, and inventory functionality. Forget standalone accountancy packages or spreadsheets, the SAP Business One starter package is designed to grow with you.</a:t>
            </a:r>
            <a:endParaRPr lang="en-SG" altLang="en-US" sz="1467" dirty="0"/>
          </a:p>
        </p:txBody>
      </p:sp>
      <p:pic>
        <p:nvPicPr>
          <p:cNvPr id="28" name="Picture 27" descr="Logo&#10;&#10;Description automatically generated">
            <a:extLst>
              <a:ext uri="{FF2B5EF4-FFF2-40B4-BE49-F238E27FC236}">
                <a16:creationId xmlns:a16="http://schemas.microsoft.com/office/drawing/2014/main" id="{9B9002C6-71CF-4C05-86A0-89DC9E56C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694" y="317837"/>
            <a:ext cx="2856636" cy="652945"/>
          </a:xfrm>
          <a:prstGeom prst="rect">
            <a:avLst/>
          </a:prstGeom>
        </p:spPr>
      </p:pic>
      <p:sp>
        <p:nvSpPr>
          <p:cNvPr id="31" name="TextBox 30">
            <a:extLst>
              <a:ext uri="{FF2B5EF4-FFF2-40B4-BE49-F238E27FC236}">
                <a16:creationId xmlns:a16="http://schemas.microsoft.com/office/drawing/2014/main" id="{6314E81E-ECBD-40A1-B6D2-06905996E4E3}"/>
              </a:ext>
            </a:extLst>
          </p:cNvPr>
          <p:cNvSpPr txBox="1"/>
          <p:nvPr/>
        </p:nvSpPr>
        <p:spPr>
          <a:xfrm>
            <a:off x="324909" y="1144859"/>
            <a:ext cx="11050303" cy="461665"/>
          </a:xfrm>
          <a:prstGeom prst="rect">
            <a:avLst/>
          </a:prstGeom>
          <a:noFill/>
        </p:spPr>
        <p:txBody>
          <a:bodyPr wrap="square">
            <a:spAutoFit/>
          </a:bodyPr>
          <a:lstStyle/>
          <a:p>
            <a:r>
              <a:rPr lang="en-US" sz="2400" dirty="0">
                <a:solidFill>
                  <a:schemeClr val="accent4">
                    <a:lumMod val="60000"/>
                    <a:lumOff val="40000"/>
                  </a:schemeClr>
                </a:solidFill>
                <a:latin typeface="+mj-lt"/>
                <a:ea typeface="Calibri" panose="020F0502020204030204" pitchFamily="34" charset="0"/>
                <a:cs typeface="Times New Roman" panose="02020603050405020304" pitchFamily="18" charset="0"/>
              </a:rPr>
              <a:t>Start your Journey Now with </a:t>
            </a:r>
            <a:r>
              <a:rPr lang="en-US" sz="2400" b="1" dirty="0">
                <a:solidFill>
                  <a:schemeClr val="accent4">
                    <a:lumMod val="60000"/>
                    <a:lumOff val="40000"/>
                  </a:schemeClr>
                </a:solidFill>
                <a:latin typeface="+mj-lt"/>
                <a:ea typeface="Calibri" panose="020F0502020204030204" pitchFamily="34" charset="0"/>
                <a:cs typeface="Times New Roman" panose="02020603050405020304" pitchFamily="18" charset="0"/>
              </a:rPr>
              <a:t>SAP Business One on HANA</a:t>
            </a:r>
            <a:r>
              <a:rPr lang="en-US" sz="2400" dirty="0">
                <a:solidFill>
                  <a:schemeClr val="accent4">
                    <a:lumMod val="60000"/>
                    <a:lumOff val="40000"/>
                  </a:schemeClr>
                </a:solidFill>
                <a:latin typeface="+mj-lt"/>
                <a:ea typeface="Calibri" panose="020F0502020204030204" pitchFamily="34" charset="0"/>
                <a:cs typeface="Times New Roman" panose="02020603050405020304" pitchFamily="18" charset="0"/>
              </a:rPr>
              <a:t> - Starter Package</a:t>
            </a:r>
            <a:endParaRPr lang="en-IN" sz="2400" dirty="0">
              <a:solidFill>
                <a:schemeClr val="accent4">
                  <a:lumMod val="60000"/>
                  <a:lumOff val="40000"/>
                </a:schemeClr>
              </a:solidFill>
              <a:latin typeface="+mj-lt"/>
            </a:endParaRPr>
          </a:p>
        </p:txBody>
      </p:sp>
      <p:sp>
        <p:nvSpPr>
          <p:cNvPr id="33" name="TextBox 32">
            <a:extLst>
              <a:ext uri="{FF2B5EF4-FFF2-40B4-BE49-F238E27FC236}">
                <a16:creationId xmlns:a16="http://schemas.microsoft.com/office/drawing/2014/main" id="{9CAE1A5E-012E-4DA2-96A9-77C061F7966B}"/>
              </a:ext>
            </a:extLst>
          </p:cNvPr>
          <p:cNvSpPr txBox="1"/>
          <p:nvPr/>
        </p:nvSpPr>
        <p:spPr>
          <a:xfrm>
            <a:off x="427671" y="3065528"/>
            <a:ext cx="11040429" cy="3376502"/>
          </a:xfrm>
          <a:prstGeom prst="rect">
            <a:avLst/>
          </a:prstGeom>
          <a:noFill/>
        </p:spPr>
        <p:txBody>
          <a:bodyPr wrap="square">
            <a:spAutoFit/>
          </a:bodyPr>
          <a:lstStyle/>
          <a:p>
            <a:pPr marL="457189" indent="-457189">
              <a:lnSpc>
                <a:spcPct val="150000"/>
              </a:lnSpc>
              <a:buFont typeface="Wingdings" panose="05000000000000000000" pitchFamily="2" charset="2"/>
              <a:buChar char=""/>
            </a:pPr>
            <a:r>
              <a:rPr lang="en-US" sz="1600" b="1" dirty="0">
                <a:latin typeface="+mj-lt"/>
                <a:ea typeface="Calibri" panose="020F0502020204030204" pitchFamily="34" charset="0"/>
                <a:cs typeface="Times New Roman" panose="02020603050405020304" pitchFamily="18" charset="0"/>
              </a:rPr>
              <a:t>Affordable</a:t>
            </a:r>
            <a:r>
              <a:rPr lang="en-US" sz="1600" dirty="0">
                <a:latin typeface="+mj-lt"/>
                <a:ea typeface="Calibri" panose="020F0502020204030204" pitchFamily="34" charset="0"/>
                <a:cs typeface="Times New Roman" panose="02020603050405020304" pitchFamily="18" charset="0"/>
              </a:rPr>
              <a:t> low total cost of ownership</a:t>
            </a:r>
          </a:p>
          <a:p>
            <a:pPr marL="457189" indent="-457189">
              <a:lnSpc>
                <a:spcPct val="150000"/>
              </a:lnSpc>
              <a:buFont typeface="Wingdings" panose="05000000000000000000" pitchFamily="2" charset="2"/>
              <a:buChar char=""/>
            </a:pPr>
            <a:r>
              <a:rPr lang="en-US" sz="1600" b="1" dirty="0">
                <a:latin typeface="+mj-lt"/>
                <a:ea typeface="Calibri" panose="020F0502020204030204" pitchFamily="34" charset="0"/>
                <a:cs typeface="Times New Roman" panose="02020603050405020304" pitchFamily="18" charset="0"/>
              </a:rPr>
              <a:t>Comprehensive</a:t>
            </a:r>
            <a:r>
              <a:rPr lang="en-US" sz="1600" dirty="0">
                <a:latin typeface="+mj-lt"/>
                <a:ea typeface="Calibri" panose="020F0502020204030204" pitchFamily="34" charset="0"/>
                <a:cs typeface="Times New Roman" panose="02020603050405020304" pitchFamily="18" charset="0"/>
              </a:rPr>
              <a:t> all your departments needs from one solution</a:t>
            </a:r>
          </a:p>
          <a:p>
            <a:pPr marL="457189" indent="-457189">
              <a:lnSpc>
                <a:spcPct val="150000"/>
              </a:lnSpc>
              <a:buFont typeface="Wingdings" panose="05000000000000000000" pitchFamily="2" charset="2"/>
              <a:buChar char=""/>
            </a:pPr>
            <a:r>
              <a:rPr lang="en-US" sz="1600" b="1" dirty="0">
                <a:latin typeface="+mj-lt"/>
                <a:ea typeface="Calibri" panose="020F0502020204030204" pitchFamily="34" charset="0"/>
                <a:cs typeface="Times New Roman" panose="02020603050405020304" pitchFamily="18" charset="0"/>
              </a:rPr>
              <a:t>Quick and easy </a:t>
            </a:r>
            <a:r>
              <a:rPr lang="en-US" sz="1600" dirty="0">
                <a:latin typeface="+mj-lt"/>
                <a:ea typeface="Calibri" panose="020F0502020204030204" pitchFamily="34" charset="0"/>
                <a:cs typeface="Times New Roman" panose="02020603050405020304" pitchFamily="18" charset="0"/>
              </a:rPr>
              <a:t>to implement, up and running in days or weeks</a:t>
            </a:r>
          </a:p>
          <a:p>
            <a:pPr marL="457189" indent="-457189">
              <a:lnSpc>
                <a:spcPct val="150000"/>
              </a:lnSpc>
              <a:buFont typeface="Wingdings" panose="05000000000000000000" pitchFamily="2" charset="2"/>
              <a:buChar char=""/>
            </a:pPr>
            <a:r>
              <a:rPr lang="en-US" sz="1600" dirty="0">
                <a:latin typeface="+mj-lt"/>
                <a:ea typeface="Calibri" panose="020F0502020204030204" pitchFamily="34" charset="0"/>
                <a:cs typeface="Times New Roman" panose="02020603050405020304" pitchFamily="18" charset="0"/>
              </a:rPr>
              <a:t>Powered by </a:t>
            </a:r>
            <a:r>
              <a:rPr lang="en-US" sz="1600" b="1" dirty="0">
                <a:latin typeface="+mj-lt"/>
                <a:ea typeface="Calibri" panose="020F0502020204030204" pitchFamily="34" charset="0"/>
                <a:cs typeface="Times New Roman" panose="02020603050405020304" pitchFamily="18" charset="0"/>
              </a:rPr>
              <a:t>SAP HANA®</a:t>
            </a:r>
          </a:p>
          <a:p>
            <a:pPr marL="457189" indent="-457189">
              <a:lnSpc>
                <a:spcPct val="150000"/>
              </a:lnSpc>
              <a:buFont typeface="Wingdings" panose="05000000000000000000" pitchFamily="2" charset="2"/>
              <a:buChar char=""/>
            </a:pPr>
            <a:r>
              <a:rPr lang="en-US" sz="1600" b="1" dirty="0">
                <a:latin typeface="+mj-lt"/>
                <a:ea typeface="Calibri" panose="020F0502020204030204" pitchFamily="34" charset="0"/>
                <a:cs typeface="Times New Roman" panose="02020603050405020304" pitchFamily="18" charset="0"/>
              </a:rPr>
              <a:t>Powerful</a:t>
            </a:r>
            <a:r>
              <a:rPr lang="en-US" sz="1600" dirty="0">
                <a:latin typeface="+mj-lt"/>
                <a:ea typeface="Calibri" panose="020F0502020204030204" pitchFamily="34" charset="0"/>
                <a:cs typeface="Times New Roman" panose="02020603050405020304" pitchFamily="18" charset="0"/>
              </a:rPr>
              <a:t> enough to help your business grow</a:t>
            </a:r>
          </a:p>
          <a:p>
            <a:pPr marL="457189" indent="-457189">
              <a:lnSpc>
                <a:spcPct val="150000"/>
              </a:lnSpc>
              <a:buFont typeface="Wingdings" panose="05000000000000000000" pitchFamily="2" charset="2"/>
              <a:buChar char=""/>
            </a:pPr>
            <a:r>
              <a:rPr lang="en-US" sz="1600" b="1" dirty="0">
                <a:solidFill>
                  <a:srgbClr val="000000"/>
                </a:solidFill>
                <a:latin typeface="Arial" panose="020B0604020202020204" pitchFamily="34" charset="0"/>
              </a:rPr>
              <a:t>Inecom Cloud</a:t>
            </a:r>
            <a:r>
              <a:rPr lang="en-US" sz="1600" dirty="0">
                <a:solidFill>
                  <a:srgbClr val="000000"/>
                </a:solidFill>
                <a:latin typeface="Arial" panose="020B0604020202020204" pitchFamily="34" charset="0"/>
              </a:rPr>
              <a:t> which is powered by </a:t>
            </a:r>
            <a:r>
              <a:rPr lang="en-US" sz="1600" b="1" dirty="0">
                <a:solidFill>
                  <a:srgbClr val="000000"/>
                </a:solidFill>
                <a:latin typeface="Arial" panose="020B0604020202020204" pitchFamily="34" charset="0"/>
              </a:rPr>
              <a:t>Microsoft Azure </a:t>
            </a:r>
            <a:endParaRPr lang="en-US" sz="1600" dirty="0">
              <a:latin typeface="+mj-lt"/>
              <a:ea typeface="Calibri" panose="020F0502020204030204" pitchFamily="34" charset="0"/>
              <a:cs typeface="Times New Roman" panose="02020603050405020304" pitchFamily="18" charset="0"/>
            </a:endParaRPr>
          </a:p>
          <a:p>
            <a:pPr marL="457189" indent="-457189">
              <a:lnSpc>
                <a:spcPct val="150000"/>
              </a:lnSpc>
              <a:buFont typeface="Wingdings" panose="05000000000000000000" pitchFamily="2" charset="2"/>
              <a:buChar char=""/>
            </a:pPr>
            <a:r>
              <a:rPr lang="en-US" sz="1600" b="1" dirty="0">
                <a:solidFill>
                  <a:srgbClr val="000000"/>
                </a:solidFill>
                <a:latin typeface="Arial" panose="020B0604020202020204" pitchFamily="34" charset="0"/>
              </a:rPr>
              <a:t>Reduce the complexity of IT </a:t>
            </a:r>
            <a:r>
              <a:rPr lang="en-US" sz="1600" dirty="0">
                <a:solidFill>
                  <a:srgbClr val="000000"/>
                </a:solidFill>
                <a:latin typeface="Arial" panose="020B0604020202020204" pitchFamily="34" charset="0"/>
              </a:rPr>
              <a:t>in your business.</a:t>
            </a:r>
          </a:p>
          <a:p>
            <a:pPr marL="457189" indent="-457189">
              <a:lnSpc>
                <a:spcPct val="150000"/>
              </a:lnSpc>
              <a:buFont typeface="Wingdings" panose="05000000000000000000" pitchFamily="2" charset="2"/>
              <a:buChar char=""/>
            </a:pPr>
            <a:r>
              <a:rPr lang="en-US" sz="1600" b="1" dirty="0">
                <a:solidFill>
                  <a:srgbClr val="000000"/>
                </a:solidFill>
                <a:latin typeface="Arial" panose="020B0604020202020204" pitchFamily="34" charset="0"/>
              </a:rPr>
              <a:t>Reports and dashboards </a:t>
            </a:r>
            <a:r>
              <a:rPr lang="en-US" sz="1600" dirty="0">
                <a:solidFill>
                  <a:srgbClr val="000000"/>
                </a:solidFill>
                <a:latin typeface="Arial" panose="020B0604020202020204" pitchFamily="34" charset="0"/>
              </a:rPr>
              <a:t>to make decisions based on </a:t>
            </a:r>
            <a:r>
              <a:rPr lang="en-US" sz="1600" b="1" dirty="0">
                <a:solidFill>
                  <a:srgbClr val="000000"/>
                </a:solidFill>
                <a:latin typeface="Arial" panose="020B0604020202020204" pitchFamily="34" charset="0"/>
              </a:rPr>
              <a:t>real-time</a:t>
            </a:r>
            <a:r>
              <a:rPr lang="en-US" sz="1600" dirty="0">
                <a:solidFill>
                  <a:srgbClr val="000000"/>
                </a:solidFill>
                <a:latin typeface="Arial" panose="020B0604020202020204" pitchFamily="34" charset="0"/>
              </a:rPr>
              <a:t> information.</a:t>
            </a:r>
          </a:p>
          <a:p>
            <a:pPr marL="457189" indent="-457189">
              <a:lnSpc>
                <a:spcPct val="150000"/>
              </a:lnSpc>
              <a:buFont typeface="Wingdings" panose="05000000000000000000" pitchFamily="2" charset="2"/>
              <a:buChar char=""/>
            </a:pPr>
            <a:r>
              <a:rPr lang="en-US" sz="1600" b="1" dirty="0">
                <a:solidFill>
                  <a:srgbClr val="000000"/>
                </a:solidFill>
                <a:latin typeface="Arial" panose="020B0604020202020204" pitchFamily="34" charset="0"/>
              </a:rPr>
              <a:t>Upgrade anytime </a:t>
            </a:r>
            <a:endParaRPr lang="en-US" sz="1200" b="1"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7864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gray">
          <a:xfrm>
            <a:off x="427671" y="384335"/>
            <a:ext cx="11183564" cy="369332"/>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defTabSz="1088241">
              <a:defRPr/>
            </a:pPr>
            <a:r>
              <a:rPr lang="en-US" dirty="0">
                <a:solidFill>
                  <a:schemeClr val="bg1"/>
                </a:solidFill>
              </a:rPr>
              <a:t>Starter Package - Modules</a:t>
            </a:r>
            <a:endParaRPr lang="de-DE" dirty="0">
              <a:solidFill>
                <a:schemeClr val="bg1"/>
              </a:solidFill>
              <a:latin typeface="Arial"/>
            </a:endParaRPr>
          </a:p>
        </p:txBody>
      </p:sp>
      <p:pic>
        <p:nvPicPr>
          <p:cNvPr id="28" name="Picture 27" descr="Logo&#10;&#10;Description automatically generated">
            <a:extLst>
              <a:ext uri="{FF2B5EF4-FFF2-40B4-BE49-F238E27FC236}">
                <a16:creationId xmlns:a16="http://schemas.microsoft.com/office/drawing/2014/main" id="{9B9002C6-71CF-4C05-86A0-89DC9E56C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694" y="317837"/>
            <a:ext cx="2856636" cy="652945"/>
          </a:xfrm>
          <a:prstGeom prst="rect">
            <a:avLst/>
          </a:prstGeom>
        </p:spPr>
      </p:pic>
      <p:graphicFrame>
        <p:nvGraphicFramePr>
          <p:cNvPr id="6" name="Table 5">
            <a:extLst>
              <a:ext uri="{FF2B5EF4-FFF2-40B4-BE49-F238E27FC236}">
                <a16:creationId xmlns:a16="http://schemas.microsoft.com/office/drawing/2014/main" id="{7A6C56FC-EA4D-495A-9CC0-34A98F4F486A}"/>
              </a:ext>
            </a:extLst>
          </p:cNvPr>
          <p:cNvGraphicFramePr>
            <a:graphicFrameLocks noGrp="1"/>
          </p:cNvGraphicFramePr>
          <p:nvPr/>
        </p:nvGraphicFramePr>
        <p:xfrm>
          <a:off x="431800" y="1473675"/>
          <a:ext cx="11503027" cy="4637864"/>
        </p:xfrm>
        <a:graphic>
          <a:graphicData uri="http://schemas.openxmlformats.org/drawingml/2006/table">
            <a:tbl>
              <a:tblPr firstRow="1" firstCol="1" bandRow="1">
                <a:tableStyleId>{2D5ABB26-0587-4C30-8999-92F81FD0307C}</a:tableStyleId>
              </a:tblPr>
              <a:tblGrid>
                <a:gridCol w="3832029">
                  <a:extLst>
                    <a:ext uri="{9D8B030D-6E8A-4147-A177-3AD203B41FA5}">
                      <a16:colId xmlns:a16="http://schemas.microsoft.com/office/drawing/2014/main" val="3802811836"/>
                    </a:ext>
                  </a:extLst>
                </a:gridCol>
                <a:gridCol w="4041971">
                  <a:extLst>
                    <a:ext uri="{9D8B030D-6E8A-4147-A177-3AD203B41FA5}">
                      <a16:colId xmlns:a16="http://schemas.microsoft.com/office/drawing/2014/main" val="1574015489"/>
                    </a:ext>
                  </a:extLst>
                </a:gridCol>
                <a:gridCol w="3629027">
                  <a:extLst>
                    <a:ext uri="{9D8B030D-6E8A-4147-A177-3AD203B41FA5}">
                      <a16:colId xmlns:a16="http://schemas.microsoft.com/office/drawing/2014/main" val="3679005047"/>
                    </a:ext>
                  </a:extLst>
                </a:gridCol>
              </a:tblGrid>
              <a:tr h="2499359">
                <a:tc>
                  <a:txBody>
                    <a:bodyPr/>
                    <a:lstStyle/>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r>
                        <a:rPr lang="en-US" sz="1300" b="1" dirty="0">
                          <a:solidFill>
                            <a:schemeClr val="bg1"/>
                          </a:solidFill>
                          <a:effectLst/>
                        </a:rPr>
                        <a:t>Accounting and Finance</a:t>
                      </a:r>
                      <a:endParaRPr lang="en-IN" sz="1200" b="1" dirty="0">
                        <a:solidFill>
                          <a:schemeClr val="bg1"/>
                        </a:solidFill>
                        <a:effectLst/>
                      </a:endParaRPr>
                    </a:p>
                    <a:p>
                      <a:pPr marL="342900" lvl="0" indent="-342900">
                        <a:lnSpc>
                          <a:spcPct val="107000"/>
                        </a:lnSpc>
                        <a:spcAft>
                          <a:spcPts val="0"/>
                        </a:spcAft>
                        <a:buFont typeface="Wingdings" panose="05000000000000000000" pitchFamily="2" charset="2"/>
                        <a:buChar char=""/>
                      </a:pPr>
                      <a:r>
                        <a:rPr lang="en-IN" sz="1200" dirty="0">
                          <a:solidFill>
                            <a:schemeClr val="bg1"/>
                          </a:solidFill>
                          <a:effectLst/>
                        </a:rPr>
                        <a:t>All key accounting processes</a:t>
                      </a:r>
                    </a:p>
                    <a:p>
                      <a:pPr marL="342900" lvl="0" indent="-342900">
                        <a:lnSpc>
                          <a:spcPct val="107000"/>
                        </a:lnSpc>
                        <a:spcAft>
                          <a:spcPts val="0"/>
                        </a:spcAft>
                        <a:buFont typeface="Wingdings" panose="05000000000000000000" pitchFamily="2" charset="2"/>
                        <a:buChar char=""/>
                      </a:pPr>
                      <a:r>
                        <a:rPr lang="en-IN" sz="1200" dirty="0">
                          <a:solidFill>
                            <a:schemeClr val="bg1"/>
                          </a:solidFill>
                          <a:effectLst/>
                        </a:rPr>
                        <a:t>Manage cash flow</a:t>
                      </a:r>
                    </a:p>
                    <a:p>
                      <a:pPr marL="342900" lvl="0" indent="-342900">
                        <a:lnSpc>
                          <a:spcPct val="107000"/>
                        </a:lnSpc>
                        <a:spcAft>
                          <a:spcPts val="0"/>
                        </a:spcAft>
                        <a:buFont typeface="Wingdings" panose="05000000000000000000" pitchFamily="2" charset="2"/>
                        <a:buChar char=""/>
                      </a:pPr>
                      <a:r>
                        <a:rPr lang="en-IN" sz="1200" dirty="0">
                          <a:solidFill>
                            <a:schemeClr val="bg1"/>
                          </a:solidFill>
                          <a:effectLst/>
                        </a:rPr>
                        <a:t>Track fixed assets</a:t>
                      </a:r>
                      <a:endParaRPr lang="en-IN"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796" marR="73796" marT="0" marB="0">
                    <a:solidFill>
                      <a:schemeClr val="tx1"/>
                    </a:solidFill>
                  </a:tcPr>
                </a:tc>
                <a:tc>
                  <a:txBody>
                    <a:bodyPr/>
                    <a:lstStyle/>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r>
                        <a:rPr lang="en-US" sz="1300" b="1" dirty="0">
                          <a:solidFill>
                            <a:schemeClr val="bg1"/>
                          </a:solidFill>
                          <a:effectLst/>
                        </a:rPr>
                        <a:t>Sales and CRM</a:t>
                      </a:r>
                      <a:endParaRPr lang="en-IN" sz="1200" b="1"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Sales and opportunity management</a:t>
                      </a:r>
                      <a:endParaRPr lang="en-IN" sz="1200"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Marketing campaign management</a:t>
                      </a:r>
                      <a:endParaRPr lang="en-IN" sz="1200"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Customer database management</a:t>
                      </a:r>
                      <a:endParaRPr lang="en-IN"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796" marR="73796" marT="0" marB="0">
                    <a:solidFill>
                      <a:schemeClr val="tx1"/>
                    </a:solidFill>
                  </a:tcPr>
                </a:tc>
                <a:tc>
                  <a:txBody>
                    <a:bodyPr/>
                    <a:lstStyle/>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r>
                        <a:rPr lang="en-US" sz="1300" b="1" dirty="0">
                          <a:solidFill>
                            <a:schemeClr val="bg1"/>
                          </a:solidFill>
                          <a:effectLst/>
                        </a:rPr>
                        <a:t>Purchasing and Supplier Management</a:t>
                      </a:r>
                      <a:endParaRPr lang="en-IN" sz="1200" b="1"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Manage the procurement process</a:t>
                      </a:r>
                      <a:endParaRPr lang="en-IN" sz="1200"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Complete order-to-pay cycle</a:t>
                      </a:r>
                      <a:endParaRPr lang="en-IN" sz="1200"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Warehouse and accounting integration</a:t>
                      </a:r>
                      <a:endParaRPr lang="en-IN"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796" marR="73796" marT="0" marB="0">
                    <a:solidFill>
                      <a:schemeClr val="tx1"/>
                    </a:solidFill>
                  </a:tcPr>
                </a:tc>
                <a:extLst>
                  <a:ext uri="{0D108BD9-81ED-4DB2-BD59-A6C34878D82A}">
                    <a16:rowId xmlns:a16="http://schemas.microsoft.com/office/drawing/2014/main" val="3504806036"/>
                  </a:ext>
                </a:extLst>
              </a:tr>
              <a:tr h="2138505">
                <a:tc>
                  <a:txBody>
                    <a:bodyPr/>
                    <a:lstStyle/>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endParaRPr lang="en-US" sz="1300" b="1" dirty="0">
                        <a:solidFill>
                          <a:schemeClr val="bg1"/>
                        </a:solidFill>
                        <a:effectLst/>
                      </a:endParaRPr>
                    </a:p>
                    <a:p>
                      <a:pPr>
                        <a:lnSpc>
                          <a:spcPct val="107000"/>
                        </a:lnSpc>
                        <a:spcAft>
                          <a:spcPts val="0"/>
                        </a:spcAft>
                      </a:pPr>
                      <a:endParaRPr lang="en-US" sz="1300" b="1" dirty="0">
                        <a:solidFill>
                          <a:schemeClr val="bg1"/>
                        </a:solidFill>
                        <a:effectLst/>
                      </a:endParaRPr>
                    </a:p>
                    <a:p>
                      <a:pPr>
                        <a:lnSpc>
                          <a:spcPct val="107000"/>
                        </a:lnSpc>
                        <a:spcAft>
                          <a:spcPts val="0"/>
                        </a:spcAft>
                      </a:pPr>
                      <a:r>
                        <a:rPr lang="en-US" sz="1300" b="1" dirty="0">
                          <a:solidFill>
                            <a:schemeClr val="bg1"/>
                          </a:solidFill>
                          <a:effectLst/>
                        </a:rPr>
                        <a:t>Inventory and Distribution</a:t>
                      </a:r>
                      <a:endParaRPr lang="en-IN" sz="1200" b="1"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Manage inbound and outbound shipments</a:t>
                      </a:r>
                      <a:endParaRPr lang="en-IN" sz="1200"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Warehouse management, bin location </a:t>
                      </a:r>
                      <a:endParaRPr lang="en-IN" sz="1200"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Production and material planning</a:t>
                      </a:r>
                      <a:endParaRPr lang="en-IN"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796" marR="73796" marT="0" marB="0">
                    <a:solidFill>
                      <a:schemeClr val="tx1"/>
                    </a:solidFill>
                  </a:tcPr>
                </a:tc>
                <a:tc>
                  <a:txBody>
                    <a:bodyPr/>
                    <a:lstStyle/>
                    <a:p>
                      <a:pPr>
                        <a:lnSpc>
                          <a:spcPct val="107000"/>
                        </a:lnSpc>
                        <a:spcAft>
                          <a:spcPts val="0"/>
                        </a:spcAft>
                      </a:pPr>
                      <a:endParaRPr lang="en-US" sz="1300" dirty="0">
                        <a:solidFill>
                          <a:schemeClr val="bg1"/>
                        </a:solidFill>
                        <a:effectLst/>
                      </a:endParaRPr>
                    </a:p>
                    <a:p>
                      <a:pPr>
                        <a:lnSpc>
                          <a:spcPct val="107000"/>
                        </a:lnSpc>
                        <a:spcAft>
                          <a:spcPts val="0"/>
                        </a:spcAft>
                      </a:pPr>
                      <a:endParaRPr lang="en-US" sz="1300" dirty="0">
                        <a:solidFill>
                          <a:schemeClr val="bg1"/>
                        </a:solidFill>
                        <a:effectLst/>
                      </a:endParaRPr>
                    </a:p>
                    <a:p>
                      <a:pPr>
                        <a:lnSpc>
                          <a:spcPct val="107000"/>
                        </a:lnSpc>
                        <a:spcAft>
                          <a:spcPts val="0"/>
                        </a:spcAft>
                      </a:pPr>
                      <a:endParaRPr lang="en-US" sz="1300" b="1" dirty="0">
                        <a:solidFill>
                          <a:schemeClr val="bg1"/>
                        </a:solidFill>
                        <a:effectLst/>
                      </a:endParaRPr>
                    </a:p>
                    <a:p>
                      <a:pPr>
                        <a:lnSpc>
                          <a:spcPct val="107000"/>
                        </a:lnSpc>
                        <a:spcAft>
                          <a:spcPts val="0"/>
                        </a:spcAft>
                      </a:pPr>
                      <a:endParaRPr lang="en-US" sz="1300" b="1" dirty="0">
                        <a:solidFill>
                          <a:schemeClr val="bg1"/>
                        </a:solidFill>
                        <a:effectLst/>
                      </a:endParaRPr>
                    </a:p>
                    <a:p>
                      <a:pPr>
                        <a:lnSpc>
                          <a:spcPct val="107000"/>
                        </a:lnSpc>
                        <a:spcAft>
                          <a:spcPts val="0"/>
                        </a:spcAft>
                      </a:pPr>
                      <a:r>
                        <a:rPr lang="en-US" sz="1300" b="1" dirty="0">
                          <a:solidFill>
                            <a:schemeClr val="bg1"/>
                          </a:solidFill>
                          <a:effectLst/>
                        </a:rPr>
                        <a:t>Reporting and Analytics</a:t>
                      </a:r>
                      <a:endParaRPr lang="en-IN" sz="1200" b="1"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Create customized reports</a:t>
                      </a:r>
                      <a:endParaRPr lang="en-IN" sz="1200"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Intuitive, easy to use, attractive interface</a:t>
                      </a:r>
                      <a:endParaRPr lang="en-IN" sz="1200"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Pre-defined and customizable KPIs</a:t>
                      </a:r>
                      <a:endParaRPr lang="en-IN"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796" marR="73796" marT="0" marB="0">
                    <a:solidFill>
                      <a:schemeClr val="tx1"/>
                    </a:solidFill>
                  </a:tcPr>
                </a:tc>
                <a:tc>
                  <a:txBody>
                    <a:bodyPr/>
                    <a:lstStyle/>
                    <a:p>
                      <a:pPr>
                        <a:lnSpc>
                          <a:spcPct val="107000"/>
                        </a:lnSpc>
                        <a:spcAft>
                          <a:spcPts val="0"/>
                        </a:spcAft>
                      </a:pPr>
                      <a:endParaRPr lang="en-US" sz="1200" dirty="0">
                        <a:solidFill>
                          <a:schemeClr val="bg1"/>
                        </a:solidFill>
                        <a:effectLst/>
                      </a:endParaRPr>
                    </a:p>
                    <a:p>
                      <a:pPr>
                        <a:lnSpc>
                          <a:spcPct val="107000"/>
                        </a:lnSpc>
                        <a:spcAft>
                          <a:spcPts val="0"/>
                        </a:spcAft>
                      </a:pPr>
                      <a:endParaRPr lang="en-US" sz="1200" dirty="0">
                        <a:solidFill>
                          <a:schemeClr val="bg1"/>
                        </a:solidFill>
                        <a:effectLst/>
                      </a:endParaRPr>
                    </a:p>
                    <a:p>
                      <a:pPr>
                        <a:lnSpc>
                          <a:spcPct val="107000"/>
                        </a:lnSpc>
                        <a:spcAft>
                          <a:spcPts val="0"/>
                        </a:spcAft>
                      </a:pPr>
                      <a:endParaRPr lang="en-US" sz="1200" b="1" dirty="0">
                        <a:solidFill>
                          <a:schemeClr val="bg1"/>
                        </a:solidFill>
                        <a:effectLst/>
                      </a:endParaRPr>
                    </a:p>
                    <a:p>
                      <a:pPr>
                        <a:lnSpc>
                          <a:spcPct val="107000"/>
                        </a:lnSpc>
                        <a:spcAft>
                          <a:spcPts val="0"/>
                        </a:spcAft>
                      </a:pPr>
                      <a:endParaRPr lang="en-US" sz="1200" b="1" dirty="0">
                        <a:solidFill>
                          <a:schemeClr val="bg1"/>
                        </a:solidFill>
                        <a:effectLst/>
                      </a:endParaRPr>
                    </a:p>
                    <a:p>
                      <a:pPr>
                        <a:lnSpc>
                          <a:spcPct val="107000"/>
                        </a:lnSpc>
                        <a:spcAft>
                          <a:spcPts val="0"/>
                        </a:spcAft>
                      </a:pPr>
                      <a:r>
                        <a:rPr lang="en-US" sz="1300" b="1" dirty="0">
                          <a:solidFill>
                            <a:schemeClr val="bg1"/>
                          </a:solidFill>
                          <a:effectLst/>
                        </a:rPr>
                        <a:t>Management &amp; Administration </a:t>
                      </a:r>
                      <a:endParaRPr lang="en-IN" sz="1300" b="1"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User Administration</a:t>
                      </a:r>
                      <a:endParaRPr lang="en-IN" sz="1200"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Authorization</a:t>
                      </a:r>
                      <a:endParaRPr lang="en-IN" sz="1200"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Multiple Currencies</a:t>
                      </a:r>
                      <a:endParaRPr lang="en-IN" sz="1200"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Exchange rate</a:t>
                      </a:r>
                      <a:endParaRPr lang="en-IN" sz="1200" dirty="0">
                        <a:solidFill>
                          <a:schemeClr val="bg1"/>
                        </a:solidFill>
                        <a:effectLst/>
                      </a:endParaRPr>
                    </a:p>
                    <a:p>
                      <a:pPr marL="342900" lvl="0" indent="-342900">
                        <a:lnSpc>
                          <a:spcPct val="107000"/>
                        </a:lnSpc>
                        <a:spcAft>
                          <a:spcPts val="0"/>
                        </a:spcAft>
                        <a:buFont typeface="Wingdings" panose="05000000000000000000" pitchFamily="2" charset="2"/>
                        <a:buChar char=""/>
                      </a:pPr>
                      <a:r>
                        <a:rPr lang="en-US" sz="1200" dirty="0">
                          <a:solidFill>
                            <a:schemeClr val="bg1"/>
                          </a:solidFill>
                          <a:effectLst/>
                        </a:rPr>
                        <a:t>Multiple branches</a:t>
                      </a:r>
                      <a:endParaRPr lang="en-IN"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796" marR="73796" marT="0" marB="0">
                    <a:solidFill>
                      <a:schemeClr val="tx1"/>
                    </a:solidFill>
                  </a:tcPr>
                </a:tc>
                <a:extLst>
                  <a:ext uri="{0D108BD9-81ED-4DB2-BD59-A6C34878D82A}">
                    <a16:rowId xmlns:a16="http://schemas.microsoft.com/office/drawing/2014/main" val="2385407522"/>
                  </a:ext>
                </a:extLst>
              </a:tr>
            </a:tbl>
          </a:graphicData>
        </a:graphic>
      </p:graphicFrame>
      <p:pic>
        <p:nvPicPr>
          <p:cNvPr id="3084" name="Picture 1">
            <a:extLst>
              <a:ext uri="{FF2B5EF4-FFF2-40B4-BE49-F238E27FC236}">
                <a16:creationId xmlns:a16="http://schemas.microsoft.com/office/drawing/2014/main" id="{7AE32782-7D62-42F7-95CB-33104D1EA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659" y="1605964"/>
            <a:ext cx="1189567" cy="9652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2">
            <a:extLst>
              <a:ext uri="{FF2B5EF4-FFF2-40B4-BE49-F238E27FC236}">
                <a16:creationId xmlns:a16="http://schemas.microsoft.com/office/drawing/2014/main" id="{4616BC90-990C-4E16-A6F7-D5F23F873B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1878" y="1593169"/>
            <a:ext cx="898873" cy="93242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3">
            <a:extLst>
              <a:ext uri="{FF2B5EF4-FFF2-40B4-BE49-F238E27FC236}">
                <a16:creationId xmlns:a16="http://schemas.microsoft.com/office/drawing/2014/main" id="{C59A0D36-EA98-4402-84EA-A08F9F4FF7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8347" y="1585857"/>
            <a:ext cx="1150029" cy="901427"/>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4">
            <a:extLst>
              <a:ext uri="{FF2B5EF4-FFF2-40B4-BE49-F238E27FC236}">
                <a16:creationId xmlns:a16="http://schemas.microsoft.com/office/drawing/2014/main" id="{6FFC31CE-090F-44EF-956D-42839FFA8F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951" y="3874688"/>
            <a:ext cx="1285259" cy="9163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6">
            <a:extLst>
              <a:ext uri="{FF2B5EF4-FFF2-40B4-BE49-F238E27FC236}">
                <a16:creationId xmlns:a16="http://schemas.microsoft.com/office/drawing/2014/main" id="{D6342CDD-B538-4AD3-BA05-4EF85E4BCF0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9256"/>
          <a:stretch/>
        </p:blipFill>
        <p:spPr bwMode="auto">
          <a:xfrm>
            <a:off x="5101876" y="3874688"/>
            <a:ext cx="898875" cy="8525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a:extLst>
              <a:ext uri="{FF2B5EF4-FFF2-40B4-BE49-F238E27FC236}">
                <a16:creationId xmlns:a16="http://schemas.microsoft.com/office/drawing/2014/main" id="{892C9BF3-D8A6-40E6-B4D5-B8FEDB412A3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236"/>
          <a:stretch/>
        </p:blipFill>
        <p:spPr bwMode="auto">
          <a:xfrm>
            <a:off x="9094012" y="3933844"/>
            <a:ext cx="712557" cy="76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5360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633"/>
          <a:stretch/>
        </p:blipFill>
        <p:spPr>
          <a:xfrm>
            <a:off x="1" y="-1"/>
            <a:ext cx="12191999" cy="6858001"/>
          </a:xfrm>
          <a:prstGeom prst="rect">
            <a:avLst/>
          </a:prstGeom>
        </p:spPr>
      </p:pic>
      <p:sp>
        <p:nvSpPr>
          <p:cNvPr id="5" name="Rectangle 4"/>
          <p:cNvSpPr/>
          <p:nvPr/>
        </p:nvSpPr>
        <p:spPr bwMode="gray">
          <a:xfrm>
            <a:off x="538653" y="2230262"/>
            <a:ext cx="11328000" cy="2143127"/>
          </a:xfrm>
          <a:prstGeom prst="rect">
            <a:avLst/>
          </a:prstGeom>
          <a:solidFill>
            <a:schemeClr val="bg1">
              <a:alpha val="75000"/>
            </a:schemeClr>
          </a:solidFill>
          <a:ln w="6350"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400" kern="0" dirty="0">
              <a:ea typeface="Arial Unicode MS" pitchFamily="34" charset="-128"/>
              <a:cs typeface="Arial Unicode MS" pitchFamily="34" charset="-128"/>
            </a:endParaRPr>
          </a:p>
        </p:txBody>
      </p:sp>
      <p:sp>
        <p:nvSpPr>
          <p:cNvPr id="7" name="Rectangle 6"/>
          <p:cNvSpPr/>
          <p:nvPr/>
        </p:nvSpPr>
        <p:spPr bwMode="gray">
          <a:xfrm>
            <a:off x="432000" y="0"/>
            <a:ext cx="11328000" cy="162000"/>
          </a:xfrm>
          <a:prstGeom prst="rect">
            <a:avLst/>
          </a:prstGeom>
          <a:solidFill>
            <a:schemeClr val="accent1"/>
          </a:solidFill>
          <a:ln w="9525"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133" kern="0" dirty="0">
              <a:ea typeface="Arial Unicode MS" pitchFamily="34" charset="-128"/>
              <a:cs typeface="Arial Unicode MS" pitchFamily="34" charset="-128"/>
            </a:endParaRPr>
          </a:p>
        </p:txBody>
      </p:sp>
      <p:sp>
        <p:nvSpPr>
          <p:cNvPr id="2" name="Title 1"/>
          <p:cNvSpPr>
            <a:spLocks noGrp="1"/>
          </p:cNvSpPr>
          <p:nvPr>
            <p:ph type="title"/>
          </p:nvPr>
        </p:nvSpPr>
        <p:spPr>
          <a:xfrm>
            <a:off x="2711911" y="2972931"/>
            <a:ext cx="7613188" cy="912133"/>
          </a:xfrm>
        </p:spPr>
        <p:txBody>
          <a:bodyPr/>
          <a:lstStyle/>
          <a:p>
            <a:pPr algn="ctr"/>
            <a:r>
              <a:rPr lang="en-US" sz="3733" b="1" dirty="0"/>
              <a:t>Starter Package – Detailed Feature List</a:t>
            </a:r>
          </a:p>
        </p:txBody>
      </p:sp>
    </p:spTree>
    <p:extLst>
      <p:ext uri="{BB962C8B-B14F-4D97-AF65-F5344CB8AC3E}">
        <p14:creationId xmlns:p14="http://schemas.microsoft.com/office/powerpoint/2010/main" val="510004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9C8AE7-0C50-4D6E-AA07-542FAA4E1271}"/>
              </a:ext>
            </a:extLst>
          </p:cNvPr>
          <p:cNvSpPr>
            <a:spLocks noChangeArrowheads="1"/>
          </p:cNvSpPr>
          <p:nvPr/>
        </p:nvSpPr>
        <p:spPr bwMode="gray">
          <a:xfrm>
            <a:off x="540815" y="1815736"/>
            <a:ext cx="11234624" cy="531829"/>
          </a:xfrm>
          <a:prstGeom prst="rect">
            <a:avLst/>
          </a:prstGeom>
          <a:solidFill>
            <a:srgbClr val="0FAAFF"/>
          </a:solidFill>
          <a:ln w="12700">
            <a:solidFill>
              <a:srgbClr val="0FAAFF"/>
            </a:solidFill>
            <a:miter lim="800000"/>
            <a:headEnd/>
            <a:tailEnd/>
          </a:ln>
        </p:spPr>
        <p:txBody>
          <a:bodyPr tIns="192000" anchor="ctr" anchorCtr="1"/>
          <a:lstStyle/>
          <a:p>
            <a:pPr marL="260344" indent="-260344" algn="ctr" defTabSz="1451665" eaLnBrk="0" hangingPunct="0">
              <a:lnSpc>
                <a:spcPct val="50000"/>
              </a:lnSpc>
              <a:spcBef>
                <a:spcPct val="45000"/>
              </a:spcBef>
              <a:spcAft>
                <a:spcPct val="15000"/>
              </a:spcAft>
              <a:buClr>
                <a:srgbClr val="CCCCCC"/>
              </a:buClr>
              <a:defRPr/>
            </a:pPr>
            <a:endParaRPr lang="en-US" sz="1600" b="1" dirty="0">
              <a:solidFill>
                <a:srgbClr val="0000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958A3BE9-A2A1-4295-B938-22BBFB41587B}"/>
              </a:ext>
            </a:extLst>
          </p:cNvPr>
          <p:cNvSpPr>
            <a:spLocks noChangeArrowheads="1"/>
          </p:cNvSpPr>
          <p:nvPr/>
        </p:nvSpPr>
        <p:spPr bwMode="gray">
          <a:xfrm>
            <a:off x="540814" y="1253681"/>
            <a:ext cx="11234625" cy="543049"/>
          </a:xfrm>
          <a:prstGeom prst="rect">
            <a:avLst/>
          </a:prstGeom>
          <a:solidFill>
            <a:schemeClr val="accent1">
              <a:lumMod val="60000"/>
              <a:lumOff val="40000"/>
            </a:schemeClr>
          </a:solidFill>
          <a:ln w="12700">
            <a:noFill/>
            <a:miter lim="800000"/>
            <a:headEnd/>
            <a:tailEnd/>
          </a:ln>
        </p:spPr>
        <p:txBody>
          <a:bodyPr tIns="192000" anchor="ctr" anchorCtr="1"/>
          <a:lstStyle/>
          <a:p>
            <a:pPr marL="260344" indent="-260344" algn="ctr" defTabSz="1451665" eaLnBrk="0" hangingPunct="0">
              <a:lnSpc>
                <a:spcPct val="50000"/>
              </a:lnSpc>
              <a:spcBef>
                <a:spcPct val="45000"/>
              </a:spcBef>
              <a:spcAft>
                <a:spcPct val="15000"/>
              </a:spcAft>
              <a:buClr>
                <a:srgbClr val="CCCCCC"/>
              </a:buClr>
              <a:defRPr/>
            </a:pPr>
            <a:endParaRPr lang="en-US" sz="1600" b="1" dirty="0">
              <a:solidFill>
                <a:srgbClr val="000000"/>
              </a:solidFill>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3CBF8FA8-AEA8-4FF1-9CD0-47F5429BD989}"/>
              </a:ext>
            </a:extLst>
          </p:cNvPr>
          <p:cNvSpPr txBox="1"/>
          <p:nvPr/>
        </p:nvSpPr>
        <p:spPr>
          <a:xfrm>
            <a:off x="7599424" y="1359667"/>
            <a:ext cx="958153" cy="338554"/>
          </a:xfrm>
          <a:prstGeom prst="rect">
            <a:avLst/>
          </a:prstGeom>
          <a:noFill/>
        </p:spPr>
        <p:txBody>
          <a:bodyPr wrap="square" rtlCol="0">
            <a:spAutoFit/>
          </a:bodyPr>
          <a:lstStyle/>
          <a:p>
            <a:pPr algn="ctr" defTabSz="1451665" fontAlgn="base">
              <a:spcBef>
                <a:spcPct val="50000"/>
              </a:spcBef>
              <a:spcAft>
                <a:spcPct val="0"/>
              </a:spcAft>
              <a:buClr>
                <a:srgbClr val="F0AB00"/>
              </a:buClr>
              <a:buSzPct val="80000"/>
              <a:defRPr/>
            </a:pPr>
            <a:r>
              <a:rPr lang="en-US" sz="1600" b="1" kern="0" dirty="0">
                <a:solidFill>
                  <a:srgbClr val="000000"/>
                </a:solidFill>
                <a:ea typeface="Arial Unicode MS" pitchFamily="34" charset="-128"/>
                <a:cs typeface="Arial Unicode MS" pitchFamily="34" charset="-128"/>
              </a:rPr>
              <a:t>Mobile</a:t>
            </a:r>
          </a:p>
        </p:txBody>
      </p:sp>
      <p:sp>
        <p:nvSpPr>
          <p:cNvPr id="10" name="TextBox 9">
            <a:extLst>
              <a:ext uri="{FF2B5EF4-FFF2-40B4-BE49-F238E27FC236}">
                <a16:creationId xmlns:a16="http://schemas.microsoft.com/office/drawing/2014/main" id="{CF4BFA7F-A034-481C-B0D1-2789DEBBA061}"/>
              </a:ext>
            </a:extLst>
          </p:cNvPr>
          <p:cNvSpPr txBox="1"/>
          <p:nvPr/>
        </p:nvSpPr>
        <p:spPr>
          <a:xfrm>
            <a:off x="1852512" y="1363181"/>
            <a:ext cx="3335045" cy="335989"/>
          </a:xfrm>
          <a:prstGeom prst="rect">
            <a:avLst/>
          </a:prstGeom>
          <a:noFill/>
        </p:spPr>
        <p:txBody>
          <a:bodyPr wrap="square" rtlCol="0">
            <a:spAutoFit/>
          </a:bodyPr>
          <a:lstStyle/>
          <a:p>
            <a:pPr defTabSz="1451665" fontAlgn="base">
              <a:lnSpc>
                <a:spcPts val="1867"/>
              </a:lnSpc>
              <a:spcBef>
                <a:spcPts val="800"/>
              </a:spcBef>
              <a:spcAft>
                <a:spcPct val="0"/>
              </a:spcAft>
              <a:buClr>
                <a:srgbClr val="F0AB00"/>
              </a:buClr>
              <a:buSzPct val="80000"/>
              <a:defRPr/>
            </a:pPr>
            <a:r>
              <a:rPr lang="en-US" sz="1600" b="1" kern="0" dirty="0">
                <a:solidFill>
                  <a:srgbClr val="000000"/>
                </a:solidFill>
                <a:ea typeface="Arial Unicode MS" pitchFamily="34" charset="-128"/>
                <a:cs typeface="Arial Unicode MS" pitchFamily="34" charset="-128"/>
              </a:rPr>
              <a:t>SAP Business One Client</a:t>
            </a:r>
          </a:p>
        </p:txBody>
      </p:sp>
      <p:sp>
        <p:nvSpPr>
          <p:cNvPr id="11" name="Freeform 182">
            <a:extLst>
              <a:ext uri="{FF2B5EF4-FFF2-40B4-BE49-F238E27FC236}">
                <a16:creationId xmlns:a16="http://schemas.microsoft.com/office/drawing/2014/main" id="{D2FDAE52-784C-4865-A78B-B3F06DF4716D}"/>
              </a:ext>
            </a:extLst>
          </p:cNvPr>
          <p:cNvSpPr>
            <a:spLocks noEditPoints="1"/>
          </p:cNvSpPr>
          <p:nvPr/>
        </p:nvSpPr>
        <p:spPr bwMode="auto">
          <a:xfrm>
            <a:off x="7386577" y="1311878"/>
            <a:ext cx="267904" cy="446924"/>
          </a:xfrm>
          <a:custGeom>
            <a:avLst/>
            <a:gdLst>
              <a:gd name="T0" fmla="*/ 112 w 132"/>
              <a:gd name="T1" fmla="*/ 0 h 220"/>
              <a:gd name="T2" fmla="*/ 21 w 132"/>
              <a:gd name="T3" fmla="*/ 0 h 220"/>
              <a:gd name="T4" fmla="*/ 0 w 132"/>
              <a:gd name="T5" fmla="*/ 20 h 220"/>
              <a:gd name="T6" fmla="*/ 0 w 132"/>
              <a:gd name="T7" fmla="*/ 199 h 220"/>
              <a:gd name="T8" fmla="*/ 21 w 132"/>
              <a:gd name="T9" fmla="*/ 220 h 220"/>
              <a:gd name="T10" fmla="*/ 112 w 132"/>
              <a:gd name="T11" fmla="*/ 220 h 220"/>
              <a:gd name="T12" fmla="*/ 132 w 132"/>
              <a:gd name="T13" fmla="*/ 199 h 220"/>
              <a:gd name="T14" fmla="*/ 132 w 132"/>
              <a:gd name="T15" fmla="*/ 20 h 220"/>
              <a:gd name="T16" fmla="*/ 112 w 132"/>
              <a:gd name="T17" fmla="*/ 0 h 220"/>
              <a:gd name="T18" fmla="*/ 52 w 132"/>
              <a:gd name="T19" fmla="*/ 9 h 220"/>
              <a:gd name="T20" fmla="*/ 80 w 132"/>
              <a:gd name="T21" fmla="*/ 9 h 220"/>
              <a:gd name="T22" fmla="*/ 83 w 132"/>
              <a:gd name="T23" fmla="*/ 12 h 220"/>
              <a:gd name="T24" fmla="*/ 80 w 132"/>
              <a:gd name="T25" fmla="*/ 15 h 220"/>
              <a:gd name="T26" fmla="*/ 52 w 132"/>
              <a:gd name="T27" fmla="*/ 15 h 220"/>
              <a:gd name="T28" fmla="*/ 49 w 132"/>
              <a:gd name="T29" fmla="*/ 12 h 220"/>
              <a:gd name="T30" fmla="*/ 52 w 132"/>
              <a:gd name="T31" fmla="*/ 9 h 220"/>
              <a:gd name="T32" fmla="*/ 66 w 132"/>
              <a:gd name="T33" fmla="*/ 213 h 220"/>
              <a:gd name="T34" fmla="*/ 59 w 132"/>
              <a:gd name="T35" fmla="*/ 205 h 220"/>
              <a:gd name="T36" fmla="*/ 66 w 132"/>
              <a:gd name="T37" fmla="*/ 198 h 220"/>
              <a:gd name="T38" fmla="*/ 74 w 132"/>
              <a:gd name="T39" fmla="*/ 205 h 220"/>
              <a:gd name="T40" fmla="*/ 66 w 132"/>
              <a:gd name="T41" fmla="*/ 213 h 220"/>
              <a:gd name="T42" fmla="*/ 119 w 132"/>
              <a:gd name="T43" fmla="*/ 190 h 220"/>
              <a:gd name="T44" fmla="*/ 118 w 132"/>
              <a:gd name="T45" fmla="*/ 191 h 220"/>
              <a:gd name="T46" fmla="*/ 15 w 132"/>
              <a:gd name="T47" fmla="*/ 191 h 220"/>
              <a:gd name="T48" fmla="*/ 14 w 132"/>
              <a:gd name="T49" fmla="*/ 190 h 220"/>
              <a:gd name="T50" fmla="*/ 14 w 132"/>
              <a:gd name="T51" fmla="*/ 27 h 220"/>
              <a:gd name="T52" fmla="*/ 15 w 132"/>
              <a:gd name="T53" fmla="*/ 26 h 220"/>
              <a:gd name="T54" fmla="*/ 118 w 132"/>
              <a:gd name="T55" fmla="*/ 26 h 220"/>
              <a:gd name="T56" fmla="*/ 119 w 132"/>
              <a:gd name="T57" fmla="*/ 27 h 220"/>
              <a:gd name="T58" fmla="*/ 119 w 132"/>
              <a:gd name="T59" fmla="*/ 1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20">
                <a:moveTo>
                  <a:pt x="112" y="0"/>
                </a:moveTo>
                <a:cubicBezTo>
                  <a:pt x="21" y="0"/>
                  <a:pt x="21" y="0"/>
                  <a:pt x="21" y="0"/>
                </a:cubicBezTo>
                <a:cubicBezTo>
                  <a:pt x="7" y="0"/>
                  <a:pt x="0" y="6"/>
                  <a:pt x="0" y="20"/>
                </a:cubicBezTo>
                <a:cubicBezTo>
                  <a:pt x="0" y="199"/>
                  <a:pt x="0" y="199"/>
                  <a:pt x="0" y="199"/>
                </a:cubicBezTo>
                <a:cubicBezTo>
                  <a:pt x="0" y="214"/>
                  <a:pt x="7" y="220"/>
                  <a:pt x="21" y="220"/>
                </a:cubicBezTo>
                <a:cubicBezTo>
                  <a:pt x="112" y="220"/>
                  <a:pt x="112" y="220"/>
                  <a:pt x="112" y="220"/>
                </a:cubicBezTo>
                <a:cubicBezTo>
                  <a:pt x="126" y="220"/>
                  <a:pt x="132" y="214"/>
                  <a:pt x="132" y="199"/>
                </a:cubicBezTo>
                <a:cubicBezTo>
                  <a:pt x="132" y="20"/>
                  <a:pt x="132" y="20"/>
                  <a:pt x="132" y="20"/>
                </a:cubicBezTo>
                <a:cubicBezTo>
                  <a:pt x="132" y="6"/>
                  <a:pt x="126" y="0"/>
                  <a:pt x="112" y="0"/>
                </a:cubicBezTo>
                <a:close/>
                <a:moveTo>
                  <a:pt x="52" y="9"/>
                </a:moveTo>
                <a:cubicBezTo>
                  <a:pt x="80" y="9"/>
                  <a:pt x="80" y="9"/>
                  <a:pt x="80" y="9"/>
                </a:cubicBezTo>
                <a:cubicBezTo>
                  <a:pt x="82" y="9"/>
                  <a:pt x="83" y="10"/>
                  <a:pt x="83" y="12"/>
                </a:cubicBezTo>
                <a:cubicBezTo>
                  <a:pt x="83" y="13"/>
                  <a:pt x="82" y="15"/>
                  <a:pt x="80" y="15"/>
                </a:cubicBezTo>
                <a:cubicBezTo>
                  <a:pt x="52" y="15"/>
                  <a:pt x="52" y="15"/>
                  <a:pt x="52" y="15"/>
                </a:cubicBezTo>
                <a:cubicBezTo>
                  <a:pt x="50" y="15"/>
                  <a:pt x="49" y="13"/>
                  <a:pt x="49" y="12"/>
                </a:cubicBezTo>
                <a:cubicBezTo>
                  <a:pt x="49" y="10"/>
                  <a:pt x="50" y="9"/>
                  <a:pt x="52" y="9"/>
                </a:cubicBezTo>
                <a:close/>
                <a:moveTo>
                  <a:pt x="66" y="213"/>
                </a:moveTo>
                <a:cubicBezTo>
                  <a:pt x="62" y="213"/>
                  <a:pt x="59" y="210"/>
                  <a:pt x="59" y="205"/>
                </a:cubicBezTo>
                <a:cubicBezTo>
                  <a:pt x="59" y="201"/>
                  <a:pt x="62" y="198"/>
                  <a:pt x="66" y="198"/>
                </a:cubicBezTo>
                <a:cubicBezTo>
                  <a:pt x="71" y="198"/>
                  <a:pt x="74" y="201"/>
                  <a:pt x="74" y="205"/>
                </a:cubicBezTo>
                <a:cubicBezTo>
                  <a:pt x="74" y="210"/>
                  <a:pt x="71" y="213"/>
                  <a:pt x="66" y="213"/>
                </a:cubicBezTo>
                <a:close/>
                <a:moveTo>
                  <a:pt x="119" y="190"/>
                </a:moveTo>
                <a:cubicBezTo>
                  <a:pt x="119" y="191"/>
                  <a:pt x="118" y="191"/>
                  <a:pt x="118" y="191"/>
                </a:cubicBezTo>
                <a:cubicBezTo>
                  <a:pt x="15" y="191"/>
                  <a:pt x="15" y="191"/>
                  <a:pt x="15" y="191"/>
                </a:cubicBezTo>
                <a:cubicBezTo>
                  <a:pt x="14" y="191"/>
                  <a:pt x="14" y="191"/>
                  <a:pt x="14" y="190"/>
                </a:cubicBezTo>
                <a:cubicBezTo>
                  <a:pt x="14" y="27"/>
                  <a:pt x="14" y="27"/>
                  <a:pt x="14" y="27"/>
                </a:cubicBezTo>
                <a:cubicBezTo>
                  <a:pt x="14" y="27"/>
                  <a:pt x="14" y="26"/>
                  <a:pt x="15" y="26"/>
                </a:cubicBezTo>
                <a:cubicBezTo>
                  <a:pt x="118" y="26"/>
                  <a:pt x="118" y="26"/>
                  <a:pt x="118" y="26"/>
                </a:cubicBezTo>
                <a:cubicBezTo>
                  <a:pt x="118" y="26"/>
                  <a:pt x="119" y="27"/>
                  <a:pt x="119" y="27"/>
                </a:cubicBezTo>
                <a:lnTo>
                  <a:pt x="119" y="19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451665">
              <a:defRPr/>
            </a:pPr>
            <a:endParaRPr lang="en-US" sz="2800" dirty="0">
              <a:solidFill>
                <a:srgbClr val="000000"/>
              </a:solidFill>
            </a:endParaRPr>
          </a:p>
        </p:txBody>
      </p:sp>
      <p:sp>
        <p:nvSpPr>
          <p:cNvPr id="16" name="TextBox 15">
            <a:extLst>
              <a:ext uri="{FF2B5EF4-FFF2-40B4-BE49-F238E27FC236}">
                <a16:creationId xmlns:a16="http://schemas.microsoft.com/office/drawing/2014/main" id="{3482F026-6ED8-4AD3-8904-0EB9B5DDF6E6}"/>
              </a:ext>
            </a:extLst>
          </p:cNvPr>
          <p:cNvSpPr txBox="1"/>
          <p:nvPr/>
        </p:nvSpPr>
        <p:spPr>
          <a:xfrm>
            <a:off x="2732249" y="1804688"/>
            <a:ext cx="1040670" cy="502573"/>
          </a:xfrm>
          <a:prstGeom prst="rect">
            <a:avLst/>
          </a:prstGeom>
          <a:noFill/>
        </p:spPr>
        <p:txBody>
          <a:bodyPr wrap="none" rtlCol="0">
            <a:spAutoFit/>
          </a:bodyPr>
          <a:lstStyle/>
          <a:p>
            <a:pPr algn="ctr" defTabSz="1451665" fontAlgn="base">
              <a:spcBef>
                <a:spcPct val="50000"/>
              </a:spcBef>
              <a:spcAft>
                <a:spcPct val="0"/>
              </a:spcAft>
              <a:buClr>
                <a:srgbClr val="F0AB00"/>
              </a:buClr>
              <a:buSzPct val="80000"/>
              <a:defRPr/>
            </a:pPr>
            <a:r>
              <a:rPr lang="en-US" sz="1333" b="1" kern="0" dirty="0">
                <a:solidFill>
                  <a:srgbClr val="000000"/>
                </a:solidFill>
                <a:latin typeface="BentonSans Bold" panose="02000803000000020004" pitchFamily="2" charset="0"/>
                <a:ea typeface="Arial Unicode MS" pitchFamily="34" charset="-128"/>
                <a:cs typeface="Arial Unicode MS" pitchFamily="34" charset="-128"/>
              </a:rPr>
              <a:t>Accounting</a:t>
            </a:r>
            <a:br>
              <a:rPr lang="en-US" sz="1333" b="1" kern="0" dirty="0">
                <a:solidFill>
                  <a:srgbClr val="000000"/>
                </a:solidFill>
                <a:latin typeface="BentonSans Bold" panose="02000803000000020004" pitchFamily="2" charset="0"/>
                <a:ea typeface="Arial Unicode MS" pitchFamily="34" charset="-128"/>
                <a:cs typeface="Arial Unicode MS" pitchFamily="34" charset="-128"/>
              </a:rPr>
            </a:br>
            <a:r>
              <a:rPr lang="en-US" sz="1333" b="1" kern="0" dirty="0">
                <a:solidFill>
                  <a:srgbClr val="000000"/>
                </a:solidFill>
                <a:latin typeface="BentonSans Bold" panose="02000803000000020004" pitchFamily="2" charset="0"/>
                <a:ea typeface="Arial Unicode MS" pitchFamily="34" charset="-128"/>
                <a:cs typeface="Arial Unicode MS" pitchFamily="34" charset="-128"/>
              </a:rPr>
              <a:t>&amp; Financials</a:t>
            </a:r>
          </a:p>
        </p:txBody>
      </p:sp>
      <p:sp>
        <p:nvSpPr>
          <p:cNvPr id="17" name="TextBox 16">
            <a:extLst>
              <a:ext uri="{FF2B5EF4-FFF2-40B4-BE49-F238E27FC236}">
                <a16:creationId xmlns:a16="http://schemas.microsoft.com/office/drawing/2014/main" id="{C15D9DD3-4419-4A7B-900B-18328D4DC5AD}"/>
              </a:ext>
            </a:extLst>
          </p:cNvPr>
          <p:cNvSpPr txBox="1"/>
          <p:nvPr/>
        </p:nvSpPr>
        <p:spPr>
          <a:xfrm>
            <a:off x="677656" y="1804688"/>
            <a:ext cx="1410964" cy="502573"/>
          </a:xfrm>
          <a:prstGeom prst="rect">
            <a:avLst/>
          </a:prstGeom>
          <a:noFill/>
        </p:spPr>
        <p:txBody>
          <a:bodyPr wrap="none" rtlCol="0">
            <a:spAutoFit/>
          </a:bodyPr>
          <a:lstStyle/>
          <a:p>
            <a:pPr algn="ctr" defTabSz="1451665" fontAlgn="base">
              <a:spcBef>
                <a:spcPct val="50000"/>
              </a:spcBef>
              <a:spcAft>
                <a:spcPct val="0"/>
              </a:spcAft>
              <a:buClr>
                <a:srgbClr val="F0AB00"/>
              </a:buClr>
              <a:buSzPct val="80000"/>
              <a:defRPr/>
            </a:pPr>
            <a:r>
              <a:rPr lang="en-US" sz="1333" b="1" kern="0" dirty="0">
                <a:solidFill>
                  <a:srgbClr val="000000"/>
                </a:solidFill>
                <a:latin typeface="BentonSans Bold" panose="02000803000000020004" pitchFamily="2" charset="0"/>
                <a:ea typeface="Arial Unicode MS" pitchFamily="34" charset="-128"/>
                <a:cs typeface="Arial Unicode MS" pitchFamily="34" charset="-128"/>
              </a:rPr>
              <a:t>Management </a:t>
            </a:r>
            <a:br>
              <a:rPr lang="en-US" sz="1333" b="1" kern="0" dirty="0">
                <a:solidFill>
                  <a:srgbClr val="000000"/>
                </a:solidFill>
                <a:latin typeface="BentonSans Bold" panose="02000803000000020004" pitchFamily="2" charset="0"/>
                <a:ea typeface="Arial Unicode MS" pitchFamily="34" charset="-128"/>
                <a:cs typeface="Arial Unicode MS" pitchFamily="34" charset="-128"/>
              </a:rPr>
            </a:br>
            <a:r>
              <a:rPr lang="en-US" sz="1333" b="1" kern="0" dirty="0">
                <a:solidFill>
                  <a:srgbClr val="000000"/>
                </a:solidFill>
                <a:latin typeface="BentonSans Bold" panose="02000803000000020004" pitchFamily="2" charset="0"/>
                <a:ea typeface="Arial Unicode MS" pitchFamily="34" charset="-128"/>
                <a:cs typeface="Arial Unicode MS" pitchFamily="34" charset="-128"/>
              </a:rPr>
              <a:t>&amp; Administration</a:t>
            </a:r>
          </a:p>
        </p:txBody>
      </p:sp>
      <p:sp>
        <p:nvSpPr>
          <p:cNvPr id="24" name="TextBox 23">
            <a:extLst>
              <a:ext uri="{FF2B5EF4-FFF2-40B4-BE49-F238E27FC236}">
                <a16:creationId xmlns:a16="http://schemas.microsoft.com/office/drawing/2014/main" id="{6AC2BEB7-3A86-424D-8480-D4DFBBCD9F38}"/>
              </a:ext>
            </a:extLst>
          </p:cNvPr>
          <p:cNvSpPr txBox="1"/>
          <p:nvPr/>
        </p:nvSpPr>
        <p:spPr>
          <a:xfrm>
            <a:off x="6192190" y="1864396"/>
            <a:ext cx="1250329" cy="502573"/>
          </a:xfrm>
          <a:prstGeom prst="rect">
            <a:avLst/>
          </a:prstGeom>
          <a:noFill/>
        </p:spPr>
        <p:txBody>
          <a:bodyPr wrap="square" rtlCol="0">
            <a:spAutoFit/>
          </a:bodyPr>
          <a:lstStyle/>
          <a:p>
            <a:pPr algn="ctr" defTabSz="1451665" fontAlgn="base">
              <a:spcBef>
                <a:spcPct val="50000"/>
              </a:spcBef>
              <a:spcAft>
                <a:spcPct val="0"/>
              </a:spcAft>
              <a:buClr>
                <a:srgbClr val="F0AB00"/>
              </a:buClr>
              <a:buSzPct val="80000"/>
              <a:defRPr/>
            </a:pPr>
            <a:r>
              <a:rPr lang="en-US" sz="1333" b="1" kern="0" dirty="0">
                <a:solidFill>
                  <a:srgbClr val="000000"/>
                </a:solidFill>
                <a:latin typeface="BentonSans Bold" panose="02000803000000020004" pitchFamily="2" charset="0"/>
                <a:ea typeface="Arial Unicode MS" pitchFamily="34" charset="-128"/>
                <a:cs typeface="Arial Unicode MS" pitchFamily="34" charset="-128"/>
              </a:rPr>
              <a:t>Sales              &amp; CRM</a:t>
            </a:r>
          </a:p>
        </p:txBody>
      </p:sp>
      <p:sp>
        <p:nvSpPr>
          <p:cNvPr id="28" name="TextBox 27">
            <a:extLst>
              <a:ext uri="{FF2B5EF4-FFF2-40B4-BE49-F238E27FC236}">
                <a16:creationId xmlns:a16="http://schemas.microsoft.com/office/drawing/2014/main" id="{CCA23594-9364-4C18-B265-8924A52B34E7}"/>
              </a:ext>
            </a:extLst>
          </p:cNvPr>
          <p:cNvSpPr txBox="1"/>
          <p:nvPr/>
        </p:nvSpPr>
        <p:spPr>
          <a:xfrm>
            <a:off x="4469194" y="1804688"/>
            <a:ext cx="1135247" cy="502573"/>
          </a:xfrm>
          <a:prstGeom prst="rect">
            <a:avLst/>
          </a:prstGeom>
          <a:noFill/>
        </p:spPr>
        <p:txBody>
          <a:bodyPr wrap="none" rtlCol="0">
            <a:spAutoFit/>
          </a:bodyPr>
          <a:lstStyle/>
          <a:p>
            <a:pPr algn="ctr" defTabSz="1451665" fontAlgn="base">
              <a:spcBef>
                <a:spcPct val="50000"/>
              </a:spcBef>
              <a:spcAft>
                <a:spcPct val="0"/>
              </a:spcAft>
              <a:buClr>
                <a:srgbClr val="F0AB00"/>
              </a:buClr>
              <a:buSzPct val="80000"/>
              <a:defRPr/>
            </a:pPr>
            <a:r>
              <a:rPr lang="en-US" sz="1333" b="1" kern="0" dirty="0">
                <a:solidFill>
                  <a:srgbClr val="000000"/>
                </a:solidFill>
                <a:latin typeface="BentonSans Bold" panose="02000803000000020004" pitchFamily="2" charset="0"/>
                <a:ea typeface="Arial Unicode MS" pitchFamily="34" charset="-128"/>
                <a:cs typeface="Arial Unicode MS" pitchFamily="34" charset="-128"/>
              </a:rPr>
              <a:t>Purchasing</a:t>
            </a:r>
            <a:br>
              <a:rPr lang="en-US" sz="1333" b="1" kern="0" dirty="0">
                <a:solidFill>
                  <a:srgbClr val="000000"/>
                </a:solidFill>
                <a:latin typeface="BentonSans Bold" panose="02000803000000020004" pitchFamily="2" charset="0"/>
                <a:ea typeface="Arial Unicode MS" pitchFamily="34" charset="-128"/>
                <a:cs typeface="Arial Unicode MS" pitchFamily="34" charset="-128"/>
              </a:rPr>
            </a:br>
            <a:r>
              <a:rPr lang="en-US" sz="1333" b="1" kern="0" dirty="0">
                <a:solidFill>
                  <a:srgbClr val="000000"/>
                </a:solidFill>
                <a:latin typeface="BentonSans Bold" panose="02000803000000020004" pitchFamily="2" charset="0"/>
                <a:ea typeface="Arial Unicode MS" pitchFamily="34" charset="-128"/>
                <a:cs typeface="Arial Unicode MS" pitchFamily="34" charset="-128"/>
              </a:rPr>
              <a:t>&amp; Operations</a:t>
            </a:r>
          </a:p>
        </p:txBody>
      </p:sp>
      <p:sp>
        <p:nvSpPr>
          <p:cNvPr id="32" name="TextBox 31">
            <a:extLst>
              <a:ext uri="{FF2B5EF4-FFF2-40B4-BE49-F238E27FC236}">
                <a16:creationId xmlns:a16="http://schemas.microsoft.com/office/drawing/2014/main" id="{7EEE93FE-108C-41EB-A3E0-35D5AC8D7869}"/>
              </a:ext>
            </a:extLst>
          </p:cNvPr>
          <p:cNvSpPr txBox="1"/>
          <p:nvPr/>
        </p:nvSpPr>
        <p:spPr>
          <a:xfrm>
            <a:off x="8262254" y="1804688"/>
            <a:ext cx="1189749" cy="502573"/>
          </a:xfrm>
          <a:prstGeom prst="rect">
            <a:avLst/>
          </a:prstGeom>
          <a:noFill/>
        </p:spPr>
        <p:txBody>
          <a:bodyPr wrap="none" rtlCol="0">
            <a:spAutoFit/>
          </a:bodyPr>
          <a:lstStyle/>
          <a:p>
            <a:pPr algn="ctr" defTabSz="1451665" fontAlgn="base">
              <a:spcBef>
                <a:spcPct val="50000"/>
              </a:spcBef>
              <a:spcAft>
                <a:spcPct val="0"/>
              </a:spcAft>
              <a:buClr>
                <a:srgbClr val="F0AB00"/>
              </a:buClr>
              <a:buSzPct val="80000"/>
              <a:defRPr/>
            </a:pPr>
            <a:r>
              <a:rPr lang="en-US" sz="1333" b="1" kern="0" dirty="0">
                <a:solidFill>
                  <a:srgbClr val="000000"/>
                </a:solidFill>
                <a:latin typeface="BentonSans Bold" panose="02000803000000020004" pitchFamily="2" charset="0"/>
                <a:ea typeface="Arial Unicode MS" pitchFamily="34" charset="-128"/>
                <a:cs typeface="Arial Unicode MS" pitchFamily="34" charset="-128"/>
              </a:rPr>
              <a:t>Inventory</a:t>
            </a:r>
            <a:br>
              <a:rPr lang="en-US" sz="1333" b="1" kern="0" dirty="0">
                <a:solidFill>
                  <a:srgbClr val="000000"/>
                </a:solidFill>
                <a:latin typeface="BentonSans Bold" panose="02000803000000020004" pitchFamily="2" charset="0"/>
                <a:ea typeface="Arial Unicode MS" pitchFamily="34" charset="-128"/>
                <a:cs typeface="Arial Unicode MS" pitchFamily="34" charset="-128"/>
              </a:rPr>
            </a:br>
            <a:r>
              <a:rPr lang="en-US" sz="1333" b="1" kern="0" dirty="0">
                <a:solidFill>
                  <a:srgbClr val="000000"/>
                </a:solidFill>
                <a:latin typeface="BentonSans Bold" panose="02000803000000020004" pitchFamily="2" charset="0"/>
                <a:ea typeface="Arial Unicode MS" pitchFamily="34" charset="-128"/>
                <a:cs typeface="Arial Unicode MS" pitchFamily="34" charset="-128"/>
              </a:rPr>
              <a:t>&amp; Distribution</a:t>
            </a:r>
          </a:p>
        </p:txBody>
      </p:sp>
      <p:sp>
        <p:nvSpPr>
          <p:cNvPr id="45" name="Rectangle 44">
            <a:extLst>
              <a:ext uri="{FF2B5EF4-FFF2-40B4-BE49-F238E27FC236}">
                <a16:creationId xmlns:a16="http://schemas.microsoft.com/office/drawing/2014/main" id="{178024E8-4F54-489F-B80E-CAAD12005D2B}"/>
              </a:ext>
            </a:extLst>
          </p:cNvPr>
          <p:cNvSpPr/>
          <p:nvPr/>
        </p:nvSpPr>
        <p:spPr>
          <a:xfrm>
            <a:off x="567148" y="2316009"/>
            <a:ext cx="1885067" cy="3265446"/>
          </a:xfrm>
          <a:prstGeom prst="rect">
            <a:avLst/>
          </a:prstGeom>
        </p:spPr>
        <p:txBody>
          <a:bodyPr wrap="square">
            <a:spAutoFit/>
          </a:bodyPr>
          <a:lstStyle/>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User administration</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Authorizations</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Multiple currencies</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Exchange rates</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Posting period</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Multi-branch</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Data I</a:t>
            </a:r>
            <a:r>
              <a:rPr lang="en-US" sz="1067" dirty="0" err="1">
                <a:solidFill>
                  <a:srgbClr val="000000"/>
                </a:solidFill>
                <a:latin typeface="BentonSans Book" panose="02000503000000020004" pitchFamily="2" charset="0"/>
              </a:rPr>
              <a:t>mport</a:t>
            </a:r>
            <a:r>
              <a:rPr lang="en-US" sz="1067" dirty="0">
                <a:solidFill>
                  <a:srgbClr val="000000"/>
                </a:solidFill>
                <a:latin typeface="BentonSans Book" panose="02000503000000020004" pitchFamily="2" charset="0"/>
              </a:rPr>
              <a:t> &amp; Export</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Opening balances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Mobile Interaction</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Recurring transactions</a:t>
            </a:r>
          </a:p>
          <a:p>
            <a:pPr marL="116414" indent="-116414" defTabSz="1451665" eaLnBrk="0" hangingPunct="0">
              <a:spcBef>
                <a:spcPct val="30000"/>
              </a:spcBef>
              <a:buClr>
                <a:srgbClr val="F0AB00"/>
              </a:buClr>
              <a:buSzPct val="80000"/>
              <a:buFont typeface="Arial" pitchFamily="34" charset="0"/>
              <a:buChar char="•"/>
              <a:defRPr/>
            </a:pPr>
            <a:endParaRPr lang="en-US" sz="1067" dirty="0">
              <a:solidFill>
                <a:srgbClr val="000000"/>
              </a:solidFill>
            </a:endParaRPr>
          </a:p>
          <a:p>
            <a:pPr marL="116414" indent="-116414" defTabSz="1451665" eaLnBrk="0" hangingPunct="0">
              <a:spcBef>
                <a:spcPct val="30000"/>
              </a:spcBef>
              <a:buClr>
                <a:srgbClr val="F0AB00"/>
              </a:buClr>
              <a:buSzPct val="80000"/>
              <a:buFont typeface="Arial" pitchFamily="34" charset="0"/>
              <a:buChar char="•"/>
              <a:defRPr/>
            </a:pPr>
            <a:endParaRPr lang="en-US" sz="1067" dirty="0">
              <a:solidFill>
                <a:srgbClr val="000000"/>
              </a:solidFill>
            </a:endParaRPr>
          </a:p>
          <a:p>
            <a:pPr marL="116414" indent="-116414" defTabSz="1451665" eaLnBrk="0" hangingPunct="0">
              <a:spcBef>
                <a:spcPts val="400"/>
              </a:spcBef>
              <a:buClr>
                <a:srgbClr val="F0AB00"/>
              </a:buClr>
              <a:buSzPct val="80000"/>
              <a:buFont typeface="Arial" pitchFamily="34" charset="0"/>
              <a:buChar char="•"/>
              <a:defRPr/>
            </a:pPr>
            <a:endParaRPr lang="en-US" sz="1067" dirty="0">
              <a:solidFill>
                <a:srgbClr val="000000"/>
              </a:solidFill>
            </a:endParaRPr>
          </a:p>
          <a:p>
            <a:pPr marL="116414" indent="-116414" defTabSz="1451665" eaLnBrk="0" hangingPunct="0">
              <a:spcBef>
                <a:spcPts val="400"/>
              </a:spcBef>
              <a:buClr>
                <a:srgbClr val="F0AB00"/>
              </a:buClr>
              <a:buSzPct val="80000"/>
              <a:buFont typeface="Arial" pitchFamily="34" charset="0"/>
              <a:buChar char="•"/>
              <a:defRPr/>
            </a:pPr>
            <a:endParaRPr lang="en-US" sz="1067" dirty="0">
              <a:solidFill>
                <a:srgbClr val="000000"/>
              </a:solidFill>
            </a:endParaRPr>
          </a:p>
          <a:p>
            <a:pPr marL="116414" indent="-116414" defTabSz="1451665" eaLnBrk="0" hangingPunct="0">
              <a:spcBef>
                <a:spcPts val="400"/>
              </a:spcBef>
              <a:buClr>
                <a:srgbClr val="F0AB00"/>
              </a:buClr>
              <a:buSzPct val="80000"/>
              <a:buFont typeface="Arial" pitchFamily="34" charset="0"/>
              <a:buChar char="•"/>
              <a:defRPr/>
            </a:pPr>
            <a:endParaRPr lang="en-US" sz="1067" dirty="0">
              <a:solidFill>
                <a:srgbClr val="000000"/>
              </a:solidFill>
            </a:endParaRPr>
          </a:p>
        </p:txBody>
      </p:sp>
      <p:sp>
        <p:nvSpPr>
          <p:cNvPr id="46" name="Rectangle 7">
            <a:extLst>
              <a:ext uri="{FF2B5EF4-FFF2-40B4-BE49-F238E27FC236}">
                <a16:creationId xmlns:a16="http://schemas.microsoft.com/office/drawing/2014/main" id="{B2611F4C-D019-478D-BF3A-D4DFF2CCB302}"/>
              </a:ext>
            </a:extLst>
          </p:cNvPr>
          <p:cNvSpPr>
            <a:spLocks noChangeArrowheads="1"/>
          </p:cNvSpPr>
          <p:nvPr/>
        </p:nvSpPr>
        <p:spPr bwMode="gray">
          <a:xfrm>
            <a:off x="6331481" y="2330660"/>
            <a:ext cx="1772684" cy="4411125"/>
          </a:xfrm>
          <a:prstGeom prst="rect">
            <a:avLst/>
          </a:prstGeom>
          <a:noFill/>
          <a:ln w="12700">
            <a:noFill/>
            <a:miter lim="800000"/>
            <a:headEnd/>
            <a:tailEnd/>
          </a:ln>
        </p:spPr>
        <p:txBody>
          <a:bodyPr lIns="0" rIns="0"/>
          <a:lstStyle/>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Sales Quotation</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Sales order</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Opportunity &amp; Pipeline</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Management</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CRM</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Delivery Note</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Returns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Sales Invoice</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Credit Note</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AR down payment</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Gross profit calculation</a:t>
            </a:r>
          </a:p>
          <a:p>
            <a:pPr defTabSz="1451665" eaLnBrk="0" hangingPunct="0">
              <a:spcBef>
                <a:spcPct val="30000"/>
              </a:spcBef>
              <a:buClr>
                <a:srgbClr val="F0AB00"/>
              </a:buClr>
              <a:buSzPct val="80000"/>
              <a:defRPr/>
            </a:pPr>
            <a:endParaRPr lang="en-US" sz="1067" b="1" dirty="0">
              <a:solidFill>
                <a:srgbClr val="000000"/>
              </a:solidFill>
              <a:latin typeface="BentonSans Book" panose="02000503000000020004" pitchFamily="2" charset="0"/>
            </a:endParaRPr>
          </a:p>
          <a:p>
            <a:pPr defTabSz="1451665" eaLnBrk="0" hangingPunct="0">
              <a:spcBef>
                <a:spcPct val="30000"/>
              </a:spcBef>
              <a:buClr>
                <a:srgbClr val="F0AB00"/>
              </a:buClr>
              <a:buSzPct val="80000"/>
              <a:defRPr/>
            </a:pPr>
            <a:endParaRPr lang="en-US" sz="1067" b="1" dirty="0">
              <a:solidFill>
                <a:srgbClr val="000000"/>
              </a:solidFill>
              <a:latin typeface="BentonSans Book" panose="02000503000000020004" pitchFamily="2" charset="0"/>
            </a:endParaRPr>
          </a:p>
          <a:p>
            <a:pPr defTabSz="1451665" eaLnBrk="0" hangingPunct="0">
              <a:spcBef>
                <a:spcPct val="30000"/>
              </a:spcBef>
              <a:buClr>
                <a:srgbClr val="F0AB00"/>
              </a:buClr>
              <a:buSzPct val="80000"/>
              <a:defRPr/>
            </a:pPr>
            <a:r>
              <a:rPr lang="en-US" sz="1067" b="1" dirty="0">
                <a:solidFill>
                  <a:srgbClr val="000000"/>
                </a:solidFill>
                <a:latin typeface="BentonSans Book" panose="02000503000000020004" pitchFamily="2" charset="0"/>
              </a:rPr>
              <a:t>Reports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Back Order</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Sales Analysis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Monthly Customer Status</a:t>
            </a:r>
          </a:p>
        </p:txBody>
      </p:sp>
      <p:sp>
        <p:nvSpPr>
          <p:cNvPr id="47" name="Rectangle 7">
            <a:extLst>
              <a:ext uri="{FF2B5EF4-FFF2-40B4-BE49-F238E27FC236}">
                <a16:creationId xmlns:a16="http://schemas.microsoft.com/office/drawing/2014/main" id="{61BC3878-7553-469F-97CE-F909C4902EFB}"/>
              </a:ext>
            </a:extLst>
          </p:cNvPr>
          <p:cNvSpPr>
            <a:spLocks noChangeArrowheads="1"/>
          </p:cNvSpPr>
          <p:nvPr/>
        </p:nvSpPr>
        <p:spPr bwMode="gray">
          <a:xfrm>
            <a:off x="4480993" y="2319266"/>
            <a:ext cx="1509171" cy="3888495"/>
          </a:xfrm>
          <a:prstGeom prst="rect">
            <a:avLst/>
          </a:prstGeom>
          <a:noFill/>
          <a:ln w="12700">
            <a:noFill/>
            <a:miter lim="800000"/>
            <a:headEnd/>
            <a:tailEnd/>
          </a:ln>
        </p:spPr>
        <p:txBody>
          <a:bodyPr lIns="0" rIns="0"/>
          <a:lstStyle/>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Purchase orders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Goods receipt POs </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Goods returns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A/P Invoice</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Down-payment Invoice</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Down-payment request</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Cancel Marketing Documents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A/P credit memos</a:t>
            </a:r>
          </a:p>
          <a:p>
            <a:pPr marL="116414" indent="-116414" defTabSz="1451665" eaLnBrk="0" hangingPunct="0">
              <a:spcBef>
                <a:spcPct val="30000"/>
              </a:spcBef>
              <a:buClr>
                <a:srgbClr val="F0AB00"/>
              </a:buClr>
              <a:buSzPct val="80000"/>
              <a:buFont typeface="Arial" pitchFamily="34" charset="0"/>
              <a:buChar char="•"/>
              <a:defRPr/>
            </a:pPr>
            <a:endParaRPr lang="en-US" sz="1067" dirty="0">
              <a:solidFill>
                <a:srgbClr val="000000"/>
              </a:solidFill>
              <a:latin typeface="BentonSans Book" panose="02000503000000020004" pitchFamily="2" charset="0"/>
            </a:endParaRPr>
          </a:p>
          <a:p>
            <a:pPr marL="116414" indent="-116414" defTabSz="1451665" eaLnBrk="0" hangingPunct="0">
              <a:spcBef>
                <a:spcPct val="30000"/>
              </a:spcBef>
              <a:buClr>
                <a:srgbClr val="F0AB00"/>
              </a:buClr>
              <a:buSzPct val="80000"/>
              <a:buFont typeface="Arial" pitchFamily="34" charset="0"/>
              <a:buChar char="•"/>
              <a:defRPr/>
            </a:pPr>
            <a:endParaRPr lang="en-US" sz="1067" dirty="0">
              <a:solidFill>
                <a:srgbClr val="000000"/>
              </a:solidFill>
              <a:latin typeface="BentonSans Book" panose="02000503000000020004" pitchFamily="2" charset="0"/>
            </a:endParaRPr>
          </a:p>
          <a:p>
            <a:pPr marL="116414" indent="-116414" defTabSz="1451665" eaLnBrk="0" hangingPunct="0">
              <a:spcBef>
                <a:spcPct val="30000"/>
              </a:spcBef>
              <a:buClr>
                <a:srgbClr val="F0AB00"/>
              </a:buClr>
              <a:buSzPct val="80000"/>
              <a:buFont typeface="Arial" pitchFamily="34" charset="0"/>
              <a:buChar char="•"/>
              <a:defRPr/>
            </a:pPr>
            <a:endParaRPr lang="en-US" sz="1067" dirty="0">
              <a:solidFill>
                <a:srgbClr val="000000"/>
              </a:solidFill>
              <a:latin typeface="BentonSans Book" panose="02000503000000020004" pitchFamily="2" charset="0"/>
            </a:endParaRPr>
          </a:p>
          <a:p>
            <a:pPr marL="116414" indent="-116414" defTabSz="1451665" eaLnBrk="0" hangingPunct="0">
              <a:spcBef>
                <a:spcPct val="30000"/>
              </a:spcBef>
              <a:buClr>
                <a:srgbClr val="F0AB00"/>
              </a:buClr>
              <a:buSzPct val="80000"/>
              <a:buFont typeface="Arial" pitchFamily="34" charset="0"/>
              <a:buChar char="•"/>
              <a:defRPr/>
            </a:pPr>
            <a:endParaRPr lang="en-US" sz="1067" b="1" dirty="0">
              <a:solidFill>
                <a:srgbClr val="000000"/>
              </a:solidFill>
              <a:latin typeface="BentonSans Book" panose="02000503000000020004" pitchFamily="2" charset="0"/>
            </a:endParaRPr>
          </a:p>
          <a:p>
            <a:pPr defTabSz="1451665" eaLnBrk="0" hangingPunct="0">
              <a:spcBef>
                <a:spcPct val="30000"/>
              </a:spcBef>
              <a:buClr>
                <a:srgbClr val="F0AB00"/>
              </a:buClr>
              <a:buSzPct val="80000"/>
              <a:defRPr/>
            </a:pPr>
            <a:r>
              <a:rPr lang="en-US" sz="1067" b="1" dirty="0">
                <a:solidFill>
                  <a:srgbClr val="000000"/>
                </a:solidFill>
                <a:latin typeface="BentonSans Book" panose="02000503000000020004" pitchFamily="2" charset="0"/>
              </a:rPr>
              <a:t>Reports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Purchase Analysis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Last Price report with different Selections</a:t>
            </a:r>
          </a:p>
          <a:p>
            <a:pPr marL="116414" indent="-116414" defTabSz="1451665" eaLnBrk="0" hangingPunct="0">
              <a:spcBef>
                <a:spcPct val="30000"/>
              </a:spcBef>
              <a:buClr>
                <a:srgbClr val="F0AB00"/>
              </a:buClr>
              <a:buSzPct val="80000"/>
              <a:buFont typeface="Arial" pitchFamily="34" charset="0"/>
              <a:buChar char="•"/>
              <a:defRPr/>
            </a:pPr>
            <a:endParaRPr lang="en-US" sz="1067" dirty="0">
              <a:solidFill>
                <a:srgbClr val="000000"/>
              </a:solidFill>
              <a:latin typeface="BentonSans Book" panose="02000503000000020004" pitchFamily="2" charset="0"/>
            </a:endParaRPr>
          </a:p>
        </p:txBody>
      </p:sp>
      <p:sp>
        <p:nvSpPr>
          <p:cNvPr id="48" name="Rectangle 7">
            <a:extLst>
              <a:ext uri="{FF2B5EF4-FFF2-40B4-BE49-F238E27FC236}">
                <a16:creationId xmlns:a16="http://schemas.microsoft.com/office/drawing/2014/main" id="{795AC133-D261-4633-B1EF-821DD3822366}"/>
              </a:ext>
            </a:extLst>
          </p:cNvPr>
          <p:cNvSpPr>
            <a:spLocks noChangeArrowheads="1"/>
          </p:cNvSpPr>
          <p:nvPr/>
        </p:nvSpPr>
        <p:spPr bwMode="gray">
          <a:xfrm>
            <a:off x="8300618" y="2319266"/>
            <a:ext cx="1757081" cy="4411125"/>
          </a:xfrm>
          <a:prstGeom prst="rect">
            <a:avLst/>
          </a:prstGeom>
          <a:noFill/>
          <a:ln w="12700">
            <a:noFill/>
            <a:miter lim="800000"/>
            <a:headEnd/>
            <a:tailEnd/>
          </a:ln>
        </p:spPr>
        <p:txBody>
          <a:bodyPr lIns="0" rIns="0"/>
          <a:lstStyle/>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Item management</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Item lists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Price lists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Goods receipts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Goods issues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Inventory transactions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Transfers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Serial number </a:t>
            </a:r>
            <a:r>
              <a:rPr lang="en-US" sz="1067" dirty="0" err="1">
                <a:solidFill>
                  <a:srgbClr val="000000"/>
                </a:solidFill>
                <a:latin typeface="BentonSans Book" panose="02000503000000020004" pitchFamily="2" charset="0"/>
              </a:rPr>
              <a:t>mgmt</a:t>
            </a:r>
            <a:endParaRPr lang="en-US" sz="1067" dirty="0">
              <a:solidFill>
                <a:srgbClr val="000000"/>
              </a:solidFill>
              <a:latin typeface="BentonSans Book" panose="02000503000000020004" pitchFamily="2" charset="0"/>
            </a:endParaRP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Batch number mgmt.</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Special prices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Period and volume</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discounts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Recurring transactions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Inventory Tracking</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Inventory Counting</a:t>
            </a:r>
          </a:p>
          <a:p>
            <a:pPr marL="116414" indent="-116414" defTabSz="1451665" eaLnBrk="0" hangingPunct="0">
              <a:spcBef>
                <a:spcPct val="30000"/>
              </a:spcBef>
              <a:buClr>
                <a:srgbClr val="F0AB00"/>
              </a:buClr>
              <a:buSzPct val="80000"/>
              <a:buFont typeface="Arial" pitchFamily="34" charset="0"/>
              <a:buChar char="•"/>
              <a:defRPr/>
            </a:pPr>
            <a:endParaRPr lang="en-US" sz="1067" dirty="0">
              <a:solidFill>
                <a:srgbClr val="000000"/>
              </a:solidFill>
              <a:latin typeface="BentonSans Book" panose="02000503000000020004" pitchFamily="2" charset="0"/>
            </a:endParaRPr>
          </a:p>
          <a:p>
            <a:pPr defTabSz="1451665" eaLnBrk="0" hangingPunct="0">
              <a:spcBef>
                <a:spcPct val="30000"/>
              </a:spcBef>
              <a:buClr>
                <a:srgbClr val="F0AB00"/>
              </a:buClr>
              <a:buSzPct val="80000"/>
              <a:defRPr/>
            </a:pPr>
            <a:r>
              <a:rPr lang="en-US" sz="1067" b="1" dirty="0">
                <a:solidFill>
                  <a:srgbClr val="000000"/>
                </a:solidFill>
                <a:latin typeface="BentonSans Book" panose="02000503000000020004" pitchFamily="2" charset="0"/>
              </a:rPr>
              <a:t>Reports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Inventory Audit report</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Inventory in warehouse</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Batches and Serials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Inventory Audit Report</a:t>
            </a:r>
          </a:p>
        </p:txBody>
      </p:sp>
      <p:sp>
        <p:nvSpPr>
          <p:cNvPr id="50" name="Rectangle 49">
            <a:extLst>
              <a:ext uri="{FF2B5EF4-FFF2-40B4-BE49-F238E27FC236}">
                <a16:creationId xmlns:a16="http://schemas.microsoft.com/office/drawing/2014/main" id="{A53A0C81-DF8F-48B9-BDFB-3A8D76FC2173}"/>
              </a:ext>
            </a:extLst>
          </p:cNvPr>
          <p:cNvSpPr/>
          <p:nvPr/>
        </p:nvSpPr>
        <p:spPr>
          <a:xfrm>
            <a:off x="2450688" y="2319077"/>
            <a:ext cx="1809389" cy="4033092"/>
          </a:xfrm>
          <a:prstGeom prst="rect">
            <a:avLst/>
          </a:prstGeom>
        </p:spPr>
        <p:txBody>
          <a:bodyPr wrap="square">
            <a:spAutoFit/>
          </a:bodyPr>
          <a:lstStyle/>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Chart of accounts</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Journal entries</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Posting templates</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Recurring postings</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Financial reports</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Cost accounting</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Incoming payments</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Outgoing payments</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Bank statement processing</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Checks &amp; credit cards</a:t>
            </a:r>
          </a:p>
          <a:p>
            <a:pPr marL="116414" indent="-116414" defTabSz="1451665" eaLnBrk="0" hangingPunct="0">
              <a:spcBef>
                <a:spcPts val="4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Account reconciliation</a:t>
            </a:r>
          </a:p>
          <a:p>
            <a:pPr marL="116414" indent="-116414" defTabSz="1451665" eaLnBrk="0" hangingPunct="0">
              <a:spcBef>
                <a:spcPts val="400"/>
              </a:spcBef>
              <a:buClr>
                <a:srgbClr val="F0AB00"/>
              </a:buClr>
              <a:buSzPct val="80000"/>
              <a:buFont typeface="Arial" pitchFamily="34" charset="0"/>
              <a:buChar char="•"/>
              <a:defRPr/>
            </a:pPr>
            <a:endParaRPr lang="en-US" sz="1067" dirty="0">
              <a:solidFill>
                <a:srgbClr val="000000"/>
              </a:solidFill>
              <a:latin typeface="BentonSans Book" panose="02000503000000020004" pitchFamily="2" charset="0"/>
            </a:endParaRPr>
          </a:p>
          <a:p>
            <a:pPr defTabSz="1451665" eaLnBrk="0" hangingPunct="0">
              <a:spcBef>
                <a:spcPts val="400"/>
              </a:spcBef>
              <a:buClr>
                <a:srgbClr val="F0AB00"/>
              </a:buClr>
              <a:buSzPct val="80000"/>
              <a:defRPr/>
            </a:pPr>
            <a:r>
              <a:rPr lang="en-US" sz="1067" b="1" dirty="0">
                <a:solidFill>
                  <a:srgbClr val="000000"/>
                </a:solidFill>
                <a:latin typeface="BentonSans Book" panose="02000503000000020004" pitchFamily="2" charset="0"/>
              </a:rPr>
              <a:t>Reports</a:t>
            </a:r>
          </a:p>
          <a:p>
            <a:pPr marL="228594" indent="-228594" defTabSz="1451665" eaLnBrk="0" hangingPunct="0">
              <a:spcBef>
                <a:spcPts val="400"/>
              </a:spcBef>
              <a:buClr>
                <a:srgbClr val="F0AB00"/>
              </a:buClr>
              <a:buSzPct val="80000"/>
              <a:buFont typeface="Arial" panose="020B0604020202020204" pitchFamily="34" charset="0"/>
              <a:buChar char="•"/>
              <a:defRPr/>
            </a:pPr>
            <a:r>
              <a:rPr lang="en-US" sz="1067" dirty="0">
                <a:solidFill>
                  <a:srgbClr val="000000"/>
                </a:solidFill>
                <a:latin typeface="BentonSans Book" panose="02000503000000020004" pitchFamily="2" charset="0"/>
              </a:rPr>
              <a:t>Balance sheet</a:t>
            </a:r>
          </a:p>
          <a:p>
            <a:pPr marL="228594" indent="-228594" defTabSz="1451665" eaLnBrk="0" hangingPunct="0">
              <a:spcBef>
                <a:spcPts val="400"/>
              </a:spcBef>
              <a:buClr>
                <a:srgbClr val="F0AB00"/>
              </a:buClr>
              <a:buSzPct val="80000"/>
              <a:buFont typeface="Arial" panose="020B0604020202020204" pitchFamily="34" charset="0"/>
              <a:buChar char="•"/>
              <a:defRPr/>
            </a:pPr>
            <a:r>
              <a:rPr lang="en-US" sz="1067" dirty="0">
                <a:solidFill>
                  <a:srgbClr val="000000"/>
                </a:solidFill>
                <a:latin typeface="BentonSans Book" panose="02000503000000020004" pitchFamily="2" charset="0"/>
              </a:rPr>
              <a:t>Trial balance (Branch wise)</a:t>
            </a:r>
          </a:p>
          <a:p>
            <a:pPr marL="228594" indent="-228594" defTabSz="1451665" eaLnBrk="0" hangingPunct="0">
              <a:spcBef>
                <a:spcPts val="400"/>
              </a:spcBef>
              <a:buClr>
                <a:srgbClr val="F0AB00"/>
              </a:buClr>
              <a:buSzPct val="80000"/>
              <a:buFont typeface="Arial" panose="020B0604020202020204" pitchFamily="34" charset="0"/>
              <a:buChar char="•"/>
              <a:defRPr/>
            </a:pPr>
            <a:r>
              <a:rPr lang="en-US" sz="1067" dirty="0">
                <a:solidFill>
                  <a:srgbClr val="000000"/>
                </a:solidFill>
                <a:latin typeface="BentonSans Book" panose="02000503000000020004" pitchFamily="2" charset="0"/>
              </a:rPr>
              <a:t>Profit and loss (cost center wise)</a:t>
            </a:r>
          </a:p>
          <a:p>
            <a:pPr marL="228594" indent="-228594" defTabSz="1451665" eaLnBrk="0" hangingPunct="0">
              <a:spcBef>
                <a:spcPts val="400"/>
              </a:spcBef>
              <a:buClr>
                <a:srgbClr val="F0AB00"/>
              </a:buClr>
              <a:buSzPct val="80000"/>
              <a:buFont typeface="Arial" panose="020B0604020202020204" pitchFamily="34" charset="0"/>
              <a:buChar char="•"/>
              <a:defRPr/>
            </a:pPr>
            <a:r>
              <a:rPr lang="en-US" sz="1067" dirty="0">
                <a:solidFill>
                  <a:srgbClr val="000000"/>
                </a:solidFill>
                <a:latin typeface="BentonSans Book" panose="02000503000000020004" pitchFamily="2" charset="0"/>
              </a:rPr>
              <a:t>Aging</a:t>
            </a:r>
          </a:p>
        </p:txBody>
      </p:sp>
      <p:pic>
        <p:nvPicPr>
          <p:cNvPr id="56" name="Picture 55">
            <a:extLst>
              <a:ext uri="{FF2B5EF4-FFF2-40B4-BE49-F238E27FC236}">
                <a16:creationId xmlns:a16="http://schemas.microsoft.com/office/drawing/2014/main" id="{EF9F8269-DAC2-4B8E-94D6-D1AB4F2CB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28" y="1428683"/>
            <a:ext cx="950585" cy="221619"/>
          </a:xfrm>
          <a:prstGeom prst="rect">
            <a:avLst/>
          </a:prstGeom>
        </p:spPr>
      </p:pic>
      <p:sp>
        <p:nvSpPr>
          <p:cNvPr id="57" name="TextBox 56">
            <a:extLst>
              <a:ext uri="{FF2B5EF4-FFF2-40B4-BE49-F238E27FC236}">
                <a16:creationId xmlns:a16="http://schemas.microsoft.com/office/drawing/2014/main" id="{7DEAC0BB-7CB9-4063-B5C2-933BDEB9685C}"/>
              </a:ext>
            </a:extLst>
          </p:cNvPr>
          <p:cNvSpPr txBox="1"/>
          <p:nvPr/>
        </p:nvSpPr>
        <p:spPr>
          <a:xfrm>
            <a:off x="5682953" y="1358101"/>
            <a:ext cx="1308732" cy="338554"/>
          </a:xfrm>
          <a:prstGeom prst="rect">
            <a:avLst/>
          </a:prstGeom>
          <a:noFill/>
        </p:spPr>
        <p:txBody>
          <a:bodyPr wrap="square" rtlCol="0">
            <a:spAutoFit/>
          </a:bodyPr>
          <a:lstStyle/>
          <a:p>
            <a:pPr algn="ctr" defTabSz="1451665" fontAlgn="base">
              <a:spcBef>
                <a:spcPct val="50000"/>
              </a:spcBef>
              <a:spcAft>
                <a:spcPct val="0"/>
              </a:spcAft>
              <a:buClr>
                <a:srgbClr val="F0AB00"/>
              </a:buClr>
              <a:buSzPct val="80000"/>
              <a:defRPr/>
            </a:pPr>
            <a:r>
              <a:rPr lang="en-US" sz="1600" b="1" kern="0" dirty="0">
                <a:solidFill>
                  <a:srgbClr val="000000"/>
                </a:solidFill>
                <a:ea typeface="Arial Unicode MS" pitchFamily="34" charset="-128"/>
                <a:cs typeface="Arial Unicode MS" pitchFamily="34" charset="-128"/>
              </a:rPr>
              <a:t>Web Client</a:t>
            </a:r>
          </a:p>
        </p:txBody>
      </p:sp>
      <p:grpSp>
        <p:nvGrpSpPr>
          <p:cNvPr id="58" name="Group 57">
            <a:extLst>
              <a:ext uri="{FF2B5EF4-FFF2-40B4-BE49-F238E27FC236}">
                <a16:creationId xmlns:a16="http://schemas.microsoft.com/office/drawing/2014/main" id="{AA9E77E9-4330-4912-80B7-BBA98ECF5780}"/>
              </a:ext>
            </a:extLst>
          </p:cNvPr>
          <p:cNvGrpSpPr/>
          <p:nvPr/>
        </p:nvGrpSpPr>
        <p:grpSpPr>
          <a:xfrm>
            <a:off x="5080306" y="1327428"/>
            <a:ext cx="633191" cy="428048"/>
            <a:chOff x="5648744" y="1378473"/>
            <a:chExt cx="551839" cy="378037"/>
          </a:xfrm>
        </p:grpSpPr>
        <p:sp>
          <p:nvSpPr>
            <p:cNvPr id="59" name="Freeform 182">
              <a:extLst>
                <a:ext uri="{FF2B5EF4-FFF2-40B4-BE49-F238E27FC236}">
                  <a16:creationId xmlns:a16="http://schemas.microsoft.com/office/drawing/2014/main" id="{778137B4-C025-4382-8147-37B9DB01A108}"/>
                </a:ext>
              </a:extLst>
            </p:cNvPr>
            <p:cNvSpPr>
              <a:spLocks noEditPoints="1"/>
            </p:cNvSpPr>
            <p:nvPr/>
          </p:nvSpPr>
          <p:spPr bwMode="auto">
            <a:xfrm rot="5400000">
              <a:off x="5735645" y="1291572"/>
              <a:ext cx="378037" cy="551839"/>
            </a:xfrm>
            <a:custGeom>
              <a:avLst/>
              <a:gdLst>
                <a:gd name="T0" fmla="*/ 112 w 132"/>
                <a:gd name="T1" fmla="*/ 0 h 220"/>
                <a:gd name="T2" fmla="*/ 21 w 132"/>
                <a:gd name="T3" fmla="*/ 0 h 220"/>
                <a:gd name="T4" fmla="*/ 0 w 132"/>
                <a:gd name="T5" fmla="*/ 20 h 220"/>
                <a:gd name="T6" fmla="*/ 0 w 132"/>
                <a:gd name="T7" fmla="*/ 199 h 220"/>
                <a:gd name="T8" fmla="*/ 21 w 132"/>
                <a:gd name="T9" fmla="*/ 220 h 220"/>
                <a:gd name="T10" fmla="*/ 112 w 132"/>
                <a:gd name="T11" fmla="*/ 220 h 220"/>
                <a:gd name="T12" fmla="*/ 132 w 132"/>
                <a:gd name="T13" fmla="*/ 199 h 220"/>
                <a:gd name="T14" fmla="*/ 132 w 132"/>
                <a:gd name="T15" fmla="*/ 20 h 220"/>
                <a:gd name="T16" fmla="*/ 112 w 132"/>
                <a:gd name="T17" fmla="*/ 0 h 220"/>
                <a:gd name="T18" fmla="*/ 52 w 132"/>
                <a:gd name="T19" fmla="*/ 9 h 220"/>
                <a:gd name="T20" fmla="*/ 80 w 132"/>
                <a:gd name="T21" fmla="*/ 9 h 220"/>
                <a:gd name="T22" fmla="*/ 83 w 132"/>
                <a:gd name="T23" fmla="*/ 12 h 220"/>
                <a:gd name="T24" fmla="*/ 80 w 132"/>
                <a:gd name="T25" fmla="*/ 15 h 220"/>
                <a:gd name="T26" fmla="*/ 52 w 132"/>
                <a:gd name="T27" fmla="*/ 15 h 220"/>
                <a:gd name="T28" fmla="*/ 49 w 132"/>
                <a:gd name="T29" fmla="*/ 12 h 220"/>
                <a:gd name="T30" fmla="*/ 52 w 132"/>
                <a:gd name="T31" fmla="*/ 9 h 220"/>
                <a:gd name="T32" fmla="*/ 66 w 132"/>
                <a:gd name="T33" fmla="*/ 213 h 220"/>
                <a:gd name="T34" fmla="*/ 59 w 132"/>
                <a:gd name="T35" fmla="*/ 205 h 220"/>
                <a:gd name="T36" fmla="*/ 66 w 132"/>
                <a:gd name="T37" fmla="*/ 198 h 220"/>
                <a:gd name="T38" fmla="*/ 74 w 132"/>
                <a:gd name="T39" fmla="*/ 205 h 220"/>
                <a:gd name="T40" fmla="*/ 66 w 132"/>
                <a:gd name="T41" fmla="*/ 213 h 220"/>
                <a:gd name="T42" fmla="*/ 119 w 132"/>
                <a:gd name="T43" fmla="*/ 190 h 220"/>
                <a:gd name="T44" fmla="*/ 118 w 132"/>
                <a:gd name="T45" fmla="*/ 191 h 220"/>
                <a:gd name="T46" fmla="*/ 15 w 132"/>
                <a:gd name="T47" fmla="*/ 191 h 220"/>
                <a:gd name="T48" fmla="*/ 14 w 132"/>
                <a:gd name="T49" fmla="*/ 190 h 220"/>
                <a:gd name="T50" fmla="*/ 14 w 132"/>
                <a:gd name="T51" fmla="*/ 27 h 220"/>
                <a:gd name="T52" fmla="*/ 15 w 132"/>
                <a:gd name="T53" fmla="*/ 26 h 220"/>
                <a:gd name="T54" fmla="*/ 118 w 132"/>
                <a:gd name="T55" fmla="*/ 26 h 220"/>
                <a:gd name="T56" fmla="*/ 119 w 132"/>
                <a:gd name="T57" fmla="*/ 27 h 220"/>
                <a:gd name="T58" fmla="*/ 119 w 132"/>
                <a:gd name="T59" fmla="*/ 1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20">
                  <a:moveTo>
                    <a:pt x="112" y="0"/>
                  </a:moveTo>
                  <a:cubicBezTo>
                    <a:pt x="21" y="0"/>
                    <a:pt x="21" y="0"/>
                    <a:pt x="21" y="0"/>
                  </a:cubicBezTo>
                  <a:cubicBezTo>
                    <a:pt x="7" y="0"/>
                    <a:pt x="0" y="6"/>
                    <a:pt x="0" y="20"/>
                  </a:cubicBezTo>
                  <a:cubicBezTo>
                    <a:pt x="0" y="199"/>
                    <a:pt x="0" y="199"/>
                    <a:pt x="0" y="199"/>
                  </a:cubicBezTo>
                  <a:cubicBezTo>
                    <a:pt x="0" y="214"/>
                    <a:pt x="7" y="220"/>
                    <a:pt x="21" y="220"/>
                  </a:cubicBezTo>
                  <a:cubicBezTo>
                    <a:pt x="112" y="220"/>
                    <a:pt x="112" y="220"/>
                    <a:pt x="112" y="220"/>
                  </a:cubicBezTo>
                  <a:cubicBezTo>
                    <a:pt x="126" y="220"/>
                    <a:pt x="132" y="214"/>
                    <a:pt x="132" y="199"/>
                  </a:cubicBezTo>
                  <a:cubicBezTo>
                    <a:pt x="132" y="20"/>
                    <a:pt x="132" y="20"/>
                    <a:pt x="132" y="20"/>
                  </a:cubicBezTo>
                  <a:cubicBezTo>
                    <a:pt x="132" y="6"/>
                    <a:pt x="126" y="0"/>
                    <a:pt x="112" y="0"/>
                  </a:cubicBezTo>
                  <a:close/>
                  <a:moveTo>
                    <a:pt x="52" y="9"/>
                  </a:moveTo>
                  <a:cubicBezTo>
                    <a:pt x="80" y="9"/>
                    <a:pt x="80" y="9"/>
                    <a:pt x="80" y="9"/>
                  </a:cubicBezTo>
                  <a:cubicBezTo>
                    <a:pt x="82" y="9"/>
                    <a:pt x="83" y="10"/>
                    <a:pt x="83" y="12"/>
                  </a:cubicBezTo>
                  <a:cubicBezTo>
                    <a:pt x="83" y="13"/>
                    <a:pt x="82" y="15"/>
                    <a:pt x="80" y="15"/>
                  </a:cubicBezTo>
                  <a:cubicBezTo>
                    <a:pt x="52" y="15"/>
                    <a:pt x="52" y="15"/>
                    <a:pt x="52" y="15"/>
                  </a:cubicBezTo>
                  <a:cubicBezTo>
                    <a:pt x="50" y="15"/>
                    <a:pt x="49" y="13"/>
                    <a:pt x="49" y="12"/>
                  </a:cubicBezTo>
                  <a:cubicBezTo>
                    <a:pt x="49" y="10"/>
                    <a:pt x="50" y="9"/>
                    <a:pt x="52" y="9"/>
                  </a:cubicBezTo>
                  <a:close/>
                  <a:moveTo>
                    <a:pt x="66" y="213"/>
                  </a:moveTo>
                  <a:cubicBezTo>
                    <a:pt x="62" y="213"/>
                    <a:pt x="59" y="210"/>
                    <a:pt x="59" y="205"/>
                  </a:cubicBezTo>
                  <a:cubicBezTo>
                    <a:pt x="59" y="201"/>
                    <a:pt x="62" y="198"/>
                    <a:pt x="66" y="198"/>
                  </a:cubicBezTo>
                  <a:cubicBezTo>
                    <a:pt x="71" y="198"/>
                    <a:pt x="74" y="201"/>
                    <a:pt x="74" y="205"/>
                  </a:cubicBezTo>
                  <a:cubicBezTo>
                    <a:pt x="74" y="210"/>
                    <a:pt x="71" y="213"/>
                    <a:pt x="66" y="213"/>
                  </a:cubicBezTo>
                  <a:close/>
                  <a:moveTo>
                    <a:pt x="119" y="190"/>
                  </a:moveTo>
                  <a:cubicBezTo>
                    <a:pt x="119" y="191"/>
                    <a:pt x="118" y="191"/>
                    <a:pt x="118" y="191"/>
                  </a:cubicBezTo>
                  <a:cubicBezTo>
                    <a:pt x="15" y="191"/>
                    <a:pt x="15" y="191"/>
                    <a:pt x="15" y="191"/>
                  </a:cubicBezTo>
                  <a:cubicBezTo>
                    <a:pt x="14" y="191"/>
                    <a:pt x="14" y="191"/>
                    <a:pt x="14" y="190"/>
                  </a:cubicBezTo>
                  <a:cubicBezTo>
                    <a:pt x="14" y="27"/>
                    <a:pt x="14" y="27"/>
                    <a:pt x="14" y="27"/>
                  </a:cubicBezTo>
                  <a:cubicBezTo>
                    <a:pt x="14" y="27"/>
                    <a:pt x="14" y="26"/>
                    <a:pt x="15" y="26"/>
                  </a:cubicBezTo>
                  <a:cubicBezTo>
                    <a:pt x="118" y="26"/>
                    <a:pt x="118" y="26"/>
                    <a:pt x="118" y="26"/>
                  </a:cubicBezTo>
                  <a:cubicBezTo>
                    <a:pt x="118" y="26"/>
                    <a:pt x="119" y="27"/>
                    <a:pt x="119" y="27"/>
                  </a:cubicBezTo>
                  <a:lnTo>
                    <a:pt x="119" y="19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451665">
                <a:defRPr/>
              </a:pPr>
              <a:endParaRPr lang="en-US" sz="2800">
                <a:solidFill>
                  <a:srgbClr val="000000"/>
                </a:solidFill>
              </a:endParaRPr>
            </a:p>
          </p:txBody>
        </p:sp>
        <p:grpSp>
          <p:nvGrpSpPr>
            <p:cNvPr id="60" name="Group 59">
              <a:extLst>
                <a:ext uri="{FF2B5EF4-FFF2-40B4-BE49-F238E27FC236}">
                  <a16:creationId xmlns:a16="http://schemas.microsoft.com/office/drawing/2014/main" id="{40E67BD7-C647-4D70-A554-8CCB6F23D4E9}"/>
                </a:ext>
              </a:extLst>
            </p:cNvPr>
            <p:cNvGrpSpPr/>
            <p:nvPr/>
          </p:nvGrpSpPr>
          <p:grpSpPr>
            <a:xfrm>
              <a:off x="5734333" y="1428612"/>
              <a:ext cx="390869" cy="285274"/>
              <a:chOff x="6594304" y="4026183"/>
              <a:chExt cx="858368" cy="626477"/>
            </a:xfrm>
            <a:solidFill>
              <a:schemeClr val="bg1"/>
            </a:solidFill>
          </p:grpSpPr>
          <p:sp>
            <p:nvSpPr>
              <p:cNvPr id="61" name="Freeform 9">
                <a:extLst>
                  <a:ext uri="{FF2B5EF4-FFF2-40B4-BE49-F238E27FC236}">
                    <a16:creationId xmlns:a16="http://schemas.microsoft.com/office/drawing/2014/main" id="{D6382667-B4F8-4097-8A9B-9114C3EBC460}"/>
                  </a:ext>
                </a:extLst>
              </p:cNvPr>
              <p:cNvSpPr>
                <a:spLocks noEditPoints="1"/>
              </p:cNvSpPr>
              <p:nvPr/>
            </p:nvSpPr>
            <p:spPr bwMode="auto">
              <a:xfrm>
                <a:off x="6594304" y="4026183"/>
                <a:ext cx="858368" cy="626477"/>
              </a:xfrm>
              <a:custGeom>
                <a:avLst/>
                <a:gdLst>
                  <a:gd name="T0" fmla="*/ 0 w 213"/>
                  <a:gd name="T1" fmla="*/ 154 h 154"/>
                  <a:gd name="T2" fmla="*/ 213 w 213"/>
                  <a:gd name="T3" fmla="*/ 0 h 154"/>
                  <a:gd name="T4" fmla="*/ 167 w 213"/>
                  <a:gd name="T5" fmla="*/ 54 h 154"/>
                  <a:gd name="T6" fmla="*/ 193 w 213"/>
                  <a:gd name="T7" fmla="*/ 131 h 154"/>
                  <a:gd name="T8" fmla="*/ 167 w 213"/>
                  <a:gd name="T9" fmla="*/ 54 h 154"/>
                  <a:gd name="T10" fmla="*/ 160 w 213"/>
                  <a:gd name="T11" fmla="*/ 31 h 154"/>
                  <a:gd name="T12" fmla="*/ 135 w 213"/>
                  <a:gd name="T13" fmla="*/ 131 h 154"/>
                  <a:gd name="T14" fmla="*/ 59 w 213"/>
                  <a:gd name="T15" fmla="*/ 61 h 154"/>
                  <a:gd name="T16" fmla="*/ 16 w 213"/>
                  <a:gd name="T17" fmla="*/ 60 h 154"/>
                  <a:gd name="T18" fmla="*/ 60 w 213"/>
                  <a:gd name="T19" fmla="*/ 59 h 154"/>
                  <a:gd name="T20" fmla="*/ 62 w 213"/>
                  <a:gd name="T21" fmla="*/ 57 h 154"/>
                  <a:gd name="T22" fmla="*/ 64 w 213"/>
                  <a:gd name="T23" fmla="*/ 21 h 154"/>
                  <a:gd name="T24" fmla="*/ 66 w 213"/>
                  <a:gd name="T25" fmla="*/ 57 h 154"/>
                  <a:gd name="T26" fmla="*/ 68 w 213"/>
                  <a:gd name="T27" fmla="*/ 58 h 154"/>
                  <a:gd name="T28" fmla="*/ 69 w 213"/>
                  <a:gd name="T29" fmla="*/ 61 h 154"/>
                  <a:gd name="T30" fmla="*/ 64 w 213"/>
                  <a:gd name="T31" fmla="*/ 66 h 154"/>
                  <a:gd name="T32" fmla="*/ 59 w 213"/>
                  <a:gd name="T33" fmla="*/ 61 h 154"/>
                  <a:gd name="T34" fmla="*/ 70 w 213"/>
                  <a:gd name="T35" fmla="*/ 60 h 154"/>
                  <a:gd name="T36" fmla="*/ 97 w 213"/>
                  <a:gd name="T37" fmla="*/ 54 h 154"/>
                  <a:gd name="T38" fmla="*/ 94 w 213"/>
                  <a:gd name="T39" fmla="*/ 46 h 154"/>
                  <a:gd name="T40" fmla="*/ 68 w 213"/>
                  <a:gd name="T41" fmla="*/ 58 h 154"/>
                  <a:gd name="T42" fmla="*/ 90 w 213"/>
                  <a:gd name="T43" fmla="*/ 28 h 154"/>
                  <a:gd name="T44" fmla="*/ 105 w 213"/>
                  <a:gd name="T45" fmla="*/ 79 h 154"/>
                  <a:gd name="T46" fmla="*/ 130 w 213"/>
                  <a:gd name="T47" fmla="*/ 131 h 154"/>
                  <a:gd name="T48" fmla="*/ 105 w 213"/>
                  <a:gd name="T49" fmla="*/ 79 h 154"/>
                  <a:gd name="T50" fmla="*/ 18 w 213"/>
                  <a:gd name="T51" fmla="*/ 122 h 154"/>
                  <a:gd name="T52" fmla="*/ 18 w 213"/>
                  <a:gd name="T53" fmla="*/ 120 h 154"/>
                  <a:gd name="T54" fmla="*/ 80 w 213"/>
                  <a:gd name="T55" fmla="*/ 121 h 154"/>
                  <a:gd name="T56" fmla="*/ 78 w 213"/>
                  <a:gd name="T57" fmla="*/ 113 h 154"/>
                  <a:gd name="T58" fmla="*/ 16 w 213"/>
                  <a:gd name="T59" fmla="*/ 112 h 154"/>
                  <a:gd name="T60" fmla="*/ 78 w 213"/>
                  <a:gd name="T61" fmla="*/ 111 h 154"/>
                  <a:gd name="T62" fmla="*/ 78 w 213"/>
                  <a:gd name="T63" fmla="*/ 113 h 154"/>
                  <a:gd name="T64" fmla="*/ 18 w 213"/>
                  <a:gd name="T65" fmla="*/ 105 h 154"/>
                  <a:gd name="T66" fmla="*/ 18 w 213"/>
                  <a:gd name="T67" fmla="*/ 103 h 154"/>
                  <a:gd name="T68" fmla="*/ 80 w 213"/>
                  <a:gd name="T69" fmla="*/ 104 h 154"/>
                  <a:gd name="T70" fmla="*/ 78 w 213"/>
                  <a:gd name="T71" fmla="*/ 96 h 154"/>
                  <a:gd name="T72" fmla="*/ 16 w 213"/>
                  <a:gd name="T73" fmla="*/ 95 h 154"/>
                  <a:gd name="T74" fmla="*/ 78 w 213"/>
                  <a:gd name="T75" fmla="*/ 94 h 154"/>
                  <a:gd name="T76" fmla="*/ 78 w 213"/>
                  <a:gd name="T77" fmla="*/ 96 h 154"/>
                  <a:gd name="T78" fmla="*/ 18 w 213"/>
                  <a:gd name="T79" fmla="*/ 88 h 154"/>
                  <a:gd name="T80" fmla="*/ 18 w 213"/>
                  <a:gd name="T81" fmla="*/ 85 h 154"/>
                  <a:gd name="T82" fmla="*/ 80 w 213"/>
                  <a:gd name="T83" fmla="*/ 86 h 154"/>
                  <a:gd name="T84" fmla="*/ 199 w 213"/>
                  <a:gd name="T85" fmla="*/ 134 h 154"/>
                  <a:gd name="T86" fmla="*/ 100 w 213"/>
                  <a:gd name="T87" fmla="*/ 133 h 154"/>
                  <a:gd name="T88" fmla="*/ 199 w 213"/>
                  <a:gd name="T89" fmla="*/ 132 h 154"/>
                  <a:gd name="T90" fmla="*/ 199 w 213"/>
                  <a:gd name="T91"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 h="154">
                    <a:moveTo>
                      <a:pt x="0" y="0"/>
                    </a:moveTo>
                    <a:cubicBezTo>
                      <a:pt x="0" y="154"/>
                      <a:pt x="0" y="154"/>
                      <a:pt x="0" y="154"/>
                    </a:cubicBezTo>
                    <a:cubicBezTo>
                      <a:pt x="213" y="154"/>
                      <a:pt x="213" y="154"/>
                      <a:pt x="213" y="154"/>
                    </a:cubicBezTo>
                    <a:cubicBezTo>
                      <a:pt x="213" y="0"/>
                      <a:pt x="213" y="0"/>
                      <a:pt x="213" y="0"/>
                    </a:cubicBezTo>
                    <a:lnTo>
                      <a:pt x="0" y="0"/>
                    </a:lnTo>
                    <a:close/>
                    <a:moveTo>
                      <a:pt x="167" y="54"/>
                    </a:moveTo>
                    <a:cubicBezTo>
                      <a:pt x="193" y="54"/>
                      <a:pt x="193" y="54"/>
                      <a:pt x="193" y="54"/>
                    </a:cubicBezTo>
                    <a:cubicBezTo>
                      <a:pt x="193" y="131"/>
                      <a:pt x="193" y="131"/>
                      <a:pt x="193" y="131"/>
                    </a:cubicBezTo>
                    <a:cubicBezTo>
                      <a:pt x="167" y="131"/>
                      <a:pt x="167" y="131"/>
                      <a:pt x="167" y="131"/>
                    </a:cubicBezTo>
                    <a:lnTo>
                      <a:pt x="167" y="54"/>
                    </a:lnTo>
                    <a:close/>
                    <a:moveTo>
                      <a:pt x="135" y="31"/>
                    </a:moveTo>
                    <a:cubicBezTo>
                      <a:pt x="160" y="31"/>
                      <a:pt x="160" y="31"/>
                      <a:pt x="160" y="31"/>
                    </a:cubicBezTo>
                    <a:cubicBezTo>
                      <a:pt x="160" y="131"/>
                      <a:pt x="160" y="131"/>
                      <a:pt x="160" y="131"/>
                    </a:cubicBezTo>
                    <a:cubicBezTo>
                      <a:pt x="135" y="131"/>
                      <a:pt x="135" y="131"/>
                      <a:pt x="135" y="131"/>
                    </a:cubicBezTo>
                    <a:lnTo>
                      <a:pt x="135" y="31"/>
                    </a:lnTo>
                    <a:close/>
                    <a:moveTo>
                      <a:pt x="59" y="61"/>
                    </a:moveTo>
                    <a:cubicBezTo>
                      <a:pt x="59" y="61"/>
                      <a:pt x="59" y="60"/>
                      <a:pt x="59" y="60"/>
                    </a:cubicBezTo>
                    <a:cubicBezTo>
                      <a:pt x="16" y="60"/>
                      <a:pt x="16" y="60"/>
                      <a:pt x="16" y="60"/>
                    </a:cubicBezTo>
                    <a:cubicBezTo>
                      <a:pt x="17" y="55"/>
                      <a:pt x="21" y="40"/>
                      <a:pt x="38" y="28"/>
                    </a:cubicBezTo>
                    <a:cubicBezTo>
                      <a:pt x="60" y="59"/>
                      <a:pt x="60" y="59"/>
                      <a:pt x="60" y="59"/>
                    </a:cubicBezTo>
                    <a:cubicBezTo>
                      <a:pt x="60" y="59"/>
                      <a:pt x="60" y="58"/>
                      <a:pt x="60" y="58"/>
                    </a:cubicBezTo>
                    <a:cubicBezTo>
                      <a:pt x="61" y="58"/>
                      <a:pt x="61" y="57"/>
                      <a:pt x="62" y="57"/>
                    </a:cubicBezTo>
                    <a:cubicBezTo>
                      <a:pt x="40" y="27"/>
                      <a:pt x="40" y="27"/>
                      <a:pt x="40" y="27"/>
                    </a:cubicBezTo>
                    <a:cubicBezTo>
                      <a:pt x="43" y="25"/>
                      <a:pt x="52" y="21"/>
                      <a:pt x="64" y="21"/>
                    </a:cubicBezTo>
                    <a:cubicBezTo>
                      <a:pt x="76" y="21"/>
                      <a:pt x="85" y="25"/>
                      <a:pt x="88" y="27"/>
                    </a:cubicBezTo>
                    <a:cubicBezTo>
                      <a:pt x="66" y="57"/>
                      <a:pt x="66" y="57"/>
                      <a:pt x="66" y="57"/>
                    </a:cubicBezTo>
                    <a:cubicBezTo>
                      <a:pt x="67" y="57"/>
                      <a:pt x="67" y="57"/>
                      <a:pt x="68" y="58"/>
                    </a:cubicBezTo>
                    <a:cubicBezTo>
                      <a:pt x="68" y="58"/>
                      <a:pt x="68" y="58"/>
                      <a:pt x="68" y="58"/>
                    </a:cubicBezTo>
                    <a:cubicBezTo>
                      <a:pt x="68" y="59"/>
                      <a:pt x="69" y="60"/>
                      <a:pt x="69" y="61"/>
                    </a:cubicBezTo>
                    <a:cubicBezTo>
                      <a:pt x="69" y="61"/>
                      <a:pt x="69" y="61"/>
                      <a:pt x="69" y="61"/>
                    </a:cubicBezTo>
                    <a:cubicBezTo>
                      <a:pt x="69" y="61"/>
                      <a:pt x="69" y="62"/>
                      <a:pt x="68" y="62"/>
                    </a:cubicBezTo>
                    <a:cubicBezTo>
                      <a:pt x="68" y="64"/>
                      <a:pt x="66" y="66"/>
                      <a:pt x="64" y="66"/>
                    </a:cubicBezTo>
                    <a:cubicBezTo>
                      <a:pt x="62" y="66"/>
                      <a:pt x="60" y="64"/>
                      <a:pt x="60" y="62"/>
                    </a:cubicBezTo>
                    <a:cubicBezTo>
                      <a:pt x="59" y="62"/>
                      <a:pt x="59" y="61"/>
                      <a:pt x="59" y="61"/>
                    </a:cubicBezTo>
                    <a:close/>
                    <a:moveTo>
                      <a:pt x="111" y="60"/>
                    </a:moveTo>
                    <a:cubicBezTo>
                      <a:pt x="70" y="60"/>
                      <a:pt x="70" y="60"/>
                      <a:pt x="70" y="60"/>
                    </a:cubicBezTo>
                    <a:cubicBezTo>
                      <a:pt x="96" y="51"/>
                      <a:pt x="96" y="51"/>
                      <a:pt x="96" y="51"/>
                    </a:cubicBezTo>
                    <a:cubicBezTo>
                      <a:pt x="97" y="54"/>
                      <a:pt x="97" y="54"/>
                      <a:pt x="97" y="54"/>
                    </a:cubicBezTo>
                    <a:cubicBezTo>
                      <a:pt x="100" y="48"/>
                      <a:pt x="100" y="48"/>
                      <a:pt x="100" y="48"/>
                    </a:cubicBezTo>
                    <a:cubicBezTo>
                      <a:pt x="94" y="46"/>
                      <a:pt x="94" y="46"/>
                      <a:pt x="94" y="46"/>
                    </a:cubicBezTo>
                    <a:cubicBezTo>
                      <a:pt x="95" y="49"/>
                      <a:pt x="95" y="49"/>
                      <a:pt x="95" y="49"/>
                    </a:cubicBezTo>
                    <a:cubicBezTo>
                      <a:pt x="68" y="58"/>
                      <a:pt x="68" y="58"/>
                      <a:pt x="68" y="58"/>
                    </a:cubicBezTo>
                    <a:cubicBezTo>
                      <a:pt x="85" y="35"/>
                      <a:pt x="85" y="35"/>
                      <a:pt x="85" y="35"/>
                    </a:cubicBezTo>
                    <a:cubicBezTo>
                      <a:pt x="90" y="28"/>
                      <a:pt x="90" y="28"/>
                      <a:pt x="90" y="28"/>
                    </a:cubicBezTo>
                    <a:cubicBezTo>
                      <a:pt x="105" y="39"/>
                      <a:pt x="110" y="55"/>
                      <a:pt x="111" y="60"/>
                    </a:cubicBezTo>
                    <a:close/>
                    <a:moveTo>
                      <a:pt x="105" y="79"/>
                    </a:moveTo>
                    <a:cubicBezTo>
                      <a:pt x="130" y="79"/>
                      <a:pt x="130" y="79"/>
                      <a:pt x="130" y="79"/>
                    </a:cubicBezTo>
                    <a:cubicBezTo>
                      <a:pt x="130" y="131"/>
                      <a:pt x="130" y="131"/>
                      <a:pt x="130" y="131"/>
                    </a:cubicBezTo>
                    <a:cubicBezTo>
                      <a:pt x="105" y="131"/>
                      <a:pt x="105" y="131"/>
                      <a:pt x="105" y="131"/>
                    </a:cubicBezTo>
                    <a:lnTo>
                      <a:pt x="105" y="79"/>
                    </a:lnTo>
                    <a:close/>
                    <a:moveTo>
                      <a:pt x="78" y="122"/>
                    </a:moveTo>
                    <a:cubicBezTo>
                      <a:pt x="18" y="122"/>
                      <a:pt x="18" y="122"/>
                      <a:pt x="18" y="122"/>
                    </a:cubicBezTo>
                    <a:cubicBezTo>
                      <a:pt x="17" y="122"/>
                      <a:pt x="16" y="122"/>
                      <a:pt x="16" y="121"/>
                    </a:cubicBezTo>
                    <a:cubicBezTo>
                      <a:pt x="16" y="120"/>
                      <a:pt x="17" y="120"/>
                      <a:pt x="18" y="120"/>
                    </a:cubicBezTo>
                    <a:cubicBezTo>
                      <a:pt x="78" y="120"/>
                      <a:pt x="78" y="120"/>
                      <a:pt x="78" y="120"/>
                    </a:cubicBezTo>
                    <a:cubicBezTo>
                      <a:pt x="79" y="120"/>
                      <a:pt x="80" y="120"/>
                      <a:pt x="80" y="121"/>
                    </a:cubicBezTo>
                    <a:cubicBezTo>
                      <a:pt x="80" y="122"/>
                      <a:pt x="79" y="122"/>
                      <a:pt x="78" y="122"/>
                    </a:cubicBezTo>
                    <a:close/>
                    <a:moveTo>
                      <a:pt x="78" y="113"/>
                    </a:moveTo>
                    <a:cubicBezTo>
                      <a:pt x="18" y="113"/>
                      <a:pt x="18" y="113"/>
                      <a:pt x="18" y="113"/>
                    </a:cubicBezTo>
                    <a:cubicBezTo>
                      <a:pt x="17" y="113"/>
                      <a:pt x="16" y="113"/>
                      <a:pt x="16" y="112"/>
                    </a:cubicBezTo>
                    <a:cubicBezTo>
                      <a:pt x="16" y="112"/>
                      <a:pt x="17" y="111"/>
                      <a:pt x="18" y="111"/>
                    </a:cubicBezTo>
                    <a:cubicBezTo>
                      <a:pt x="78" y="111"/>
                      <a:pt x="78" y="111"/>
                      <a:pt x="78" y="111"/>
                    </a:cubicBezTo>
                    <a:cubicBezTo>
                      <a:pt x="79" y="111"/>
                      <a:pt x="80" y="112"/>
                      <a:pt x="80" y="112"/>
                    </a:cubicBezTo>
                    <a:cubicBezTo>
                      <a:pt x="80" y="113"/>
                      <a:pt x="79" y="113"/>
                      <a:pt x="78" y="113"/>
                    </a:cubicBezTo>
                    <a:close/>
                    <a:moveTo>
                      <a:pt x="78" y="105"/>
                    </a:moveTo>
                    <a:cubicBezTo>
                      <a:pt x="18" y="105"/>
                      <a:pt x="18" y="105"/>
                      <a:pt x="18" y="105"/>
                    </a:cubicBezTo>
                    <a:cubicBezTo>
                      <a:pt x="17" y="105"/>
                      <a:pt x="16" y="104"/>
                      <a:pt x="16" y="104"/>
                    </a:cubicBezTo>
                    <a:cubicBezTo>
                      <a:pt x="16" y="103"/>
                      <a:pt x="17" y="103"/>
                      <a:pt x="18" y="103"/>
                    </a:cubicBezTo>
                    <a:cubicBezTo>
                      <a:pt x="78" y="103"/>
                      <a:pt x="78" y="103"/>
                      <a:pt x="78" y="103"/>
                    </a:cubicBezTo>
                    <a:cubicBezTo>
                      <a:pt x="79" y="103"/>
                      <a:pt x="80" y="103"/>
                      <a:pt x="80" y="104"/>
                    </a:cubicBezTo>
                    <a:cubicBezTo>
                      <a:pt x="80" y="104"/>
                      <a:pt x="79" y="105"/>
                      <a:pt x="78" y="105"/>
                    </a:cubicBezTo>
                    <a:close/>
                    <a:moveTo>
                      <a:pt x="78" y="96"/>
                    </a:moveTo>
                    <a:cubicBezTo>
                      <a:pt x="18" y="96"/>
                      <a:pt x="18" y="96"/>
                      <a:pt x="18" y="96"/>
                    </a:cubicBezTo>
                    <a:cubicBezTo>
                      <a:pt x="17" y="96"/>
                      <a:pt x="16" y="96"/>
                      <a:pt x="16" y="95"/>
                    </a:cubicBezTo>
                    <a:cubicBezTo>
                      <a:pt x="16" y="94"/>
                      <a:pt x="17" y="94"/>
                      <a:pt x="18" y="94"/>
                    </a:cubicBezTo>
                    <a:cubicBezTo>
                      <a:pt x="78" y="94"/>
                      <a:pt x="78" y="94"/>
                      <a:pt x="78" y="94"/>
                    </a:cubicBezTo>
                    <a:cubicBezTo>
                      <a:pt x="79" y="94"/>
                      <a:pt x="80" y="94"/>
                      <a:pt x="80" y="95"/>
                    </a:cubicBezTo>
                    <a:cubicBezTo>
                      <a:pt x="80" y="96"/>
                      <a:pt x="79" y="96"/>
                      <a:pt x="78" y="96"/>
                    </a:cubicBezTo>
                    <a:close/>
                    <a:moveTo>
                      <a:pt x="78" y="88"/>
                    </a:moveTo>
                    <a:cubicBezTo>
                      <a:pt x="18" y="88"/>
                      <a:pt x="18" y="88"/>
                      <a:pt x="18" y="88"/>
                    </a:cubicBezTo>
                    <a:cubicBezTo>
                      <a:pt x="17" y="88"/>
                      <a:pt x="16" y="87"/>
                      <a:pt x="16" y="86"/>
                    </a:cubicBezTo>
                    <a:cubicBezTo>
                      <a:pt x="16" y="86"/>
                      <a:pt x="17" y="85"/>
                      <a:pt x="18" y="85"/>
                    </a:cubicBezTo>
                    <a:cubicBezTo>
                      <a:pt x="78" y="85"/>
                      <a:pt x="78" y="85"/>
                      <a:pt x="78" y="85"/>
                    </a:cubicBezTo>
                    <a:cubicBezTo>
                      <a:pt x="79" y="85"/>
                      <a:pt x="80" y="86"/>
                      <a:pt x="80" y="86"/>
                    </a:cubicBezTo>
                    <a:cubicBezTo>
                      <a:pt x="80" y="87"/>
                      <a:pt x="79" y="88"/>
                      <a:pt x="78" y="88"/>
                    </a:cubicBezTo>
                    <a:close/>
                    <a:moveTo>
                      <a:pt x="199" y="134"/>
                    </a:moveTo>
                    <a:cubicBezTo>
                      <a:pt x="100" y="134"/>
                      <a:pt x="100" y="134"/>
                      <a:pt x="100" y="134"/>
                    </a:cubicBezTo>
                    <a:cubicBezTo>
                      <a:pt x="100" y="134"/>
                      <a:pt x="100" y="134"/>
                      <a:pt x="100" y="133"/>
                    </a:cubicBezTo>
                    <a:cubicBezTo>
                      <a:pt x="100" y="133"/>
                      <a:pt x="100" y="132"/>
                      <a:pt x="100" y="132"/>
                    </a:cubicBezTo>
                    <a:cubicBezTo>
                      <a:pt x="199" y="132"/>
                      <a:pt x="199" y="132"/>
                      <a:pt x="199" y="132"/>
                    </a:cubicBezTo>
                    <a:cubicBezTo>
                      <a:pt x="199" y="132"/>
                      <a:pt x="199" y="133"/>
                      <a:pt x="199" y="133"/>
                    </a:cubicBezTo>
                    <a:cubicBezTo>
                      <a:pt x="199" y="134"/>
                      <a:pt x="199" y="134"/>
                      <a:pt x="199" y="1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451665">
                  <a:defRPr/>
                </a:pPr>
                <a:endParaRPr lang="en-US" sz="2800" dirty="0">
                  <a:solidFill>
                    <a:srgbClr val="000000"/>
                  </a:solidFill>
                </a:endParaRPr>
              </a:p>
            </p:txBody>
          </p:sp>
          <p:sp>
            <p:nvSpPr>
              <p:cNvPr id="62" name="Oval 10">
                <a:extLst>
                  <a:ext uri="{FF2B5EF4-FFF2-40B4-BE49-F238E27FC236}">
                    <a16:creationId xmlns:a16="http://schemas.microsoft.com/office/drawing/2014/main" id="{F555AD09-4C56-4DDE-93EA-66A0CCAED22A}"/>
                  </a:ext>
                </a:extLst>
              </p:cNvPr>
              <p:cNvSpPr>
                <a:spLocks noChangeArrowheads="1"/>
              </p:cNvSpPr>
              <p:nvPr/>
            </p:nvSpPr>
            <p:spPr bwMode="auto">
              <a:xfrm>
                <a:off x="6835775" y="4249738"/>
                <a:ext cx="33338" cy="285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451665">
                  <a:defRPr/>
                </a:pPr>
                <a:endParaRPr lang="en-US" sz="2800">
                  <a:solidFill>
                    <a:srgbClr val="000000"/>
                  </a:solidFill>
                </a:endParaRPr>
              </a:p>
            </p:txBody>
          </p:sp>
        </p:grpSp>
      </p:grpSp>
      <p:sp>
        <p:nvSpPr>
          <p:cNvPr id="63" name="Rectangle 7">
            <a:extLst>
              <a:ext uri="{FF2B5EF4-FFF2-40B4-BE49-F238E27FC236}">
                <a16:creationId xmlns:a16="http://schemas.microsoft.com/office/drawing/2014/main" id="{B2E17A42-7B7E-46DD-85F9-0119C9EA851F}"/>
              </a:ext>
            </a:extLst>
          </p:cNvPr>
          <p:cNvSpPr>
            <a:spLocks noChangeArrowheads="1"/>
          </p:cNvSpPr>
          <p:nvPr/>
        </p:nvSpPr>
        <p:spPr bwMode="gray">
          <a:xfrm>
            <a:off x="10018358" y="2309869"/>
            <a:ext cx="1757081" cy="3176532"/>
          </a:xfrm>
          <a:prstGeom prst="rect">
            <a:avLst/>
          </a:prstGeom>
          <a:noFill/>
          <a:ln w="12700">
            <a:noFill/>
            <a:miter lim="800000"/>
            <a:headEnd/>
            <a:tailEnd/>
          </a:ln>
        </p:spPr>
        <p:txBody>
          <a:bodyPr lIns="0" rIns="0"/>
          <a:lstStyle/>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Activities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Sales Quotation</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Sales order</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Customer</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Items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Delivery</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Invoices</a:t>
            </a:r>
          </a:p>
          <a:p>
            <a:pPr marL="116414" indent="-116414" defTabSz="1451665" eaLnBrk="0" hangingPunct="0">
              <a:spcBef>
                <a:spcPct val="30000"/>
              </a:spcBef>
              <a:buClr>
                <a:srgbClr val="F0AB00"/>
              </a:buClr>
              <a:buSzPct val="80000"/>
              <a:buFont typeface="Arial" pitchFamily="34" charset="0"/>
              <a:buChar char="•"/>
              <a:defRPr/>
            </a:pPr>
            <a:r>
              <a:rPr lang="en-US" sz="1067" dirty="0">
                <a:solidFill>
                  <a:srgbClr val="000000"/>
                </a:solidFill>
                <a:latin typeface="BentonSans Book" panose="02000503000000020004" pitchFamily="2" charset="0"/>
              </a:rPr>
              <a:t>Alert</a:t>
            </a:r>
          </a:p>
        </p:txBody>
      </p:sp>
      <p:sp>
        <p:nvSpPr>
          <p:cNvPr id="64" name="TextBox 63">
            <a:extLst>
              <a:ext uri="{FF2B5EF4-FFF2-40B4-BE49-F238E27FC236}">
                <a16:creationId xmlns:a16="http://schemas.microsoft.com/office/drawing/2014/main" id="{8330929C-34FA-460D-8436-E61FCBA0AC8F}"/>
              </a:ext>
            </a:extLst>
          </p:cNvPr>
          <p:cNvSpPr txBox="1"/>
          <p:nvPr/>
        </p:nvSpPr>
        <p:spPr>
          <a:xfrm>
            <a:off x="9400957" y="1358100"/>
            <a:ext cx="2491604" cy="335989"/>
          </a:xfrm>
          <a:prstGeom prst="rect">
            <a:avLst/>
          </a:prstGeom>
          <a:noFill/>
        </p:spPr>
        <p:txBody>
          <a:bodyPr wrap="square" rtlCol="0">
            <a:spAutoFit/>
          </a:bodyPr>
          <a:lstStyle/>
          <a:p>
            <a:pPr defTabSz="1451665" fontAlgn="base">
              <a:lnSpc>
                <a:spcPts val="1867"/>
              </a:lnSpc>
              <a:spcBef>
                <a:spcPct val="50000"/>
              </a:spcBef>
              <a:spcAft>
                <a:spcPct val="0"/>
              </a:spcAft>
              <a:buClr>
                <a:srgbClr val="F0AB00"/>
              </a:buClr>
              <a:buSzPct val="80000"/>
              <a:defRPr/>
            </a:pPr>
            <a:r>
              <a:rPr lang="en-US" sz="1600" b="1" kern="0" dirty="0">
                <a:solidFill>
                  <a:srgbClr val="000000"/>
                </a:solidFill>
                <a:ea typeface="Arial Unicode MS" pitchFamily="34" charset="-128"/>
                <a:cs typeface="Arial Unicode MS" pitchFamily="34" charset="-128"/>
              </a:rPr>
              <a:t>Reports/Dashboards</a:t>
            </a:r>
          </a:p>
        </p:txBody>
      </p:sp>
      <p:grpSp>
        <p:nvGrpSpPr>
          <p:cNvPr id="65" name="Group 64">
            <a:extLst>
              <a:ext uri="{FF2B5EF4-FFF2-40B4-BE49-F238E27FC236}">
                <a16:creationId xmlns:a16="http://schemas.microsoft.com/office/drawing/2014/main" id="{4A0FA876-1FAB-4732-9493-8A7C15FBEFB2}"/>
              </a:ext>
            </a:extLst>
          </p:cNvPr>
          <p:cNvGrpSpPr/>
          <p:nvPr/>
        </p:nvGrpSpPr>
        <p:grpSpPr>
          <a:xfrm>
            <a:off x="8877583" y="1329964"/>
            <a:ext cx="523373" cy="378795"/>
            <a:chOff x="6592888" y="4019551"/>
            <a:chExt cx="862013" cy="623888"/>
          </a:xfrm>
          <a:solidFill>
            <a:schemeClr val="bg1"/>
          </a:solidFill>
        </p:grpSpPr>
        <p:sp>
          <p:nvSpPr>
            <p:cNvPr id="66" name="Freeform 9">
              <a:extLst>
                <a:ext uri="{FF2B5EF4-FFF2-40B4-BE49-F238E27FC236}">
                  <a16:creationId xmlns:a16="http://schemas.microsoft.com/office/drawing/2014/main" id="{2465CD2F-7F1A-46FC-ADCB-F0C3013AAABB}"/>
                </a:ext>
              </a:extLst>
            </p:cNvPr>
            <p:cNvSpPr>
              <a:spLocks noEditPoints="1"/>
            </p:cNvSpPr>
            <p:nvPr/>
          </p:nvSpPr>
          <p:spPr bwMode="auto">
            <a:xfrm>
              <a:off x="6592888" y="4019551"/>
              <a:ext cx="862013" cy="623888"/>
            </a:xfrm>
            <a:custGeom>
              <a:avLst/>
              <a:gdLst>
                <a:gd name="T0" fmla="*/ 0 w 213"/>
                <a:gd name="T1" fmla="*/ 154 h 154"/>
                <a:gd name="T2" fmla="*/ 213 w 213"/>
                <a:gd name="T3" fmla="*/ 0 h 154"/>
                <a:gd name="T4" fmla="*/ 167 w 213"/>
                <a:gd name="T5" fmla="*/ 54 h 154"/>
                <a:gd name="T6" fmla="*/ 193 w 213"/>
                <a:gd name="T7" fmla="*/ 131 h 154"/>
                <a:gd name="T8" fmla="*/ 167 w 213"/>
                <a:gd name="T9" fmla="*/ 54 h 154"/>
                <a:gd name="T10" fmla="*/ 160 w 213"/>
                <a:gd name="T11" fmla="*/ 31 h 154"/>
                <a:gd name="T12" fmla="*/ 135 w 213"/>
                <a:gd name="T13" fmla="*/ 131 h 154"/>
                <a:gd name="T14" fmla="*/ 59 w 213"/>
                <a:gd name="T15" fmla="*/ 61 h 154"/>
                <a:gd name="T16" fmla="*/ 16 w 213"/>
                <a:gd name="T17" fmla="*/ 60 h 154"/>
                <a:gd name="T18" fmla="*/ 60 w 213"/>
                <a:gd name="T19" fmla="*/ 59 h 154"/>
                <a:gd name="T20" fmla="*/ 62 w 213"/>
                <a:gd name="T21" fmla="*/ 57 h 154"/>
                <a:gd name="T22" fmla="*/ 64 w 213"/>
                <a:gd name="T23" fmla="*/ 21 h 154"/>
                <a:gd name="T24" fmla="*/ 66 w 213"/>
                <a:gd name="T25" fmla="*/ 57 h 154"/>
                <a:gd name="T26" fmla="*/ 68 w 213"/>
                <a:gd name="T27" fmla="*/ 58 h 154"/>
                <a:gd name="T28" fmla="*/ 69 w 213"/>
                <a:gd name="T29" fmla="*/ 61 h 154"/>
                <a:gd name="T30" fmla="*/ 64 w 213"/>
                <a:gd name="T31" fmla="*/ 66 h 154"/>
                <a:gd name="T32" fmla="*/ 59 w 213"/>
                <a:gd name="T33" fmla="*/ 61 h 154"/>
                <a:gd name="T34" fmla="*/ 70 w 213"/>
                <a:gd name="T35" fmla="*/ 60 h 154"/>
                <a:gd name="T36" fmla="*/ 97 w 213"/>
                <a:gd name="T37" fmla="*/ 54 h 154"/>
                <a:gd name="T38" fmla="*/ 94 w 213"/>
                <a:gd name="T39" fmla="*/ 46 h 154"/>
                <a:gd name="T40" fmla="*/ 68 w 213"/>
                <a:gd name="T41" fmla="*/ 58 h 154"/>
                <a:gd name="T42" fmla="*/ 90 w 213"/>
                <a:gd name="T43" fmla="*/ 28 h 154"/>
                <a:gd name="T44" fmla="*/ 105 w 213"/>
                <a:gd name="T45" fmla="*/ 79 h 154"/>
                <a:gd name="T46" fmla="*/ 130 w 213"/>
                <a:gd name="T47" fmla="*/ 131 h 154"/>
                <a:gd name="T48" fmla="*/ 105 w 213"/>
                <a:gd name="T49" fmla="*/ 79 h 154"/>
                <a:gd name="T50" fmla="*/ 18 w 213"/>
                <a:gd name="T51" fmla="*/ 122 h 154"/>
                <a:gd name="T52" fmla="*/ 18 w 213"/>
                <a:gd name="T53" fmla="*/ 120 h 154"/>
                <a:gd name="T54" fmla="*/ 80 w 213"/>
                <a:gd name="T55" fmla="*/ 121 h 154"/>
                <a:gd name="T56" fmla="*/ 78 w 213"/>
                <a:gd name="T57" fmla="*/ 113 h 154"/>
                <a:gd name="T58" fmla="*/ 16 w 213"/>
                <a:gd name="T59" fmla="*/ 112 h 154"/>
                <a:gd name="T60" fmla="*/ 78 w 213"/>
                <a:gd name="T61" fmla="*/ 111 h 154"/>
                <a:gd name="T62" fmla="*/ 78 w 213"/>
                <a:gd name="T63" fmla="*/ 113 h 154"/>
                <a:gd name="T64" fmla="*/ 18 w 213"/>
                <a:gd name="T65" fmla="*/ 105 h 154"/>
                <a:gd name="T66" fmla="*/ 18 w 213"/>
                <a:gd name="T67" fmla="*/ 103 h 154"/>
                <a:gd name="T68" fmla="*/ 80 w 213"/>
                <a:gd name="T69" fmla="*/ 104 h 154"/>
                <a:gd name="T70" fmla="*/ 78 w 213"/>
                <a:gd name="T71" fmla="*/ 96 h 154"/>
                <a:gd name="T72" fmla="*/ 16 w 213"/>
                <a:gd name="T73" fmla="*/ 95 h 154"/>
                <a:gd name="T74" fmla="*/ 78 w 213"/>
                <a:gd name="T75" fmla="*/ 94 h 154"/>
                <a:gd name="T76" fmla="*/ 78 w 213"/>
                <a:gd name="T77" fmla="*/ 96 h 154"/>
                <a:gd name="T78" fmla="*/ 18 w 213"/>
                <a:gd name="T79" fmla="*/ 88 h 154"/>
                <a:gd name="T80" fmla="*/ 18 w 213"/>
                <a:gd name="T81" fmla="*/ 85 h 154"/>
                <a:gd name="T82" fmla="*/ 80 w 213"/>
                <a:gd name="T83" fmla="*/ 86 h 154"/>
                <a:gd name="T84" fmla="*/ 199 w 213"/>
                <a:gd name="T85" fmla="*/ 134 h 154"/>
                <a:gd name="T86" fmla="*/ 100 w 213"/>
                <a:gd name="T87" fmla="*/ 133 h 154"/>
                <a:gd name="T88" fmla="*/ 199 w 213"/>
                <a:gd name="T89" fmla="*/ 132 h 154"/>
                <a:gd name="T90" fmla="*/ 199 w 213"/>
                <a:gd name="T91"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 h="154">
                  <a:moveTo>
                    <a:pt x="0" y="0"/>
                  </a:moveTo>
                  <a:cubicBezTo>
                    <a:pt x="0" y="154"/>
                    <a:pt x="0" y="154"/>
                    <a:pt x="0" y="154"/>
                  </a:cubicBezTo>
                  <a:cubicBezTo>
                    <a:pt x="213" y="154"/>
                    <a:pt x="213" y="154"/>
                    <a:pt x="213" y="154"/>
                  </a:cubicBezTo>
                  <a:cubicBezTo>
                    <a:pt x="213" y="0"/>
                    <a:pt x="213" y="0"/>
                    <a:pt x="213" y="0"/>
                  </a:cubicBezTo>
                  <a:lnTo>
                    <a:pt x="0" y="0"/>
                  </a:lnTo>
                  <a:close/>
                  <a:moveTo>
                    <a:pt x="167" y="54"/>
                  </a:moveTo>
                  <a:cubicBezTo>
                    <a:pt x="193" y="54"/>
                    <a:pt x="193" y="54"/>
                    <a:pt x="193" y="54"/>
                  </a:cubicBezTo>
                  <a:cubicBezTo>
                    <a:pt x="193" y="131"/>
                    <a:pt x="193" y="131"/>
                    <a:pt x="193" y="131"/>
                  </a:cubicBezTo>
                  <a:cubicBezTo>
                    <a:pt x="167" y="131"/>
                    <a:pt x="167" y="131"/>
                    <a:pt x="167" y="131"/>
                  </a:cubicBezTo>
                  <a:lnTo>
                    <a:pt x="167" y="54"/>
                  </a:lnTo>
                  <a:close/>
                  <a:moveTo>
                    <a:pt x="135" y="31"/>
                  </a:moveTo>
                  <a:cubicBezTo>
                    <a:pt x="160" y="31"/>
                    <a:pt x="160" y="31"/>
                    <a:pt x="160" y="31"/>
                  </a:cubicBezTo>
                  <a:cubicBezTo>
                    <a:pt x="160" y="131"/>
                    <a:pt x="160" y="131"/>
                    <a:pt x="160" y="131"/>
                  </a:cubicBezTo>
                  <a:cubicBezTo>
                    <a:pt x="135" y="131"/>
                    <a:pt x="135" y="131"/>
                    <a:pt x="135" y="131"/>
                  </a:cubicBezTo>
                  <a:lnTo>
                    <a:pt x="135" y="31"/>
                  </a:lnTo>
                  <a:close/>
                  <a:moveTo>
                    <a:pt x="59" y="61"/>
                  </a:moveTo>
                  <a:cubicBezTo>
                    <a:pt x="59" y="61"/>
                    <a:pt x="59" y="60"/>
                    <a:pt x="59" y="60"/>
                  </a:cubicBezTo>
                  <a:cubicBezTo>
                    <a:pt x="16" y="60"/>
                    <a:pt x="16" y="60"/>
                    <a:pt x="16" y="60"/>
                  </a:cubicBezTo>
                  <a:cubicBezTo>
                    <a:pt x="17" y="55"/>
                    <a:pt x="21" y="40"/>
                    <a:pt x="38" y="28"/>
                  </a:cubicBezTo>
                  <a:cubicBezTo>
                    <a:pt x="60" y="59"/>
                    <a:pt x="60" y="59"/>
                    <a:pt x="60" y="59"/>
                  </a:cubicBezTo>
                  <a:cubicBezTo>
                    <a:pt x="60" y="59"/>
                    <a:pt x="60" y="58"/>
                    <a:pt x="60" y="58"/>
                  </a:cubicBezTo>
                  <a:cubicBezTo>
                    <a:pt x="61" y="58"/>
                    <a:pt x="61" y="57"/>
                    <a:pt x="62" y="57"/>
                  </a:cubicBezTo>
                  <a:cubicBezTo>
                    <a:pt x="40" y="27"/>
                    <a:pt x="40" y="27"/>
                    <a:pt x="40" y="27"/>
                  </a:cubicBezTo>
                  <a:cubicBezTo>
                    <a:pt x="43" y="25"/>
                    <a:pt x="52" y="21"/>
                    <a:pt x="64" y="21"/>
                  </a:cubicBezTo>
                  <a:cubicBezTo>
                    <a:pt x="76" y="21"/>
                    <a:pt x="85" y="25"/>
                    <a:pt x="88" y="27"/>
                  </a:cubicBezTo>
                  <a:cubicBezTo>
                    <a:pt x="66" y="57"/>
                    <a:pt x="66" y="57"/>
                    <a:pt x="66" y="57"/>
                  </a:cubicBezTo>
                  <a:cubicBezTo>
                    <a:pt x="67" y="57"/>
                    <a:pt x="67" y="57"/>
                    <a:pt x="68" y="58"/>
                  </a:cubicBezTo>
                  <a:cubicBezTo>
                    <a:pt x="68" y="58"/>
                    <a:pt x="68" y="58"/>
                    <a:pt x="68" y="58"/>
                  </a:cubicBezTo>
                  <a:cubicBezTo>
                    <a:pt x="68" y="59"/>
                    <a:pt x="69" y="60"/>
                    <a:pt x="69" y="61"/>
                  </a:cubicBezTo>
                  <a:cubicBezTo>
                    <a:pt x="69" y="61"/>
                    <a:pt x="69" y="61"/>
                    <a:pt x="69" y="61"/>
                  </a:cubicBezTo>
                  <a:cubicBezTo>
                    <a:pt x="69" y="61"/>
                    <a:pt x="69" y="62"/>
                    <a:pt x="68" y="62"/>
                  </a:cubicBezTo>
                  <a:cubicBezTo>
                    <a:pt x="68" y="64"/>
                    <a:pt x="66" y="66"/>
                    <a:pt x="64" y="66"/>
                  </a:cubicBezTo>
                  <a:cubicBezTo>
                    <a:pt x="62" y="66"/>
                    <a:pt x="60" y="64"/>
                    <a:pt x="60" y="62"/>
                  </a:cubicBezTo>
                  <a:cubicBezTo>
                    <a:pt x="59" y="62"/>
                    <a:pt x="59" y="61"/>
                    <a:pt x="59" y="61"/>
                  </a:cubicBezTo>
                  <a:close/>
                  <a:moveTo>
                    <a:pt x="111" y="60"/>
                  </a:moveTo>
                  <a:cubicBezTo>
                    <a:pt x="70" y="60"/>
                    <a:pt x="70" y="60"/>
                    <a:pt x="70" y="60"/>
                  </a:cubicBezTo>
                  <a:cubicBezTo>
                    <a:pt x="96" y="51"/>
                    <a:pt x="96" y="51"/>
                    <a:pt x="96" y="51"/>
                  </a:cubicBezTo>
                  <a:cubicBezTo>
                    <a:pt x="97" y="54"/>
                    <a:pt x="97" y="54"/>
                    <a:pt x="97" y="54"/>
                  </a:cubicBezTo>
                  <a:cubicBezTo>
                    <a:pt x="100" y="48"/>
                    <a:pt x="100" y="48"/>
                    <a:pt x="100" y="48"/>
                  </a:cubicBezTo>
                  <a:cubicBezTo>
                    <a:pt x="94" y="46"/>
                    <a:pt x="94" y="46"/>
                    <a:pt x="94" y="46"/>
                  </a:cubicBezTo>
                  <a:cubicBezTo>
                    <a:pt x="95" y="49"/>
                    <a:pt x="95" y="49"/>
                    <a:pt x="95" y="49"/>
                  </a:cubicBezTo>
                  <a:cubicBezTo>
                    <a:pt x="68" y="58"/>
                    <a:pt x="68" y="58"/>
                    <a:pt x="68" y="58"/>
                  </a:cubicBezTo>
                  <a:cubicBezTo>
                    <a:pt x="85" y="35"/>
                    <a:pt x="85" y="35"/>
                    <a:pt x="85" y="35"/>
                  </a:cubicBezTo>
                  <a:cubicBezTo>
                    <a:pt x="90" y="28"/>
                    <a:pt x="90" y="28"/>
                    <a:pt x="90" y="28"/>
                  </a:cubicBezTo>
                  <a:cubicBezTo>
                    <a:pt x="105" y="39"/>
                    <a:pt x="110" y="55"/>
                    <a:pt x="111" y="60"/>
                  </a:cubicBezTo>
                  <a:close/>
                  <a:moveTo>
                    <a:pt x="105" y="79"/>
                  </a:moveTo>
                  <a:cubicBezTo>
                    <a:pt x="130" y="79"/>
                    <a:pt x="130" y="79"/>
                    <a:pt x="130" y="79"/>
                  </a:cubicBezTo>
                  <a:cubicBezTo>
                    <a:pt x="130" y="131"/>
                    <a:pt x="130" y="131"/>
                    <a:pt x="130" y="131"/>
                  </a:cubicBezTo>
                  <a:cubicBezTo>
                    <a:pt x="105" y="131"/>
                    <a:pt x="105" y="131"/>
                    <a:pt x="105" y="131"/>
                  </a:cubicBezTo>
                  <a:lnTo>
                    <a:pt x="105" y="79"/>
                  </a:lnTo>
                  <a:close/>
                  <a:moveTo>
                    <a:pt x="78" y="122"/>
                  </a:moveTo>
                  <a:cubicBezTo>
                    <a:pt x="18" y="122"/>
                    <a:pt x="18" y="122"/>
                    <a:pt x="18" y="122"/>
                  </a:cubicBezTo>
                  <a:cubicBezTo>
                    <a:pt x="17" y="122"/>
                    <a:pt x="16" y="122"/>
                    <a:pt x="16" y="121"/>
                  </a:cubicBezTo>
                  <a:cubicBezTo>
                    <a:pt x="16" y="120"/>
                    <a:pt x="17" y="120"/>
                    <a:pt x="18" y="120"/>
                  </a:cubicBezTo>
                  <a:cubicBezTo>
                    <a:pt x="78" y="120"/>
                    <a:pt x="78" y="120"/>
                    <a:pt x="78" y="120"/>
                  </a:cubicBezTo>
                  <a:cubicBezTo>
                    <a:pt x="79" y="120"/>
                    <a:pt x="80" y="120"/>
                    <a:pt x="80" y="121"/>
                  </a:cubicBezTo>
                  <a:cubicBezTo>
                    <a:pt x="80" y="122"/>
                    <a:pt x="79" y="122"/>
                    <a:pt x="78" y="122"/>
                  </a:cubicBezTo>
                  <a:close/>
                  <a:moveTo>
                    <a:pt x="78" y="113"/>
                  </a:moveTo>
                  <a:cubicBezTo>
                    <a:pt x="18" y="113"/>
                    <a:pt x="18" y="113"/>
                    <a:pt x="18" y="113"/>
                  </a:cubicBezTo>
                  <a:cubicBezTo>
                    <a:pt x="17" y="113"/>
                    <a:pt x="16" y="113"/>
                    <a:pt x="16" y="112"/>
                  </a:cubicBezTo>
                  <a:cubicBezTo>
                    <a:pt x="16" y="112"/>
                    <a:pt x="17" y="111"/>
                    <a:pt x="18" y="111"/>
                  </a:cubicBezTo>
                  <a:cubicBezTo>
                    <a:pt x="78" y="111"/>
                    <a:pt x="78" y="111"/>
                    <a:pt x="78" y="111"/>
                  </a:cubicBezTo>
                  <a:cubicBezTo>
                    <a:pt x="79" y="111"/>
                    <a:pt x="80" y="112"/>
                    <a:pt x="80" y="112"/>
                  </a:cubicBezTo>
                  <a:cubicBezTo>
                    <a:pt x="80" y="113"/>
                    <a:pt x="79" y="113"/>
                    <a:pt x="78" y="113"/>
                  </a:cubicBezTo>
                  <a:close/>
                  <a:moveTo>
                    <a:pt x="78" y="105"/>
                  </a:moveTo>
                  <a:cubicBezTo>
                    <a:pt x="18" y="105"/>
                    <a:pt x="18" y="105"/>
                    <a:pt x="18" y="105"/>
                  </a:cubicBezTo>
                  <a:cubicBezTo>
                    <a:pt x="17" y="105"/>
                    <a:pt x="16" y="104"/>
                    <a:pt x="16" y="104"/>
                  </a:cubicBezTo>
                  <a:cubicBezTo>
                    <a:pt x="16" y="103"/>
                    <a:pt x="17" y="103"/>
                    <a:pt x="18" y="103"/>
                  </a:cubicBezTo>
                  <a:cubicBezTo>
                    <a:pt x="78" y="103"/>
                    <a:pt x="78" y="103"/>
                    <a:pt x="78" y="103"/>
                  </a:cubicBezTo>
                  <a:cubicBezTo>
                    <a:pt x="79" y="103"/>
                    <a:pt x="80" y="103"/>
                    <a:pt x="80" y="104"/>
                  </a:cubicBezTo>
                  <a:cubicBezTo>
                    <a:pt x="80" y="104"/>
                    <a:pt x="79" y="105"/>
                    <a:pt x="78" y="105"/>
                  </a:cubicBezTo>
                  <a:close/>
                  <a:moveTo>
                    <a:pt x="78" y="96"/>
                  </a:moveTo>
                  <a:cubicBezTo>
                    <a:pt x="18" y="96"/>
                    <a:pt x="18" y="96"/>
                    <a:pt x="18" y="96"/>
                  </a:cubicBezTo>
                  <a:cubicBezTo>
                    <a:pt x="17" y="96"/>
                    <a:pt x="16" y="96"/>
                    <a:pt x="16" y="95"/>
                  </a:cubicBezTo>
                  <a:cubicBezTo>
                    <a:pt x="16" y="94"/>
                    <a:pt x="17" y="94"/>
                    <a:pt x="18" y="94"/>
                  </a:cubicBezTo>
                  <a:cubicBezTo>
                    <a:pt x="78" y="94"/>
                    <a:pt x="78" y="94"/>
                    <a:pt x="78" y="94"/>
                  </a:cubicBezTo>
                  <a:cubicBezTo>
                    <a:pt x="79" y="94"/>
                    <a:pt x="80" y="94"/>
                    <a:pt x="80" y="95"/>
                  </a:cubicBezTo>
                  <a:cubicBezTo>
                    <a:pt x="80" y="96"/>
                    <a:pt x="79" y="96"/>
                    <a:pt x="78" y="96"/>
                  </a:cubicBezTo>
                  <a:close/>
                  <a:moveTo>
                    <a:pt x="78" y="88"/>
                  </a:moveTo>
                  <a:cubicBezTo>
                    <a:pt x="18" y="88"/>
                    <a:pt x="18" y="88"/>
                    <a:pt x="18" y="88"/>
                  </a:cubicBezTo>
                  <a:cubicBezTo>
                    <a:pt x="17" y="88"/>
                    <a:pt x="16" y="87"/>
                    <a:pt x="16" y="86"/>
                  </a:cubicBezTo>
                  <a:cubicBezTo>
                    <a:pt x="16" y="86"/>
                    <a:pt x="17" y="85"/>
                    <a:pt x="18" y="85"/>
                  </a:cubicBezTo>
                  <a:cubicBezTo>
                    <a:pt x="78" y="85"/>
                    <a:pt x="78" y="85"/>
                    <a:pt x="78" y="85"/>
                  </a:cubicBezTo>
                  <a:cubicBezTo>
                    <a:pt x="79" y="85"/>
                    <a:pt x="80" y="86"/>
                    <a:pt x="80" y="86"/>
                  </a:cubicBezTo>
                  <a:cubicBezTo>
                    <a:pt x="80" y="87"/>
                    <a:pt x="79" y="88"/>
                    <a:pt x="78" y="88"/>
                  </a:cubicBezTo>
                  <a:close/>
                  <a:moveTo>
                    <a:pt x="199" y="134"/>
                  </a:moveTo>
                  <a:cubicBezTo>
                    <a:pt x="100" y="134"/>
                    <a:pt x="100" y="134"/>
                    <a:pt x="100" y="134"/>
                  </a:cubicBezTo>
                  <a:cubicBezTo>
                    <a:pt x="100" y="134"/>
                    <a:pt x="100" y="134"/>
                    <a:pt x="100" y="133"/>
                  </a:cubicBezTo>
                  <a:cubicBezTo>
                    <a:pt x="100" y="133"/>
                    <a:pt x="100" y="132"/>
                    <a:pt x="100" y="132"/>
                  </a:cubicBezTo>
                  <a:cubicBezTo>
                    <a:pt x="199" y="132"/>
                    <a:pt x="199" y="132"/>
                    <a:pt x="199" y="132"/>
                  </a:cubicBezTo>
                  <a:cubicBezTo>
                    <a:pt x="199" y="132"/>
                    <a:pt x="199" y="133"/>
                    <a:pt x="199" y="133"/>
                  </a:cubicBezTo>
                  <a:cubicBezTo>
                    <a:pt x="199" y="134"/>
                    <a:pt x="199" y="134"/>
                    <a:pt x="199" y="1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451665">
                <a:defRPr/>
              </a:pPr>
              <a:endParaRPr lang="en-US" sz="2800">
                <a:solidFill>
                  <a:srgbClr val="000000"/>
                </a:solidFill>
              </a:endParaRPr>
            </a:p>
          </p:txBody>
        </p:sp>
        <p:sp>
          <p:nvSpPr>
            <p:cNvPr id="67" name="Oval 10">
              <a:extLst>
                <a:ext uri="{FF2B5EF4-FFF2-40B4-BE49-F238E27FC236}">
                  <a16:creationId xmlns:a16="http://schemas.microsoft.com/office/drawing/2014/main" id="{DC0D0EAC-121D-4B6D-819E-D57F84243988}"/>
                </a:ext>
              </a:extLst>
            </p:cNvPr>
            <p:cNvSpPr>
              <a:spLocks noChangeArrowheads="1"/>
            </p:cNvSpPr>
            <p:nvPr/>
          </p:nvSpPr>
          <p:spPr bwMode="auto">
            <a:xfrm>
              <a:off x="6835775" y="4249738"/>
              <a:ext cx="33338" cy="2857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451665">
                <a:defRPr/>
              </a:pPr>
              <a:endParaRPr lang="en-US" sz="2800">
                <a:solidFill>
                  <a:srgbClr val="000000"/>
                </a:solidFill>
              </a:endParaRPr>
            </a:p>
          </p:txBody>
        </p:sp>
      </p:grpSp>
      <p:sp>
        <p:nvSpPr>
          <p:cNvPr id="68" name="TextBox 67">
            <a:extLst>
              <a:ext uri="{FF2B5EF4-FFF2-40B4-BE49-F238E27FC236}">
                <a16:creationId xmlns:a16="http://schemas.microsoft.com/office/drawing/2014/main" id="{9C0BE4A9-840A-438A-86C9-3278D00CFC13}"/>
              </a:ext>
            </a:extLst>
          </p:cNvPr>
          <p:cNvSpPr txBox="1"/>
          <p:nvPr/>
        </p:nvSpPr>
        <p:spPr>
          <a:xfrm>
            <a:off x="10017599" y="1792936"/>
            <a:ext cx="1011815" cy="297454"/>
          </a:xfrm>
          <a:prstGeom prst="rect">
            <a:avLst/>
          </a:prstGeom>
          <a:noFill/>
        </p:spPr>
        <p:txBody>
          <a:bodyPr wrap="none" rtlCol="0">
            <a:spAutoFit/>
          </a:bodyPr>
          <a:lstStyle/>
          <a:p>
            <a:pPr algn="ctr" defTabSz="1451665" fontAlgn="base">
              <a:spcBef>
                <a:spcPct val="50000"/>
              </a:spcBef>
              <a:spcAft>
                <a:spcPct val="0"/>
              </a:spcAft>
              <a:buClr>
                <a:srgbClr val="F0AB00"/>
              </a:buClr>
              <a:buSzPct val="80000"/>
              <a:defRPr/>
            </a:pPr>
            <a:r>
              <a:rPr lang="en-US" sz="1333" b="1" kern="0" dirty="0">
                <a:solidFill>
                  <a:srgbClr val="000000"/>
                </a:solidFill>
                <a:latin typeface="BentonSans Bold" panose="02000803000000020004" pitchFamily="2" charset="0"/>
                <a:ea typeface="Arial Unicode MS" pitchFamily="34" charset="-128"/>
                <a:cs typeface="Arial Unicode MS" pitchFamily="34" charset="-128"/>
              </a:rPr>
              <a:t>Mobile App</a:t>
            </a:r>
          </a:p>
        </p:txBody>
      </p:sp>
      <p:sp>
        <p:nvSpPr>
          <p:cNvPr id="70" name="Title 1">
            <a:extLst>
              <a:ext uri="{FF2B5EF4-FFF2-40B4-BE49-F238E27FC236}">
                <a16:creationId xmlns:a16="http://schemas.microsoft.com/office/drawing/2014/main" id="{ACB3EFDA-EA33-4AAC-A2CC-D4E95F20880F}"/>
              </a:ext>
            </a:extLst>
          </p:cNvPr>
          <p:cNvSpPr txBox="1">
            <a:spLocks/>
          </p:cNvSpPr>
          <p:nvPr/>
        </p:nvSpPr>
        <p:spPr bwMode="gray">
          <a:xfrm>
            <a:off x="427671" y="384335"/>
            <a:ext cx="11183564" cy="369332"/>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defTabSz="1088241">
              <a:defRPr/>
            </a:pPr>
            <a:r>
              <a:rPr lang="en-IN" dirty="0"/>
              <a:t>Starter Package Features &amp; Reports</a:t>
            </a:r>
            <a:endParaRPr lang="de-DE" dirty="0">
              <a:solidFill>
                <a:srgbClr val="F0AB00"/>
              </a:solidFill>
            </a:endParaRPr>
          </a:p>
        </p:txBody>
      </p:sp>
    </p:spTree>
    <p:extLst>
      <p:ext uri="{BB962C8B-B14F-4D97-AF65-F5344CB8AC3E}">
        <p14:creationId xmlns:p14="http://schemas.microsoft.com/office/powerpoint/2010/main" val="1716244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633"/>
          <a:stretch/>
        </p:blipFill>
        <p:spPr>
          <a:xfrm>
            <a:off x="1" y="-1"/>
            <a:ext cx="12191999" cy="6858001"/>
          </a:xfrm>
          <a:prstGeom prst="rect">
            <a:avLst/>
          </a:prstGeom>
        </p:spPr>
      </p:pic>
      <p:sp>
        <p:nvSpPr>
          <p:cNvPr id="5" name="Rectangle 4"/>
          <p:cNvSpPr/>
          <p:nvPr/>
        </p:nvSpPr>
        <p:spPr bwMode="gray">
          <a:xfrm>
            <a:off x="538653" y="2230262"/>
            <a:ext cx="11328000" cy="2143127"/>
          </a:xfrm>
          <a:prstGeom prst="rect">
            <a:avLst/>
          </a:prstGeom>
          <a:solidFill>
            <a:schemeClr val="bg1">
              <a:alpha val="75000"/>
            </a:schemeClr>
          </a:solidFill>
          <a:ln w="6350"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400" kern="0" dirty="0">
              <a:ea typeface="Arial Unicode MS" pitchFamily="34" charset="-128"/>
              <a:cs typeface="Arial Unicode MS" pitchFamily="34" charset="-128"/>
            </a:endParaRPr>
          </a:p>
        </p:txBody>
      </p:sp>
      <p:sp>
        <p:nvSpPr>
          <p:cNvPr id="7" name="Rectangle 6"/>
          <p:cNvSpPr/>
          <p:nvPr/>
        </p:nvSpPr>
        <p:spPr bwMode="gray">
          <a:xfrm>
            <a:off x="432000" y="0"/>
            <a:ext cx="11328000" cy="162000"/>
          </a:xfrm>
          <a:prstGeom prst="rect">
            <a:avLst/>
          </a:prstGeom>
          <a:solidFill>
            <a:schemeClr val="accent1"/>
          </a:solidFill>
          <a:ln w="9525"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133" kern="0" dirty="0" err="1">
              <a:ea typeface="Arial Unicode MS" pitchFamily="34" charset="-128"/>
              <a:cs typeface="Arial Unicode MS" pitchFamily="34" charset="-128"/>
            </a:endParaRPr>
          </a:p>
        </p:txBody>
      </p:sp>
      <p:sp>
        <p:nvSpPr>
          <p:cNvPr id="2" name="Title 1"/>
          <p:cNvSpPr>
            <a:spLocks noGrp="1"/>
          </p:cNvSpPr>
          <p:nvPr>
            <p:ph type="title"/>
          </p:nvPr>
        </p:nvSpPr>
        <p:spPr>
          <a:xfrm>
            <a:off x="2396059" y="2597867"/>
            <a:ext cx="7613188" cy="912133"/>
          </a:xfrm>
        </p:spPr>
        <p:txBody>
          <a:bodyPr/>
          <a:lstStyle/>
          <a:p>
            <a:pPr algn="ctr"/>
            <a:r>
              <a:rPr lang="en-US" sz="3733" b="1" dirty="0"/>
              <a:t>Inecom Cloud</a:t>
            </a:r>
            <a:br>
              <a:rPr lang="en-US" sz="3733" b="1" dirty="0"/>
            </a:br>
            <a:r>
              <a:rPr lang="en-US" sz="3733" b="1" dirty="0"/>
              <a:t>powered by Microsoft Azure</a:t>
            </a:r>
          </a:p>
        </p:txBody>
      </p:sp>
    </p:spTree>
    <p:extLst>
      <p:ext uri="{BB962C8B-B14F-4D97-AF65-F5344CB8AC3E}">
        <p14:creationId xmlns:p14="http://schemas.microsoft.com/office/powerpoint/2010/main" val="162381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84A958CC-229A-4BAE-8279-CCA8213C015A}"/>
              </a:ext>
            </a:extLst>
          </p:cNvPr>
          <p:cNvSpPr>
            <a:spLocks noGrp="1" noChangeArrowheads="1"/>
          </p:cNvSpPr>
          <p:nvPr>
            <p:ph type="ctrTitle"/>
          </p:nvPr>
        </p:nvSpPr>
        <p:spPr>
          <a:xfrm>
            <a:off x="432000" y="382692"/>
            <a:ext cx="11328000" cy="738664"/>
          </a:xfrm>
        </p:spPr>
        <p:txBody>
          <a:bodyPr/>
          <a:lstStyle/>
          <a:p>
            <a:pPr eaLnBrk="1" hangingPunct="1"/>
            <a:r>
              <a:rPr lang="en-GB" altLang="en-US" sz="2400" dirty="0"/>
              <a:t>SAP B1 on SAP HANA with CCC – Cloud Hosted</a:t>
            </a:r>
          </a:p>
        </p:txBody>
      </p:sp>
      <p:sp>
        <p:nvSpPr>
          <p:cNvPr id="7" name="Rectangle 6">
            <a:extLst>
              <a:ext uri="{FF2B5EF4-FFF2-40B4-BE49-F238E27FC236}">
                <a16:creationId xmlns:a16="http://schemas.microsoft.com/office/drawing/2014/main" id="{1D73F181-72AB-43C6-995E-3AB84436F56B}"/>
              </a:ext>
            </a:extLst>
          </p:cNvPr>
          <p:cNvSpPr/>
          <p:nvPr/>
        </p:nvSpPr>
        <p:spPr>
          <a:xfrm>
            <a:off x="306185" y="3044906"/>
            <a:ext cx="4608513" cy="2657779"/>
          </a:xfrm>
          <a:prstGeom prst="rect">
            <a:avLst/>
          </a:prstGeom>
        </p:spPr>
        <p:txBody>
          <a:bodyPr>
            <a:spAutoFit/>
          </a:bodyPr>
          <a:lstStyle/>
          <a:p>
            <a:pPr>
              <a:buClr>
                <a:srgbClr val="FF9900"/>
              </a:buClr>
              <a:defRPr/>
            </a:pPr>
            <a:r>
              <a:rPr lang="en-US" sz="2000" b="1" kern="0" dirty="0">
                <a:solidFill>
                  <a:schemeClr val="accent1"/>
                </a:solidFill>
                <a:latin typeface="+mj-lt"/>
                <a:ea typeface="Arial Unicode MS" pitchFamily="34" charset="-128"/>
                <a:cs typeface="Arial Unicode MS" pitchFamily="34" charset="-128"/>
              </a:rPr>
              <a:t>Server</a:t>
            </a:r>
            <a:endParaRPr lang="en-GB" sz="2000" dirty="0">
              <a:solidFill>
                <a:schemeClr val="accent6">
                  <a:lumMod val="25000"/>
                </a:schemeClr>
              </a:solidFill>
              <a:latin typeface="+mj-lt"/>
            </a:endParaRPr>
          </a:p>
          <a:p>
            <a:pPr marL="342891" indent="-342891">
              <a:buClr>
                <a:srgbClr val="FF9900"/>
              </a:buClr>
              <a:buFont typeface="Arial" panose="020B0604020202020204" pitchFamily="34" charset="0"/>
              <a:buChar char="•"/>
              <a:defRPr/>
            </a:pPr>
            <a:r>
              <a:rPr lang="en-GB" sz="1467" dirty="0">
                <a:solidFill>
                  <a:schemeClr val="accent6">
                    <a:lumMod val="25000"/>
                  </a:schemeClr>
                </a:solidFill>
              </a:rPr>
              <a:t>SAP Certified Data </a:t>
            </a:r>
            <a:r>
              <a:rPr lang="en-GB" sz="1467" dirty="0" err="1">
                <a:solidFill>
                  <a:schemeClr val="accent6">
                    <a:lumMod val="25000"/>
                  </a:schemeClr>
                </a:solidFill>
              </a:rPr>
              <a:t>Center</a:t>
            </a:r>
            <a:endParaRPr lang="en-GB" sz="1467" dirty="0">
              <a:solidFill>
                <a:schemeClr val="accent6">
                  <a:lumMod val="25000"/>
                </a:schemeClr>
              </a:solidFill>
            </a:endParaRPr>
          </a:p>
          <a:p>
            <a:pPr marL="342891" indent="-342891">
              <a:buClr>
                <a:srgbClr val="FF9900"/>
              </a:buClr>
              <a:buFont typeface="Arial" panose="020B0604020202020204" pitchFamily="34" charset="0"/>
              <a:buChar char="•"/>
              <a:defRPr/>
            </a:pPr>
            <a:r>
              <a:rPr lang="en-GB" sz="1467" dirty="0">
                <a:solidFill>
                  <a:schemeClr val="accent6">
                    <a:lumMod val="25000"/>
                  </a:schemeClr>
                </a:solidFill>
              </a:rPr>
              <a:t>HTTPS Site</a:t>
            </a:r>
          </a:p>
          <a:p>
            <a:pPr marL="342891" indent="-342891">
              <a:buClr>
                <a:srgbClr val="FF9900"/>
              </a:buClr>
              <a:buFont typeface="Arial" panose="020B0604020202020204" pitchFamily="34" charset="0"/>
              <a:buChar char="•"/>
              <a:defRPr/>
            </a:pPr>
            <a:r>
              <a:rPr lang="en-GB" sz="1467" dirty="0">
                <a:solidFill>
                  <a:schemeClr val="accent6">
                    <a:lumMod val="25000"/>
                  </a:schemeClr>
                </a:solidFill>
              </a:rPr>
              <a:t>Primary Servers in Singapore</a:t>
            </a:r>
            <a:br>
              <a:rPr lang="en-GB" sz="1467" dirty="0">
                <a:solidFill>
                  <a:schemeClr val="accent6">
                    <a:lumMod val="25000"/>
                  </a:schemeClr>
                </a:solidFill>
              </a:rPr>
            </a:br>
            <a:r>
              <a:rPr lang="en-GB" sz="1467" dirty="0">
                <a:solidFill>
                  <a:schemeClr val="accent6">
                    <a:lumMod val="25000"/>
                  </a:schemeClr>
                </a:solidFill>
              </a:rPr>
              <a:t>- RTO 	: 1 hour</a:t>
            </a:r>
            <a:br>
              <a:rPr lang="en-GB" sz="1467" dirty="0">
                <a:solidFill>
                  <a:schemeClr val="accent6">
                    <a:lumMod val="25000"/>
                  </a:schemeClr>
                </a:solidFill>
              </a:rPr>
            </a:br>
            <a:r>
              <a:rPr lang="en-GB" sz="1467" dirty="0">
                <a:solidFill>
                  <a:schemeClr val="accent6">
                    <a:lumMod val="25000"/>
                  </a:schemeClr>
                </a:solidFill>
              </a:rPr>
              <a:t>- RPO	: 15 mins	</a:t>
            </a:r>
          </a:p>
          <a:p>
            <a:pPr marL="342891" indent="-342891">
              <a:buClr>
                <a:srgbClr val="FF9900"/>
              </a:buClr>
              <a:buFont typeface="Arial" panose="020B0604020202020204" pitchFamily="34" charset="0"/>
              <a:buChar char="•"/>
              <a:defRPr/>
            </a:pPr>
            <a:r>
              <a:rPr lang="en-GB" sz="1467" dirty="0">
                <a:solidFill>
                  <a:schemeClr val="accent6">
                    <a:lumMod val="25000"/>
                  </a:schemeClr>
                </a:solidFill>
              </a:rPr>
              <a:t>Deployment using SAP CCC Technology</a:t>
            </a:r>
          </a:p>
          <a:p>
            <a:pPr marL="342891" indent="-342891">
              <a:buClr>
                <a:srgbClr val="FF9900"/>
              </a:buClr>
              <a:buFont typeface="Arial" panose="020B0604020202020204" pitchFamily="34" charset="0"/>
              <a:buChar char="•"/>
              <a:defRPr/>
            </a:pPr>
            <a:r>
              <a:rPr lang="en-GB" sz="1467" dirty="0">
                <a:solidFill>
                  <a:schemeClr val="accent6">
                    <a:lumMod val="25000"/>
                  </a:schemeClr>
                </a:solidFill>
              </a:rPr>
              <a:t>24 x 7 Availability</a:t>
            </a:r>
          </a:p>
          <a:p>
            <a:pPr marL="342891" indent="-342891">
              <a:buClr>
                <a:srgbClr val="FF9900"/>
              </a:buClr>
              <a:buFont typeface="Arial" panose="020B0604020202020204" pitchFamily="34" charset="0"/>
              <a:buChar char="•"/>
              <a:defRPr/>
            </a:pPr>
            <a:r>
              <a:rPr lang="en-GB" sz="1467" dirty="0">
                <a:solidFill>
                  <a:schemeClr val="accent6">
                    <a:lumMod val="25000"/>
                  </a:schemeClr>
                </a:solidFill>
              </a:rPr>
              <a:t>99.99% SLA</a:t>
            </a:r>
          </a:p>
          <a:p>
            <a:pPr marL="342891" indent="-342891">
              <a:buClr>
                <a:srgbClr val="FF9900"/>
              </a:buClr>
              <a:buFont typeface="Arial" panose="020B0604020202020204" pitchFamily="34" charset="0"/>
              <a:buChar char="•"/>
              <a:defRPr/>
            </a:pPr>
            <a:r>
              <a:rPr lang="en-GB" sz="1467" dirty="0">
                <a:solidFill>
                  <a:schemeClr val="accent6">
                    <a:lumMod val="25000"/>
                  </a:schemeClr>
                </a:solidFill>
              </a:rPr>
              <a:t>Azure Monitor</a:t>
            </a:r>
          </a:p>
          <a:p>
            <a:pPr marL="342891" indent="-342891">
              <a:buClr>
                <a:srgbClr val="FF9900"/>
              </a:buClr>
              <a:buFont typeface="Arial" panose="020B0604020202020204" pitchFamily="34" charset="0"/>
              <a:buChar char="•"/>
              <a:defRPr/>
            </a:pPr>
            <a:r>
              <a:rPr lang="en-GB" sz="1467" dirty="0">
                <a:solidFill>
                  <a:schemeClr val="accent6">
                    <a:lumMod val="25000"/>
                  </a:schemeClr>
                </a:solidFill>
              </a:rPr>
              <a:t>Azure WAF (Web Application Firewall)</a:t>
            </a:r>
            <a:endParaRPr lang="en-GB" sz="1467" baseline="30000" dirty="0">
              <a:solidFill>
                <a:schemeClr val="accent6">
                  <a:lumMod val="25000"/>
                </a:schemeClr>
              </a:solidFill>
            </a:endParaRPr>
          </a:p>
        </p:txBody>
      </p:sp>
      <p:pic>
        <p:nvPicPr>
          <p:cNvPr id="1026" name="Picture 2" descr="Image result for azure cloud logo">
            <a:extLst>
              <a:ext uri="{FF2B5EF4-FFF2-40B4-BE49-F238E27FC236}">
                <a16:creationId xmlns:a16="http://schemas.microsoft.com/office/drawing/2014/main" id="{FF2EF3F1-ADAF-42CB-925A-EE1D376A8E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84" y="1091761"/>
            <a:ext cx="26924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23" descr="SAP_BOne_Cloud.jpg">
            <a:extLst>
              <a:ext uri="{FF2B5EF4-FFF2-40B4-BE49-F238E27FC236}">
                <a16:creationId xmlns:a16="http://schemas.microsoft.com/office/drawing/2014/main" id="{E0E8CB2E-24FB-45D2-A002-BDD0A44242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58571" y="1256515"/>
            <a:ext cx="2830995" cy="1365955"/>
          </a:xfrm>
          <a:prstGeom prst="rect">
            <a:avLst/>
          </a:prstGeom>
        </p:spPr>
      </p:pic>
      <p:graphicFrame>
        <p:nvGraphicFramePr>
          <p:cNvPr id="13" name="Table 12">
            <a:extLst>
              <a:ext uri="{FF2B5EF4-FFF2-40B4-BE49-F238E27FC236}">
                <a16:creationId xmlns:a16="http://schemas.microsoft.com/office/drawing/2014/main" id="{3DF70DFC-0E8A-42C6-9D38-9B1D9A54D4B1}"/>
              </a:ext>
            </a:extLst>
          </p:cNvPr>
          <p:cNvGraphicFramePr>
            <a:graphicFrameLocks noGrp="1"/>
          </p:cNvGraphicFramePr>
          <p:nvPr>
            <p:extLst>
              <p:ext uri="{D42A27DB-BD31-4B8C-83A1-F6EECF244321}">
                <p14:modId xmlns:p14="http://schemas.microsoft.com/office/powerpoint/2010/main" val="631780181"/>
              </p:ext>
            </p:extLst>
          </p:nvPr>
        </p:nvGraphicFramePr>
        <p:xfrm>
          <a:off x="6578694" y="3044906"/>
          <a:ext cx="5307121" cy="3423317"/>
        </p:xfrm>
        <a:graphic>
          <a:graphicData uri="http://schemas.openxmlformats.org/drawingml/2006/table">
            <a:tbl>
              <a:tblPr firstRow="1" bandRow="1">
                <a:tableStyleId>{2D5ABB26-0587-4C30-8999-92F81FD0307C}</a:tableStyleId>
              </a:tblPr>
              <a:tblGrid>
                <a:gridCol w="5307121">
                  <a:extLst>
                    <a:ext uri="{9D8B030D-6E8A-4147-A177-3AD203B41FA5}">
                      <a16:colId xmlns:a16="http://schemas.microsoft.com/office/drawing/2014/main" val="20000"/>
                    </a:ext>
                  </a:extLst>
                </a:gridCol>
              </a:tblGrid>
              <a:tr h="304800">
                <a:tc>
                  <a:txBody>
                    <a:bodyPr/>
                    <a:lstStyle/>
                    <a:p>
                      <a:pPr marL="0" indent="0" fontAlgn="base">
                        <a:spcBef>
                          <a:spcPct val="50000"/>
                        </a:spcBef>
                        <a:spcAft>
                          <a:spcPct val="0"/>
                        </a:spcAft>
                        <a:buClr>
                          <a:srgbClr val="F0AB00"/>
                        </a:buClr>
                        <a:buSzPct val="80000"/>
                        <a:buFont typeface="Arial" pitchFamily="34" charset="0"/>
                        <a:buNone/>
                      </a:pPr>
                      <a:r>
                        <a:rPr lang="en-US" sz="2000" b="1" kern="0" dirty="0">
                          <a:solidFill>
                            <a:schemeClr val="accent1"/>
                          </a:solidFill>
                          <a:latin typeface="+mj-lt"/>
                          <a:ea typeface="Arial Unicode MS" pitchFamily="34" charset="-128"/>
                          <a:cs typeface="Arial Unicode MS" pitchFamily="34" charset="-128"/>
                        </a:rPr>
                        <a:t>Key Benefits</a:t>
                      </a:r>
                    </a:p>
                  </a:txBody>
                  <a:tcPr marL="91416" marR="91416" marT="0" marB="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18517">
                <a:tc>
                  <a:txBody>
                    <a:bodyPr/>
                    <a:lstStyle/>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dirty="0">
                          <a:solidFill>
                            <a:schemeClr val="tx1"/>
                          </a:solidFill>
                        </a:rPr>
                        <a:t>Easy and affordable deployment</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dirty="0">
                          <a:solidFill>
                            <a:schemeClr val="tx1"/>
                          </a:solidFill>
                        </a:rPr>
                        <a:t>Secure browser-based access from anywhere, at any time</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Access to the most up-to-date functionality without having to use rely on in-house IT resources to maintain the solution</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Subscription</a:t>
                      </a:r>
                      <a:r>
                        <a:rPr lang="en-US" sz="1400" kern="1200" baseline="0" dirty="0">
                          <a:solidFill>
                            <a:schemeClr val="tx1"/>
                          </a:solidFill>
                          <a:effectLst/>
                          <a:latin typeface="+mn-lt"/>
                          <a:ea typeface="+mn-ea"/>
                          <a:cs typeface="+mn-cs"/>
                        </a:rPr>
                        <a:t> licensing avoiding capital expenditure and allowing for operational expenditure flexibility</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dirty="0"/>
                        <a:t>You get access to the world class datacenters from </a:t>
                      </a:r>
                      <a:endParaRPr lang="en-US" sz="1400" kern="1200" dirty="0">
                        <a:solidFill>
                          <a:schemeClr val="tx1"/>
                        </a:solidFill>
                        <a:effectLst/>
                        <a:latin typeface="+mn-lt"/>
                        <a:ea typeface="+mn-ea"/>
                        <a:cs typeface="+mn-cs"/>
                      </a:endParaRP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kern="1200" dirty="0">
                          <a:solidFill>
                            <a:schemeClr val="tx1"/>
                          </a:solidFill>
                          <a:effectLst/>
                          <a:latin typeface="+mn-lt"/>
                          <a:ea typeface="+mn-ea"/>
                          <a:cs typeface="+mn-cs"/>
                        </a:rPr>
                        <a:t>Manage your most critical business functions in your Web browser.</a:t>
                      </a:r>
                    </a:p>
                    <a:p>
                      <a:pPr marL="285750" marR="0" lvl="3" indent="-285750" algn="l" defTabSz="9144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
                        <a:tabLst/>
                        <a:defRPr/>
                      </a:pPr>
                      <a:r>
                        <a:rPr lang="en-US" sz="1400" dirty="0"/>
                        <a:t>Inecom Cloud also provides you enhanced security for your data and your application</a:t>
                      </a:r>
                      <a:endParaRPr lang="en-US" sz="1400" dirty="0">
                        <a:solidFill>
                          <a:schemeClr val="tx1"/>
                        </a:solidFill>
                      </a:endParaRPr>
                    </a:p>
                  </a:txBody>
                  <a:tcPr marL="91416" marR="71981" marT="107972" marB="53985">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267312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633"/>
          <a:stretch/>
        </p:blipFill>
        <p:spPr>
          <a:xfrm>
            <a:off x="1" y="-1"/>
            <a:ext cx="12191999" cy="6858001"/>
          </a:xfrm>
          <a:prstGeom prst="rect">
            <a:avLst/>
          </a:prstGeom>
        </p:spPr>
      </p:pic>
      <p:sp>
        <p:nvSpPr>
          <p:cNvPr id="5" name="Rectangle 4"/>
          <p:cNvSpPr/>
          <p:nvPr/>
        </p:nvSpPr>
        <p:spPr bwMode="gray">
          <a:xfrm>
            <a:off x="432000" y="2230262"/>
            <a:ext cx="11328000" cy="2143127"/>
          </a:xfrm>
          <a:prstGeom prst="rect">
            <a:avLst/>
          </a:prstGeom>
          <a:solidFill>
            <a:schemeClr val="bg1">
              <a:alpha val="75000"/>
            </a:schemeClr>
          </a:solidFill>
          <a:ln w="6350"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400" kern="0" dirty="0">
              <a:ea typeface="Arial Unicode MS" pitchFamily="34" charset="-128"/>
              <a:cs typeface="Arial Unicode MS" pitchFamily="34" charset="-128"/>
            </a:endParaRPr>
          </a:p>
        </p:txBody>
      </p:sp>
      <p:sp>
        <p:nvSpPr>
          <p:cNvPr id="7" name="Rectangle 6"/>
          <p:cNvSpPr/>
          <p:nvPr/>
        </p:nvSpPr>
        <p:spPr bwMode="gray">
          <a:xfrm>
            <a:off x="432000" y="0"/>
            <a:ext cx="11328000" cy="162000"/>
          </a:xfrm>
          <a:prstGeom prst="rect">
            <a:avLst/>
          </a:prstGeom>
          <a:solidFill>
            <a:schemeClr val="accent1"/>
          </a:solidFill>
          <a:ln w="9525"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133" kern="0" dirty="0" err="1">
              <a:ea typeface="Arial Unicode MS" pitchFamily="34" charset="-128"/>
              <a:cs typeface="Arial Unicode MS" pitchFamily="34" charset="-128"/>
            </a:endParaRPr>
          </a:p>
        </p:txBody>
      </p:sp>
      <p:sp>
        <p:nvSpPr>
          <p:cNvPr id="2" name="Title 1"/>
          <p:cNvSpPr>
            <a:spLocks noGrp="1"/>
          </p:cNvSpPr>
          <p:nvPr>
            <p:ph type="title"/>
          </p:nvPr>
        </p:nvSpPr>
        <p:spPr>
          <a:xfrm>
            <a:off x="3585630" y="2597867"/>
            <a:ext cx="5020741" cy="912133"/>
          </a:xfrm>
        </p:spPr>
        <p:txBody>
          <a:bodyPr/>
          <a:lstStyle/>
          <a:p>
            <a:pPr algn="ctr"/>
            <a:r>
              <a:rPr lang="en-US" sz="3733" b="1" dirty="0"/>
              <a:t>Rapid Implementation </a:t>
            </a:r>
          </a:p>
        </p:txBody>
      </p:sp>
    </p:spTree>
    <p:extLst>
      <p:ext uri="{BB962C8B-B14F-4D97-AF65-F5344CB8AC3E}">
        <p14:creationId xmlns:p14="http://schemas.microsoft.com/office/powerpoint/2010/main" val="574995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71B6409-FC78-425A-89AD-C06A9788665D}"/>
              </a:ext>
            </a:extLst>
          </p:cNvPr>
          <p:cNvSpPr txBox="1"/>
          <p:nvPr/>
        </p:nvSpPr>
        <p:spPr>
          <a:xfrm>
            <a:off x="432000" y="1033886"/>
            <a:ext cx="10607040" cy="318100"/>
          </a:xfrm>
          <a:prstGeom prst="rect">
            <a:avLst/>
          </a:prstGeom>
          <a:noFill/>
        </p:spPr>
        <p:txBody>
          <a:bodyPr wrap="square">
            <a:spAutoFit/>
          </a:bodyPr>
          <a:lstStyle/>
          <a:p>
            <a:r>
              <a:rPr lang="en-US" sz="1467" dirty="0"/>
              <a:t>We will enable SAP Business One starter pack for you within weeks with our Rapid and Remote Implementation Methodology</a:t>
            </a:r>
            <a:endParaRPr lang="en-IN" sz="1467" dirty="0"/>
          </a:p>
        </p:txBody>
      </p:sp>
      <p:sp>
        <p:nvSpPr>
          <p:cNvPr id="9" name="Rectangle 3">
            <a:extLst>
              <a:ext uri="{FF2B5EF4-FFF2-40B4-BE49-F238E27FC236}">
                <a16:creationId xmlns:a16="http://schemas.microsoft.com/office/drawing/2014/main" id="{0047944E-025C-4659-8BFD-B3103E302141}"/>
              </a:ext>
            </a:extLst>
          </p:cNvPr>
          <p:cNvSpPr>
            <a:spLocks noGrp="1" noChangeArrowheads="1"/>
          </p:cNvSpPr>
          <p:nvPr>
            <p:ph type="ctrTitle"/>
          </p:nvPr>
        </p:nvSpPr>
        <p:spPr>
          <a:xfrm>
            <a:off x="432000" y="382693"/>
            <a:ext cx="11328000" cy="440268"/>
          </a:xfrm>
        </p:spPr>
        <p:txBody>
          <a:bodyPr/>
          <a:lstStyle/>
          <a:p>
            <a:pPr eaLnBrk="1" hangingPunct="1"/>
            <a:r>
              <a:rPr lang="en-GB" altLang="en-US" sz="2400" dirty="0"/>
              <a:t>Starter Package – Implementation Methodology</a:t>
            </a:r>
          </a:p>
        </p:txBody>
      </p:sp>
      <p:sp>
        <p:nvSpPr>
          <p:cNvPr id="5" name="Rectangle 4">
            <a:extLst>
              <a:ext uri="{FF2B5EF4-FFF2-40B4-BE49-F238E27FC236}">
                <a16:creationId xmlns:a16="http://schemas.microsoft.com/office/drawing/2014/main" id="{FDE1C094-806B-9DFD-CF92-3C1887CC551E}"/>
              </a:ext>
            </a:extLst>
          </p:cNvPr>
          <p:cNvSpPr/>
          <p:nvPr/>
        </p:nvSpPr>
        <p:spPr>
          <a:xfrm>
            <a:off x="571032" y="1436319"/>
            <a:ext cx="5298826" cy="1125261"/>
          </a:xfrm>
          <a:prstGeom prst="rect">
            <a:avLst/>
          </a:prstGeom>
        </p:spPr>
        <p:style>
          <a:lnRef idx="2">
            <a:schemeClr val="accent6"/>
          </a:lnRef>
          <a:fillRef idx="1">
            <a:schemeClr val="lt1"/>
          </a:fillRef>
          <a:effectRef idx="0">
            <a:schemeClr val="accent6"/>
          </a:effectRef>
          <a:fontRef idx="minor">
            <a:schemeClr val="dk1"/>
          </a:fontRef>
        </p:style>
        <p:txBody>
          <a:bodyPr numCol="1" rtlCol="0" anchor="ctr"/>
          <a:lstStyle/>
          <a:p>
            <a:pPr marR="0" lvl="1">
              <a:spcBef>
                <a:spcPts val="0"/>
              </a:spcBef>
              <a:spcAft>
                <a:spcPts val="0"/>
              </a:spcAft>
              <a:tabLst>
                <a:tab pos="914400" algn="l"/>
              </a:tabLst>
            </a:pPr>
            <a:r>
              <a:rPr lang="en-US" sz="1100" b="1" dirty="0">
                <a:effectLst/>
                <a:ea typeface="Times New Roman" panose="02020603050405020304" pitchFamily="18" charset="0"/>
              </a:rPr>
              <a:t>Step 1: Activate (1 - day)</a:t>
            </a:r>
            <a:endParaRPr lang="en-US" sz="1100" b="1" dirty="0">
              <a:ea typeface="Calibri" panose="020F0502020204030204" pitchFamily="34" charset="0"/>
            </a:endParaRPr>
          </a:p>
          <a:p>
            <a:pPr marL="742950" marR="0" lvl="1" indent="-285750">
              <a:spcBef>
                <a:spcPts val="0"/>
              </a:spcBef>
              <a:spcAft>
                <a:spcPts val="0"/>
              </a:spcAft>
              <a:buFont typeface="+mj-lt"/>
              <a:buAutoNum type="romanUcPeriod"/>
              <a:tabLst>
                <a:tab pos="914400" algn="l"/>
              </a:tabLst>
            </a:pPr>
            <a:r>
              <a:rPr lang="en-US" sz="1100" dirty="0">
                <a:effectLst/>
                <a:ea typeface="Times New Roman" panose="02020603050405020304" pitchFamily="18" charset="0"/>
              </a:rPr>
              <a:t>You will be onboarded on </a:t>
            </a:r>
            <a:r>
              <a:rPr lang="en-US" sz="1100" dirty="0" err="1">
                <a:effectLst/>
                <a:ea typeface="Times New Roman" panose="02020603050405020304" pitchFamily="18" charset="0"/>
              </a:rPr>
              <a:t>Inecom's</a:t>
            </a:r>
            <a:r>
              <a:rPr lang="en-US" sz="1100" dirty="0">
                <a:effectLst/>
                <a:ea typeface="Times New Roman" panose="02020603050405020304" pitchFamily="18" charset="0"/>
              </a:rPr>
              <a:t> Azure Cloud for SAP Business One version for SAP HANA</a:t>
            </a:r>
            <a:endParaRPr lang="en-US" sz="1100" dirty="0">
              <a:ea typeface="Calibri" panose="020F0502020204030204" pitchFamily="34" charset="0"/>
            </a:endParaRPr>
          </a:p>
          <a:p>
            <a:pPr marL="742950" marR="0" lvl="1" indent="-285750">
              <a:spcBef>
                <a:spcPts val="0"/>
              </a:spcBef>
              <a:spcAft>
                <a:spcPts val="0"/>
              </a:spcAft>
              <a:buFont typeface="+mj-lt"/>
              <a:buAutoNum type="romanUcPeriod"/>
              <a:tabLst>
                <a:tab pos="914400" algn="l"/>
              </a:tabLst>
            </a:pPr>
            <a:r>
              <a:rPr lang="en-US" sz="1100" dirty="0">
                <a:effectLst/>
                <a:ea typeface="Times New Roman" panose="02020603050405020304" pitchFamily="18" charset="0"/>
              </a:rPr>
              <a:t>User IDs and Passwords will be set-up for your users</a:t>
            </a:r>
            <a:endParaRPr lang="en-US" sz="1100" dirty="0">
              <a:ea typeface="Calibri" panose="020F0502020204030204" pitchFamily="34" charset="0"/>
            </a:endParaRPr>
          </a:p>
          <a:p>
            <a:pPr marL="742950" marR="0" lvl="1" indent="-285750">
              <a:spcBef>
                <a:spcPts val="0"/>
              </a:spcBef>
              <a:spcAft>
                <a:spcPts val="0"/>
              </a:spcAft>
              <a:buFont typeface="+mj-lt"/>
              <a:buAutoNum type="romanUcPeriod"/>
              <a:tabLst>
                <a:tab pos="914400" algn="l"/>
              </a:tabLst>
            </a:pPr>
            <a:r>
              <a:rPr lang="en-US" sz="1100" dirty="0">
                <a:effectLst/>
                <a:ea typeface="Times New Roman" panose="02020603050405020304" pitchFamily="18" charset="0"/>
              </a:rPr>
              <a:t>UAT and Production DBs will be created for your company</a:t>
            </a:r>
            <a:endParaRPr lang="en-US" sz="1100" dirty="0">
              <a:effectLst/>
              <a:ea typeface="Calibri" panose="020F0502020204030204" pitchFamily="34" charset="0"/>
            </a:endParaRPr>
          </a:p>
        </p:txBody>
      </p:sp>
      <p:sp>
        <p:nvSpPr>
          <p:cNvPr id="6" name="Rectangle 5">
            <a:extLst>
              <a:ext uri="{FF2B5EF4-FFF2-40B4-BE49-F238E27FC236}">
                <a16:creationId xmlns:a16="http://schemas.microsoft.com/office/drawing/2014/main" id="{7778E4A2-B812-5C1E-6041-CF035F879D97}"/>
              </a:ext>
            </a:extLst>
          </p:cNvPr>
          <p:cNvSpPr/>
          <p:nvPr/>
        </p:nvSpPr>
        <p:spPr>
          <a:xfrm>
            <a:off x="571032" y="2674001"/>
            <a:ext cx="5298826" cy="1125262"/>
          </a:xfrm>
          <a:prstGeom prst="rect">
            <a:avLst/>
          </a:prstGeom>
        </p:spPr>
        <p:style>
          <a:lnRef idx="2">
            <a:schemeClr val="accent6"/>
          </a:lnRef>
          <a:fillRef idx="1">
            <a:schemeClr val="lt1"/>
          </a:fillRef>
          <a:effectRef idx="0">
            <a:schemeClr val="accent6"/>
          </a:effectRef>
          <a:fontRef idx="minor">
            <a:schemeClr val="dk1"/>
          </a:fontRef>
        </p:style>
        <p:txBody>
          <a:bodyPr numCol="1" rtlCol="0" anchor="ctr"/>
          <a:lstStyle/>
          <a:p>
            <a:pPr marR="0" lvl="1">
              <a:spcBef>
                <a:spcPts val="0"/>
              </a:spcBef>
              <a:spcAft>
                <a:spcPts val="0"/>
              </a:spcAft>
              <a:tabLst>
                <a:tab pos="914400" algn="l"/>
              </a:tabLst>
            </a:pPr>
            <a:r>
              <a:rPr lang="en-US" sz="1100" b="1" dirty="0">
                <a:effectLst/>
                <a:ea typeface="Times New Roman" panose="02020603050405020304" pitchFamily="18" charset="0"/>
              </a:rPr>
              <a:t>Step 2: Software Configuration (3 - days)</a:t>
            </a:r>
            <a:endParaRPr lang="en-IN" sz="1100" b="1" dirty="0">
              <a:effectLst/>
              <a:ea typeface="Times New Roman" panose="02020603050405020304" pitchFamily="18" charset="0"/>
            </a:endParaRPr>
          </a:p>
          <a:p>
            <a:pPr marR="0" lvl="1">
              <a:spcBef>
                <a:spcPts val="0"/>
              </a:spcBef>
              <a:spcAft>
                <a:spcPts val="0"/>
              </a:spcAft>
              <a:tabLst>
                <a:tab pos="914400" algn="l"/>
              </a:tabLst>
            </a:pPr>
            <a:r>
              <a:rPr lang="en-US" sz="1100" dirty="0">
                <a:effectLst/>
                <a:ea typeface="Times New Roman" panose="02020603050405020304" pitchFamily="18" charset="0"/>
              </a:rPr>
              <a:t>All software modules will be configured by our SAP Consultant in discussion with your Project Manager / Key User(s)</a:t>
            </a:r>
          </a:p>
          <a:p>
            <a:pPr marL="685800" marR="0" lvl="1" indent="-228600">
              <a:spcBef>
                <a:spcPts val="0"/>
              </a:spcBef>
              <a:spcAft>
                <a:spcPts val="0"/>
              </a:spcAft>
              <a:buFont typeface="+mj-lt"/>
              <a:buAutoNum type="arabicPeriod"/>
              <a:tabLst>
                <a:tab pos="914400" algn="l"/>
              </a:tabLst>
            </a:pPr>
            <a:r>
              <a:rPr lang="en-US" sz="1100" dirty="0">
                <a:effectLst/>
                <a:ea typeface="Times New Roman" panose="02020603050405020304" pitchFamily="18" charset="0"/>
              </a:rPr>
              <a:t>Day 1: General Ledger - Chart of Account</a:t>
            </a:r>
          </a:p>
          <a:p>
            <a:pPr marL="685800" marR="0" lvl="1" indent="-228600">
              <a:spcBef>
                <a:spcPts val="0"/>
              </a:spcBef>
              <a:spcAft>
                <a:spcPts val="0"/>
              </a:spcAft>
              <a:buFont typeface="+mj-lt"/>
              <a:buAutoNum type="arabicPeriod"/>
              <a:tabLst>
                <a:tab pos="914400" algn="l"/>
              </a:tabLst>
            </a:pPr>
            <a:r>
              <a:rPr lang="en-US" sz="1100" dirty="0">
                <a:effectLst/>
                <a:ea typeface="Times New Roman" panose="02020603050405020304" pitchFamily="18" charset="0"/>
              </a:rPr>
              <a:t>Day 2: Sales Enquiry to Cash</a:t>
            </a:r>
          </a:p>
          <a:p>
            <a:pPr marL="685800" marR="0" lvl="1" indent="-228600">
              <a:spcBef>
                <a:spcPts val="0"/>
              </a:spcBef>
              <a:spcAft>
                <a:spcPts val="0"/>
              </a:spcAft>
              <a:buFont typeface="+mj-lt"/>
              <a:buAutoNum type="arabicPeriod"/>
              <a:tabLst>
                <a:tab pos="914400" algn="l"/>
              </a:tabLst>
            </a:pPr>
            <a:r>
              <a:rPr lang="en-US" sz="1100" dirty="0">
                <a:effectLst/>
                <a:ea typeface="Times New Roman" panose="02020603050405020304" pitchFamily="18" charset="0"/>
              </a:rPr>
              <a:t>Day 3: Procure to Pay</a:t>
            </a:r>
          </a:p>
        </p:txBody>
      </p:sp>
      <p:sp>
        <p:nvSpPr>
          <p:cNvPr id="7" name="Rectangle 6">
            <a:extLst>
              <a:ext uri="{FF2B5EF4-FFF2-40B4-BE49-F238E27FC236}">
                <a16:creationId xmlns:a16="http://schemas.microsoft.com/office/drawing/2014/main" id="{EBF430CA-4B01-A0CC-FDC8-075DBE56C8CD}"/>
              </a:ext>
            </a:extLst>
          </p:cNvPr>
          <p:cNvSpPr/>
          <p:nvPr/>
        </p:nvSpPr>
        <p:spPr>
          <a:xfrm>
            <a:off x="571032" y="3891773"/>
            <a:ext cx="5298826" cy="1148080"/>
          </a:xfrm>
          <a:prstGeom prst="rect">
            <a:avLst/>
          </a:prstGeom>
        </p:spPr>
        <p:style>
          <a:lnRef idx="2">
            <a:schemeClr val="accent6"/>
          </a:lnRef>
          <a:fillRef idx="1">
            <a:schemeClr val="lt1"/>
          </a:fillRef>
          <a:effectRef idx="0">
            <a:schemeClr val="accent6"/>
          </a:effectRef>
          <a:fontRef idx="minor">
            <a:schemeClr val="dk1"/>
          </a:fontRef>
        </p:style>
        <p:txBody>
          <a:bodyPr numCol="1" rtlCol="0" anchor="ctr"/>
          <a:lstStyle/>
          <a:p>
            <a:pPr marR="0" lvl="1">
              <a:spcBef>
                <a:spcPts val="0"/>
              </a:spcBef>
              <a:spcAft>
                <a:spcPts val="0"/>
              </a:spcAft>
              <a:tabLst>
                <a:tab pos="914400" algn="l"/>
              </a:tabLst>
            </a:pPr>
            <a:r>
              <a:rPr lang="en-US" sz="1100" b="1" dirty="0">
                <a:effectLst/>
                <a:ea typeface="Times New Roman" panose="02020603050405020304" pitchFamily="18" charset="0"/>
              </a:rPr>
              <a:t>Step 3: Master File Upload (2 days)</a:t>
            </a:r>
            <a:endParaRPr lang="en-US" b="1" dirty="0"/>
          </a:p>
          <a:p>
            <a:pPr marL="742950" marR="0" lvl="1" indent="-285750">
              <a:spcBef>
                <a:spcPts val="0"/>
              </a:spcBef>
              <a:spcAft>
                <a:spcPts val="0"/>
              </a:spcAft>
              <a:buFont typeface="+mj-lt"/>
              <a:buAutoNum type="romanUcPeriod"/>
              <a:tabLst>
                <a:tab pos="914400" algn="l"/>
              </a:tabLst>
            </a:pPr>
            <a:r>
              <a:rPr lang="en-US" sz="1100" dirty="0">
                <a:effectLst/>
                <a:latin typeface="Calibri" panose="020F0502020204030204" pitchFamily="34" charset="0"/>
                <a:ea typeface="Times New Roman" panose="02020603050405020304" pitchFamily="18" charset="0"/>
              </a:rPr>
              <a:t>Excel Templates for collection of Master File data will be provided for:</a:t>
            </a:r>
          </a:p>
          <a:p>
            <a:pPr marL="1600200" marR="0" lvl="3" indent="-228600">
              <a:spcBef>
                <a:spcPts val="0"/>
              </a:spcBef>
              <a:spcAft>
                <a:spcPts val="0"/>
              </a:spcAft>
              <a:buFont typeface="+mj-lt"/>
              <a:buAutoNum type="arabicPeriod"/>
              <a:tabLst>
                <a:tab pos="1828800" algn="l"/>
              </a:tabLst>
            </a:pPr>
            <a:r>
              <a:rPr lang="en-US" sz="1100" dirty="0">
                <a:effectLst/>
                <a:latin typeface="Calibri" panose="020F0502020204030204" pitchFamily="34" charset="0"/>
                <a:ea typeface="Times New Roman" panose="02020603050405020304" pitchFamily="18" charset="0"/>
              </a:rPr>
              <a:t>Customers</a:t>
            </a:r>
            <a:endParaRPr lang="en-US" sz="11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mj-lt"/>
              <a:buAutoNum type="arabicPeriod"/>
              <a:tabLst>
                <a:tab pos="1828800" algn="l"/>
              </a:tabLst>
            </a:pPr>
            <a:r>
              <a:rPr lang="en-US" sz="1100" dirty="0">
                <a:effectLst/>
                <a:latin typeface="Calibri" panose="020F0502020204030204" pitchFamily="34" charset="0"/>
                <a:ea typeface="Times New Roman" panose="02020603050405020304" pitchFamily="18" charset="0"/>
              </a:rPr>
              <a:t>Suppliers</a:t>
            </a:r>
            <a:endParaRPr lang="en-US" sz="11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mj-lt"/>
              <a:buAutoNum type="arabicPeriod"/>
              <a:tabLst>
                <a:tab pos="1828800" algn="l"/>
              </a:tabLst>
            </a:pPr>
            <a:r>
              <a:rPr lang="en-US" sz="1100" dirty="0">
                <a:effectLst/>
                <a:latin typeface="Calibri" panose="020F0502020204030204" pitchFamily="34" charset="0"/>
                <a:ea typeface="Times New Roman" panose="02020603050405020304" pitchFamily="18" charset="0"/>
              </a:rPr>
              <a:t>Items</a:t>
            </a:r>
          </a:p>
          <a:p>
            <a:pPr marL="742950" lvl="1" indent="-285750">
              <a:buFont typeface="+mj-lt"/>
              <a:buAutoNum type="romanUcPeriod"/>
              <a:tabLst>
                <a:tab pos="914400" algn="l"/>
              </a:tabLst>
            </a:pPr>
            <a:r>
              <a:rPr lang="en-US" sz="1100" dirty="0">
                <a:effectLst/>
                <a:latin typeface="Calibri" panose="020F0502020204030204" pitchFamily="34" charset="0"/>
                <a:ea typeface="Times New Roman" panose="02020603050405020304" pitchFamily="18" charset="0"/>
              </a:rPr>
              <a:t>Upload of Master File in SAP</a:t>
            </a:r>
            <a:endParaRPr lang="en-US" sz="1100" dirty="0">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BBE51369-3ACC-C771-AB2F-CAEF568018B2}"/>
              </a:ext>
            </a:extLst>
          </p:cNvPr>
          <p:cNvSpPr/>
          <p:nvPr/>
        </p:nvSpPr>
        <p:spPr>
          <a:xfrm>
            <a:off x="6096000" y="3232203"/>
            <a:ext cx="5298826" cy="1233316"/>
          </a:xfrm>
          <a:prstGeom prst="rect">
            <a:avLst/>
          </a:prstGeom>
        </p:spPr>
        <p:style>
          <a:lnRef idx="2">
            <a:schemeClr val="accent6"/>
          </a:lnRef>
          <a:fillRef idx="1">
            <a:schemeClr val="lt1"/>
          </a:fillRef>
          <a:effectRef idx="0">
            <a:schemeClr val="accent6"/>
          </a:effectRef>
          <a:fontRef idx="minor">
            <a:schemeClr val="dk1"/>
          </a:fontRef>
        </p:style>
        <p:txBody>
          <a:bodyPr numCol="1" rtlCol="0" anchor="ctr"/>
          <a:lstStyle/>
          <a:p>
            <a:pPr marR="0" lvl="1">
              <a:spcBef>
                <a:spcPts val="0"/>
              </a:spcBef>
              <a:spcAft>
                <a:spcPts val="0"/>
              </a:spcAft>
              <a:tabLst>
                <a:tab pos="914400" algn="l"/>
              </a:tabLst>
            </a:pPr>
            <a:r>
              <a:rPr lang="en-US" sz="1100" b="1" dirty="0">
                <a:effectLst/>
                <a:ea typeface="Times New Roman" panose="02020603050405020304" pitchFamily="18" charset="0"/>
              </a:rPr>
              <a:t>Step 6: End User Training (3 days)</a:t>
            </a:r>
            <a:endParaRPr lang="en-IN" sz="1100" b="1" dirty="0">
              <a:effectLst/>
              <a:ea typeface="Times New Roman" panose="02020603050405020304" pitchFamily="18" charset="0"/>
            </a:endParaRPr>
          </a:p>
          <a:p>
            <a:pPr marR="0" lvl="1">
              <a:spcBef>
                <a:spcPts val="0"/>
              </a:spcBef>
              <a:spcAft>
                <a:spcPts val="0"/>
              </a:spcAft>
              <a:tabLst>
                <a:tab pos="914400" algn="l"/>
              </a:tabLst>
            </a:pPr>
            <a:r>
              <a:rPr lang="en-US" sz="1100" dirty="0">
                <a:effectLst/>
                <a:ea typeface="Times New Roman" panose="02020603050405020304" pitchFamily="18" charset="0"/>
              </a:rPr>
              <a:t>Users shall be trained based on your company data in a Training DB on:</a:t>
            </a:r>
          </a:p>
          <a:p>
            <a:pPr marL="685800" marR="0" lvl="1" indent="-228600">
              <a:spcBef>
                <a:spcPts val="0"/>
              </a:spcBef>
              <a:spcAft>
                <a:spcPts val="0"/>
              </a:spcAft>
              <a:buFont typeface="+mj-lt"/>
              <a:buAutoNum type="arabicPeriod"/>
              <a:tabLst>
                <a:tab pos="914400" algn="l"/>
              </a:tabLst>
            </a:pPr>
            <a:r>
              <a:rPr lang="en-IN" sz="1100" dirty="0">
                <a:effectLst/>
                <a:ea typeface="Times New Roman" panose="02020603050405020304" pitchFamily="18" charset="0"/>
              </a:rPr>
              <a:t>Day 1: </a:t>
            </a:r>
            <a:r>
              <a:rPr lang="en-US" sz="1100" dirty="0">
                <a:effectLst/>
                <a:ea typeface="Times New Roman" panose="02020603050405020304" pitchFamily="18" charset="0"/>
              </a:rPr>
              <a:t>Sales Enquiry to Cash</a:t>
            </a:r>
          </a:p>
          <a:p>
            <a:pPr marL="685800" marR="0" lvl="1" indent="-228600">
              <a:spcBef>
                <a:spcPts val="0"/>
              </a:spcBef>
              <a:spcAft>
                <a:spcPts val="0"/>
              </a:spcAft>
              <a:buFont typeface="+mj-lt"/>
              <a:buAutoNum type="arabicPeriod"/>
              <a:tabLst>
                <a:tab pos="914400" algn="l"/>
              </a:tabLst>
            </a:pPr>
            <a:r>
              <a:rPr lang="en-IN" sz="1100" dirty="0">
                <a:effectLst/>
                <a:ea typeface="Times New Roman" panose="02020603050405020304" pitchFamily="18" charset="0"/>
              </a:rPr>
              <a:t>Day 2: </a:t>
            </a:r>
            <a:r>
              <a:rPr lang="en-US" sz="1100" dirty="0">
                <a:effectLst/>
                <a:ea typeface="Times New Roman" panose="02020603050405020304" pitchFamily="18" charset="0"/>
              </a:rPr>
              <a:t>Procure to Pay</a:t>
            </a:r>
          </a:p>
          <a:p>
            <a:pPr marL="685800" marR="0" lvl="1" indent="-228600">
              <a:spcBef>
                <a:spcPts val="0"/>
              </a:spcBef>
              <a:spcAft>
                <a:spcPts val="0"/>
              </a:spcAft>
              <a:buFont typeface="+mj-lt"/>
              <a:buAutoNum type="arabicPeriod"/>
              <a:tabLst>
                <a:tab pos="914400" algn="l"/>
              </a:tabLst>
            </a:pPr>
            <a:r>
              <a:rPr lang="en-IN" sz="1100" dirty="0">
                <a:effectLst/>
                <a:ea typeface="Times New Roman" panose="02020603050405020304" pitchFamily="18" charset="0"/>
              </a:rPr>
              <a:t>Day 3: </a:t>
            </a:r>
            <a:r>
              <a:rPr lang="en-US" sz="1100" dirty="0">
                <a:effectLst/>
                <a:ea typeface="Times New Roman" panose="02020603050405020304" pitchFamily="18" charset="0"/>
              </a:rPr>
              <a:t>Financials</a:t>
            </a:r>
          </a:p>
        </p:txBody>
      </p:sp>
      <p:sp>
        <p:nvSpPr>
          <p:cNvPr id="12" name="Rectangle 11">
            <a:extLst>
              <a:ext uri="{FF2B5EF4-FFF2-40B4-BE49-F238E27FC236}">
                <a16:creationId xmlns:a16="http://schemas.microsoft.com/office/drawing/2014/main" id="{D7B7B69A-9FCF-0221-41E6-0A75B3F7716C}"/>
              </a:ext>
            </a:extLst>
          </p:cNvPr>
          <p:cNvSpPr/>
          <p:nvPr/>
        </p:nvSpPr>
        <p:spPr>
          <a:xfrm>
            <a:off x="6096000" y="1671277"/>
            <a:ext cx="5298826" cy="1357017"/>
          </a:xfrm>
          <a:prstGeom prst="rect">
            <a:avLst/>
          </a:prstGeom>
        </p:spPr>
        <p:style>
          <a:lnRef idx="2">
            <a:schemeClr val="accent6"/>
          </a:lnRef>
          <a:fillRef idx="1">
            <a:schemeClr val="lt1"/>
          </a:fillRef>
          <a:effectRef idx="0">
            <a:schemeClr val="accent6"/>
          </a:effectRef>
          <a:fontRef idx="minor">
            <a:schemeClr val="dk1"/>
          </a:fontRef>
        </p:style>
        <p:txBody>
          <a:bodyPr numCol="1" rtlCol="0" anchor="ctr"/>
          <a:lstStyle/>
          <a:p>
            <a:pPr marR="0" lvl="1">
              <a:spcBef>
                <a:spcPts val="0"/>
              </a:spcBef>
              <a:spcAft>
                <a:spcPts val="0"/>
              </a:spcAft>
              <a:tabLst>
                <a:tab pos="914400" algn="l"/>
              </a:tabLst>
            </a:pPr>
            <a:r>
              <a:rPr lang="en-US" sz="1100" b="1" dirty="0">
                <a:effectLst/>
                <a:ea typeface="Times New Roman" panose="02020603050405020304" pitchFamily="18" charset="0"/>
              </a:rPr>
              <a:t>Step 5: Opening Balance Upload (2 days)</a:t>
            </a:r>
            <a:endParaRPr lang="en-IN" sz="1100" b="1" dirty="0">
              <a:effectLst/>
              <a:ea typeface="Times New Roman" panose="02020603050405020304" pitchFamily="18" charset="0"/>
            </a:endParaRPr>
          </a:p>
          <a:p>
            <a:pPr marR="0" lvl="1">
              <a:spcBef>
                <a:spcPts val="0"/>
              </a:spcBef>
              <a:spcAft>
                <a:spcPts val="0"/>
              </a:spcAft>
              <a:tabLst>
                <a:tab pos="914400" algn="l"/>
              </a:tabLst>
            </a:pPr>
            <a:r>
              <a:rPr lang="en-US" sz="1100" dirty="0">
                <a:effectLst/>
                <a:ea typeface="Times New Roman" panose="02020603050405020304" pitchFamily="18" charset="0"/>
              </a:rPr>
              <a:t>Excel Templates for collection of Opening Balance data will be provided for:</a:t>
            </a:r>
          </a:p>
          <a:p>
            <a:pPr marL="685800" marR="0" lvl="1" indent="-228600">
              <a:spcBef>
                <a:spcPts val="0"/>
              </a:spcBef>
              <a:spcAft>
                <a:spcPts val="0"/>
              </a:spcAft>
              <a:buFont typeface="+mj-lt"/>
              <a:buAutoNum type="arabicPeriod"/>
              <a:tabLst>
                <a:tab pos="914400" algn="l"/>
              </a:tabLst>
            </a:pPr>
            <a:r>
              <a:rPr lang="en-US" sz="1100" dirty="0">
                <a:effectLst/>
                <a:ea typeface="Times New Roman" panose="02020603050405020304" pitchFamily="18" charset="0"/>
              </a:rPr>
              <a:t>Customer Balances</a:t>
            </a:r>
          </a:p>
          <a:p>
            <a:pPr marL="685800" marR="0" lvl="1" indent="-228600">
              <a:spcBef>
                <a:spcPts val="0"/>
              </a:spcBef>
              <a:spcAft>
                <a:spcPts val="0"/>
              </a:spcAft>
              <a:buFont typeface="+mj-lt"/>
              <a:buAutoNum type="arabicPeriod"/>
              <a:tabLst>
                <a:tab pos="914400" algn="l"/>
              </a:tabLst>
            </a:pPr>
            <a:r>
              <a:rPr lang="en-US" sz="1100" dirty="0">
                <a:effectLst/>
                <a:ea typeface="Times New Roman" panose="02020603050405020304" pitchFamily="18" charset="0"/>
              </a:rPr>
              <a:t>Vendor Balances</a:t>
            </a:r>
          </a:p>
          <a:p>
            <a:pPr marL="685800" marR="0" lvl="1" indent="-228600">
              <a:spcBef>
                <a:spcPts val="0"/>
              </a:spcBef>
              <a:spcAft>
                <a:spcPts val="0"/>
              </a:spcAft>
              <a:buFont typeface="+mj-lt"/>
              <a:buAutoNum type="arabicPeriod"/>
              <a:tabLst>
                <a:tab pos="914400" algn="l"/>
              </a:tabLst>
            </a:pPr>
            <a:r>
              <a:rPr lang="en-US" sz="1100" dirty="0">
                <a:effectLst/>
                <a:ea typeface="Times New Roman" panose="02020603050405020304" pitchFamily="18" charset="0"/>
              </a:rPr>
              <a:t>GL Balances</a:t>
            </a:r>
          </a:p>
          <a:p>
            <a:pPr marL="685800" marR="0" lvl="1" indent="-228600">
              <a:spcBef>
                <a:spcPts val="0"/>
              </a:spcBef>
              <a:spcAft>
                <a:spcPts val="0"/>
              </a:spcAft>
              <a:buFont typeface="+mj-lt"/>
              <a:buAutoNum type="arabicPeriod"/>
              <a:tabLst>
                <a:tab pos="914400" algn="l"/>
              </a:tabLst>
            </a:pPr>
            <a:r>
              <a:rPr lang="en-US" sz="1100" dirty="0">
                <a:effectLst/>
                <a:ea typeface="Times New Roman" panose="02020603050405020304" pitchFamily="18" charset="0"/>
              </a:rPr>
              <a:t>Open Sales Orders</a:t>
            </a:r>
          </a:p>
          <a:p>
            <a:pPr marL="685800" marR="0" lvl="1" indent="-228600">
              <a:spcBef>
                <a:spcPts val="0"/>
              </a:spcBef>
              <a:spcAft>
                <a:spcPts val="0"/>
              </a:spcAft>
              <a:buFont typeface="+mj-lt"/>
              <a:buAutoNum type="arabicPeriod"/>
              <a:tabLst>
                <a:tab pos="914400" algn="l"/>
              </a:tabLst>
            </a:pPr>
            <a:r>
              <a:rPr lang="en-US" sz="1100" dirty="0">
                <a:effectLst/>
                <a:ea typeface="Times New Roman" panose="02020603050405020304" pitchFamily="18" charset="0"/>
              </a:rPr>
              <a:t>Open Purchase Orders</a:t>
            </a:r>
          </a:p>
        </p:txBody>
      </p:sp>
      <p:sp>
        <p:nvSpPr>
          <p:cNvPr id="13" name="Rectangle 12">
            <a:extLst>
              <a:ext uri="{FF2B5EF4-FFF2-40B4-BE49-F238E27FC236}">
                <a16:creationId xmlns:a16="http://schemas.microsoft.com/office/drawing/2014/main" id="{66C1B03E-37B4-55BB-3017-8FD74FFC60A2}"/>
              </a:ext>
            </a:extLst>
          </p:cNvPr>
          <p:cNvSpPr/>
          <p:nvPr/>
        </p:nvSpPr>
        <p:spPr>
          <a:xfrm>
            <a:off x="571032" y="5144659"/>
            <a:ext cx="5298826" cy="1059347"/>
          </a:xfrm>
          <a:prstGeom prst="rect">
            <a:avLst/>
          </a:prstGeom>
        </p:spPr>
        <p:style>
          <a:lnRef idx="2">
            <a:schemeClr val="accent6"/>
          </a:lnRef>
          <a:fillRef idx="1">
            <a:schemeClr val="lt1"/>
          </a:fillRef>
          <a:effectRef idx="0">
            <a:schemeClr val="accent6"/>
          </a:effectRef>
          <a:fontRef idx="minor">
            <a:schemeClr val="dk1"/>
          </a:fontRef>
        </p:style>
        <p:txBody>
          <a:bodyPr numCol="1" rtlCol="0" anchor="ctr"/>
          <a:lstStyle/>
          <a:p>
            <a:pPr marR="0" lvl="1">
              <a:spcBef>
                <a:spcPts val="0"/>
              </a:spcBef>
              <a:spcAft>
                <a:spcPts val="0"/>
              </a:spcAft>
              <a:tabLst>
                <a:tab pos="914400" algn="l"/>
              </a:tabLst>
            </a:pPr>
            <a:r>
              <a:rPr lang="en-US" sz="1100" b="1" dirty="0">
                <a:effectLst/>
                <a:ea typeface="Times New Roman" panose="02020603050405020304" pitchFamily="18" charset="0"/>
              </a:rPr>
              <a:t>Step 4: User Acceptance Test (2 days)</a:t>
            </a:r>
            <a:endParaRPr lang="en-IN" sz="1100" b="1" dirty="0">
              <a:effectLst/>
              <a:ea typeface="Times New Roman" panose="02020603050405020304" pitchFamily="18" charset="0"/>
            </a:endParaRPr>
          </a:p>
          <a:p>
            <a:pPr marR="0" lvl="1">
              <a:spcBef>
                <a:spcPts val="0"/>
              </a:spcBef>
              <a:spcAft>
                <a:spcPts val="0"/>
              </a:spcAft>
              <a:tabLst>
                <a:tab pos="914400" algn="l"/>
              </a:tabLst>
            </a:pPr>
            <a:r>
              <a:rPr lang="en-US" sz="1100" dirty="0">
                <a:effectLst/>
                <a:ea typeface="Times New Roman" panose="02020603050405020304" pitchFamily="18" charset="0"/>
              </a:rPr>
              <a:t>The software will be demonstrated to your Project Manager / Key Users</a:t>
            </a:r>
            <a:r>
              <a:rPr lang="en-IN" sz="1100" dirty="0">
                <a:effectLst/>
                <a:ea typeface="Times New Roman" panose="02020603050405020304" pitchFamily="18" charset="0"/>
              </a:rPr>
              <a:t> based on your data</a:t>
            </a:r>
            <a:endParaRPr lang="en-US" sz="1100" dirty="0">
              <a:effectLst/>
              <a:ea typeface="Times New Roman" panose="02020603050405020304" pitchFamily="18" charset="0"/>
            </a:endParaRPr>
          </a:p>
          <a:p>
            <a:pPr marL="685800" marR="0" lvl="1" indent="-228600">
              <a:spcBef>
                <a:spcPts val="0"/>
              </a:spcBef>
              <a:spcAft>
                <a:spcPts val="0"/>
              </a:spcAft>
              <a:buFont typeface="+mj-lt"/>
              <a:buAutoNum type="arabicPeriod"/>
              <a:tabLst>
                <a:tab pos="914400" algn="l"/>
              </a:tabLst>
            </a:pPr>
            <a:r>
              <a:rPr lang="en-IN" sz="1100" dirty="0">
                <a:effectLst/>
                <a:ea typeface="Times New Roman" panose="02020603050405020304" pitchFamily="18" charset="0"/>
              </a:rPr>
              <a:t>Day 1: </a:t>
            </a:r>
            <a:r>
              <a:rPr lang="en-US" sz="1100" dirty="0">
                <a:effectLst/>
                <a:ea typeface="Times New Roman" panose="02020603050405020304" pitchFamily="18" charset="0"/>
              </a:rPr>
              <a:t>Sales Enquiry to Cash</a:t>
            </a:r>
          </a:p>
          <a:p>
            <a:pPr marL="685800" marR="0" lvl="1" indent="-228600">
              <a:spcBef>
                <a:spcPts val="0"/>
              </a:spcBef>
              <a:spcAft>
                <a:spcPts val="0"/>
              </a:spcAft>
              <a:buFont typeface="+mj-lt"/>
              <a:buAutoNum type="arabicPeriod"/>
              <a:tabLst>
                <a:tab pos="914400" algn="l"/>
              </a:tabLst>
            </a:pPr>
            <a:r>
              <a:rPr lang="en-IN" sz="1100" dirty="0">
                <a:effectLst/>
                <a:ea typeface="Times New Roman" panose="02020603050405020304" pitchFamily="18" charset="0"/>
              </a:rPr>
              <a:t>Day 1: </a:t>
            </a:r>
            <a:r>
              <a:rPr lang="en-US" sz="1100" dirty="0">
                <a:effectLst/>
                <a:ea typeface="Times New Roman" panose="02020603050405020304" pitchFamily="18" charset="0"/>
              </a:rPr>
              <a:t>Procure to Pay</a:t>
            </a:r>
          </a:p>
          <a:p>
            <a:pPr marL="685800" marR="0" lvl="1" indent="-228600">
              <a:spcBef>
                <a:spcPts val="0"/>
              </a:spcBef>
              <a:spcAft>
                <a:spcPts val="0"/>
              </a:spcAft>
              <a:buFont typeface="+mj-lt"/>
              <a:buAutoNum type="arabicPeriod"/>
              <a:tabLst>
                <a:tab pos="914400" algn="l"/>
              </a:tabLst>
            </a:pPr>
            <a:r>
              <a:rPr lang="en-IN" sz="1100" dirty="0">
                <a:effectLst/>
                <a:ea typeface="Times New Roman" panose="02020603050405020304" pitchFamily="18" charset="0"/>
              </a:rPr>
              <a:t>Day 2: </a:t>
            </a:r>
            <a:r>
              <a:rPr lang="en-US" sz="1100" dirty="0">
                <a:effectLst/>
                <a:ea typeface="Times New Roman" panose="02020603050405020304" pitchFamily="18" charset="0"/>
              </a:rPr>
              <a:t>P&amp;L and Balance Sheet</a:t>
            </a:r>
          </a:p>
        </p:txBody>
      </p:sp>
      <p:sp>
        <p:nvSpPr>
          <p:cNvPr id="15" name="Rectangle 14">
            <a:extLst>
              <a:ext uri="{FF2B5EF4-FFF2-40B4-BE49-F238E27FC236}">
                <a16:creationId xmlns:a16="http://schemas.microsoft.com/office/drawing/2014/main" id="{1C767930-C78E-CCC0-4D5F-BB1B03C3E8EF}"/>
              </a:ext>
            </a:extLst>
          </p:cNvPr>
          <p:cNvSpPr/>
          <p:nvPr/>
        </p:nvSpPr>
        <p:spPr>
          <a:xfrm>
            <a:off x="6096000" y="4676034"/>
            <a:ext cx="5298826" cy="1148080"/>
          </a:xfrm>
          <a:prstGeom prst="rect">
            <a:avLst/>
          </a:prstGeom>
        </p:spPr>
        <p:style>
          <a:lnRef idx="2">
            <a:schemeClr val="accent6"/>
          </a:lnRef>
          <a:fillRef idx="1">
            <a:schemeClr val="lt1"/>
          </a:fillRef>
          <a:effectRef idx="0">
            <a:schemeClr val="accent6"/>
          </a:effectRef>
          <a:fontRef idx="minor">
            <a:schemeClr val="dk1"/>
          </a:fontRef>
        </p:style>
        <p:txBody>
          <a:bodyPr numCol="1" rtlCol="0" anchor="ctr"/>
          <a:lstStyle/>
          <a:p>
            <a:pPr marR="0" lvl="1">
              <a:spcBef>
                <a:spcPts val="0"/>
              </a:spcBef>
              <a:spcAft>
                <a:spcPts val="0"/>
              </a:spcAft>
              <a:tabLst>
                <a:tab pos="914400" algn="l"/>
              </a:tabLst>
            </a:pPr>
            <a:r>
              <a:rPr lang="en-US" sz="1100" b="1" dirty="0">
                <a:effectLst/>
                <a:ea typeface="Times New Roman" panose="02020603050405020304" pitchFamily="18" charset="0"/>
              </a:rPr>
              <a:t>Step 7: Go-live Support (2 days)</a:t>
            </a:r>
          </a:p>
          <a:p>
            <a:pPr marL="742950" marR="0" lvl="1" indent="-285750">
              <a:spcBef>
                <a:spcPts val="0"/>
              </a:spcBef>
              <a:spcAft>
                <a:spcPts val="0"/>
              </a:spcAft>
              <a:buFont typeface="+mj-lt"/>
              <a:buAutoNum type="romanUcPeriod"/>
              <a:tabLst>
                <a:tab pos="914400" algn="l"/>
              </a:tabLst>
            </a:pPr>
            <a:r>
              <a:rPr lang="en-US" sz="1100" dirty="0">
                <a:effectLst/>
                <a:ea typeface="Times New Roman" panose="02020603050405020304" pitchFamily="18" charset="0"/>
              </a:rPr>
              <a:t>An SAP Consultant will be available for support for 2 days once your users start using the Production DB for live data entry</a:t>
            </a:r>
          </a:p>
        </p:txBody>
      </p:sp>
    </p:spTree>
    <p:extLst>
      <p:ext uri="{BB962C8B-B14F-4D97-AF65-F5344CB8AC3E}">
        <p14:creationId xmlns:p14="http://schemas.microsoft.com/office/powerpoint/2010/main" val="451253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633"/>
          <a:stretch/>
        </p:blipFill>
        <p:spPr>
          <a:xfrm>
            <a:off x="1" y="-1"/>
            <a:ext cx="12191999" cy="6858001"/>
          </a:xfrm>
          <a:prstGeom prst="rect">
            <a:avLst/>
          </a:prstGeom>
        </p:spPr>
      </p:pic>
      <p:sp>
        <p:nvSpPr>
          <p:cNvPr id="5" name="Rectangle 4"/>
          <p:cNvSpPr/>
          <p:nvPr/>
        </p:nvSpPr>
        <p:spPr bwMode="gray">
          <a:xfrm>
            <a:off x="432000" y="2230262"/>
            <a:ext cx="11328000" cy="2143127"/>
          </a:xfrm>
          <a:prstGeom prst="rect">
            <a:avLst/>
          </a:prstGeom>
          <a:solidFill>
            <a:schemeClr val="bg1">
              <a:alpha val="75000"/>
            </a:schemeClr>
          </a:solidFill>
          <a:ln w="6350"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400" kern="0" dirty="0">
              <a:ea typeface="Arial Unicode MS" pitchFamily="34" charset="-128"/>
              <a:cs typeface="Arial Unicode MS" pitchFamily="34" charset="-128"/>
            </a:endParaRPr>
          </a:p>
        </p:txBody>
      </p:sp>
      <p:sp>
        <p:nvSpPr>
          <p:cNvPr id="7" name="Rectangle 6"/>
          <p:cNvSpPr/>
          <p:nvPr/>
        </p:nvSpPr>
        <p:spPr bwMode="gray">
          <a:xfrm>
            <a:off x="432000" y="0"/>
            <a:ext cx="11328000" cy="162000"/>
          </a:xfrm>
          <a:prstGeom prst="rect">
            <a:avLst/>
          </a:prstGeom>
          <a:solidFill>
            <a:schemeClr val="accent1"/>
          </a:solidFill>
          <a:ln w="9525"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133" kern="0" dirty="0" err="1">
              <a:ea typeface="Arial Unicode MS" pitchFamily="34" charset="-128"/>
              <a:cs typeface="Arial Unicode MS" pitchFamily="34" charset="-128"/>
            </a:endParaRPr>
          </a:p>
        </p:txBody>
      </p:sp>
      <p:sp>
        <p:nvSpPr>
          <p:cNvPr id="2" name="Title 1"/>
          <p:cNvSpPr>
            <a:spLocks noGrp="1"/>
          </p:cNvSpPr>
          <p:nvPr>
            <p:ph type="title"/>
          </p:nvPr>
        </p:nvSpPr>
        <p:spPr>
          <a:xfrm>
            <a:off x="3585630" y="2597867"/>
            <a:ext cx="5020741" cy="912133"/>
          </a:xfrm>
        </p:spPr>
        <p:txBody>
          <a:bodyPr/>
          <a:lstStyle/>
          <a:p>
            <a:pPr algn="ctr"/>
            <a:r>
              <a:rPr lang="en-US" sz="3733" dirty="0"/>
              <a:t>SAP B1 Starter Package Pricing </a:t>
            </a:r>
          </a:p>
        </p:txBody>
      </p:sp>
    </p:spTree>
    <p:extLst>
      <p:ext uri="{BB962C8B-B14F-4D97-AF65-F5344CB8AC3E}">
        <p14:creationId xmlns:p14="http://schemas.microsoft.com/office/powerpoint/2010/main" val="892793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A707E8-ADCA-4424-B67C-B432AED636F8}"/>
              </a:ext>
            </a:extLst>
          </p:cNvPr>
          <p:cNvSpPr>
            <a:spLocks noGrp="1" noChangeArrowheads="1"/>
          </p:cNvSpPr>
          <p:nvPr>
            <p:ph type="title"/>
          </p:nvPr>
        </p:nvSpPr>
        <p:spPr>
          <a:xfrm>
            <a:off x="432000" y="324000"/>
            <a:ext cx="11328000" cy="756000"/>
          </a:xfrm>
        </p:spPr>
        <p:txBody>
          <a:bodyPr anchor="ctr">
            <a:normAutofit/>
          </a:bodyPr>
          <a:lstStyle/>
          <a:p>
            <a:pPr eaLnBrk="1" hangingPunct="1"/>
            <a:r>
              <a:rPr lang="en-GB" altLang="en-US" sz="2400" b="1" dirty="0"/>
              <a:t>Starter Package - Pricing</a:t>
            </a:r>
          </a:p>
        </p:txBody>
      </p:sp>
      <p:sp>
        <p:nvSpPr>
          <p:cNvPr id="5" name="TextBox 4">
            <a:extLst>
              <a:ext uri="{FF2B5EF4-FFF2-40B4-BE49-F238E27FC236}">
                <a16:creationId xmlns:a16="http://schemas.microsoft.com/office/drawing/2014/main" id="{AA61A05B-8096-4CFE-A63F-6A21B412A3E3}"/>
              </a:ext>
            </a:extLst>
          </p:cNvPr>
          <p:cNvSpPr txBox="1"/>
          <p:nvPr/>
        </p:nvSpPr>
        <p:spPr>
          <a:xfrm>
            <a:off x="318088" y="4282694"/>
            <a:ext cx="2981163" cy="769634"/>
          </a:xfrm>
          <a:prstGeom prst="rect">
            <a:avLst/>
          </a:prstGeom>
          <a:noFill/>
        </p:spPr>
        <p:txBody>
          <a:bodyPr wrap="square">
            <a:spAutoFit/>
          </a:bodyPr>
          <a:lstStyle/>
          <a:p>
            <a:pPr algn="ctr"/>
            <a:r>
              <a:rPr lang="en-US" sz="1467" b="1" dirty="0">
                <a:solidFill>
                  <a:srgbClr val="212529"/>
                </a:solidFill>
                <a:latin typeface="Roboto" panose="02000000000000000000" pitchFamily="2" charset="0"/>
              </a:rPr>
              <a:t>SAP Business One - HANA</a:t>
            </a:r>
            <a:br>
              <a:rPr lang="en-US" sz="1467" b="1" dirty="0">
                <a:solidFill>
                  <a:srgbClr val="212529"/>
                </a:solidFill>
                <a:latin typeface="Roboto" panose="02000000000000000000" pitchFamily="2" charset="0"/>
              </a:rPr>
            </a:br>
            <a:r>
              <a:rPr lang="en-US" sz="1467" b="1" dirty="0">
                <a:solidFill>
                  <a:srgbClr val="212529"/>
                </a:solidFill>
                <a:latin typeface="Roboto" panose="02000000000000000000" pitchFamily="2" charset="0"/>
              </a:rPr>
              <a:t>Starter Pack on Cloud</a:t>
            </a:r>
          </a:p>
          <a:p>
            <a:pPr algn="ctr"/>
            <a:endParaRPr lang="en-US" sz="1467" b="1" dirty="0">
              <a:solidFill>
                <a:srgbClr val="212529"/>
              </a:solidFill>
              <a:latin typeface="Roboto" panose="02000000000000000000" pitchFamily="2" charset="0"/>
            </a:endParaRPr>
          </a:p>
        </p:txBody>
      </p:sp>
      <p:sp>
        <p:nvSpPr>
          <p:cNvPr id="7" name="TextBox 6">
            <a:extLst>
              <a:ext uri="{FF2B5EF4-FFF2-40B4-BE49-F238E27FC236}">
                <a16:creationId xmlns:a16="http://schemas.microsoft.com/office/drawing/2014/main" id="{C195E66A-32D0-46FC-8E52-A939C312EC4E}"/>
              </a:ext>
            </a:extLst>
          </p:cNvPr>
          <p:cNvSpPr txBox="1"/>
          <p:nvPr/>
        </p:nvSpPr>
        <p:spPr>
          <a:xfrm>
            <a:off x="3929480" y="4295034"/>
            <a:ext cx="2865120" cy="543867"/>
          </a:xfrm>
          <a:prstGeom prst="rect">
            <a:avLst/>
          </a:prstGeom>
          <a:noFill/>
        </p:spPr>
        <p:txBody>
          <a:bodyPr wrap="square">
            <a:spAutoFit/>
          </a:bodyPr>
          <a:lstStyle/>
          <a:p>
            <a:pPr algn="ctr"/>
            <a:r>
              <a:rPr lang="en-US" sz="1467" b="1" dirty="0">
                <a:solidFill>
                  <a:srgbClr val="212529"/>
                </a:solidFill>
                <a:latin typeface="Roboto" panose="02000000000000000000" pitchFamily="2" charset="0"/>
              </a:rPr>
              <a:t>Implementation Cost - </a:t>
            </a:r>
          </a:p>
          <a:p>
            <a:pPr algn="ctr"/>
            <a:r>
              <a:rPr lang="en-US" sz="1467" b="1" dirty="0">
                <a:solidFill>
                  <a:srgbClr val="212529"/>
                </a:solidFill>
                <a:latin typeface="Roboto" panose="02000000000000000000" pitchFamily="2" charset="0"/>
              </a:rPr>
              <a:t>Starter Package</a:t>
            </a:r>
          </a:p>
        </p:txBody>
      </p:sp>
      <p:sp>
        <p:nvSpPr>
          <p:cNvPr id="9" name="TextBox 8">
            <a:extLst>
              <a:ext uri="{FF2B5EF4-FFF2-40B4-BE49-F238E27FC236}">
                <a16:creationId xmlns:a16="http://schemas.microsoft.com/office/drawing/2014/main" id="{1D91E9EE-40CD-46BB-8EAF-6FC5545435EE}"/>
              </a:ext>
            </a:extLst>
          </p:cNvPr>
          <p:cNvSpPr txBox="1"/>
          <p:nvPr/>
        </p:nvSpPr>
        <p:spPr>
          <a:xfrm>
            <a:off x="7376717" y="4290646"/>
            <a:ext cx="1889760" cy="543867"/>
          </a:xfrm>
          <a:prstGeom prst="rect">
            <a:avLst/>
          </a:prstGeom>
          <a:noFill/>
        </p:spPr>
        <p:txBody>
          <a:bodyPr wrap="square">
            <a:spAutoFit/>
          </a:bodyPr>
          <a:lstStyle/>
          <a:p>
            <a:pPr algn="ctr"/>
            <a:r>
              <a:rPr lang="en-IN" sz="1467" b="1" dirty="0">
                <a:solidFill>
                  <a:srgbClr val="212529"/>
                </a:solidFill>
                <a:latin typeface="Roboto" panose="02000000000000000000" pitchFamily="2" charset="0"/>
              </a:rPr>
              <a:t>Standard Ongoing</a:t>
            </a:r>
            <a:br>
              <a:rPr lang="en-IN" sz="1467" b="1" dirty="0">
                <a:solidFill>
                  <a:srgbClr val="212529"/>
                </a:solidFill>
                <a:latin typeface="Roboto" panose="02000000000000000000" pitchFamily="2" charset="0"/>
              </a:rPr>
            </a:br>
            <a:r>
              <a:rPr lang="en-IN" sz="1467" b="1" dirty="0">
                <a:solidFill>
                  <a:srgbClr val="212529"/>
                </a:solidFill>
                <a:latin typeface="Roboto" panose="02000000000000000000" pitchFamily="2" charset="0"/>
              </a:rPr>
              <a:t>Support</a:t>
            </a:r>
          </a:p>
        </p:txBody>
      </p:sp>
      <p:pic>
        <p:nvPicPr>
          <p:cNvPr id="19" name="Graphic 18" descr="Packing Box Open outline">
            <a:extLst>
              <a:ext uri="{FF2B5EF4-FFF2-40B4-BE49-F238E27FC236}">
                <a16:creationId xmlns:a16="http://schemas.microsoft.com/office/drawing/2014/main" id="{B8FF41F9-3E18-4698-8AD0-75A2DB2636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3985" y="3053040"/>
            <a:ext cx="1219200" cy="1219200"/>
          </a:xfrm>
          <a:prstGeom prst="rect">
            <a:avLst/>
          </a:prstGeom>
        </p:spPr>
      </p:pic>
      <p:pic>
        <p:nvPicPr>
          <p:cNvPr id="21" name="Graphic 20" descr="Gears outline">
            <a:extLst>
              <a:ext uri="{FF2B5EF4-FFF2-40B4-BE49-F238E27FC236}">
                <a16:creationId xmlns:a16="http://schemas.microsoft.com/office/drawing/2014/main" id="{00C5B61B-80F9-4834-B732-1A203BE09B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5814" y="3063494"/>
            <a:ext cx="1219200" cy="1219200"/>
          </a:xfrm>
          <a:prstGeom prst="rect">
            <a:avLst/>
          </a:prstGeom>
        </p:spPr>
      </p:pic>
      <p:pic>
        <p:nvPicPr>
          <p:cNvPr id="23" name="Graphic 22" descr="Call center outline">
            <a:extLst>
              <a:ext uri="{FF2B5EF4-FFF2-40B4-BE49-F238E27FC236}">
                <a16:creationId xmlns:a16="http://schemas.microsoft.com/office/drawing/2014/main" id="{26D8A622-D94A-4C08-840D-7ED976E834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47327" y="2980686"/>
            <a:ext cx="1219200" cy="1219200"/>
          </a:xfrm>
          <a:prstGeom prst="rect">
            <a:avLst/>
          </a:prstGeom>
        </p:spPr>
      </p:pic>
      <p:pic>
        <p:nvPicPr>
          <p:cNvPr id="27" name="Graphic 26" descr="Add with solid fill">
            <a:extLst>
              <a:ext uri="{FF2B5EF4-FFF2-40B4-BE49-F238E27FC236}">
                <a16:creationId xmlns:a16="http://schemas.microsoft.com/office/drawing/2014/main" id="{D252AC09-B73F-439F-B51C-6F054EB7D1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83564" y="3402408"/>
            <a:ext cx="520464" cy="520464"/>
          </a:xfrm>
          <a:prstGeom prst="rect">
            <a:avLst/>
          </a:prstGeom>
        </p:spPr>
      </p:pic>
      <p:pic>
        <p:nvPicPr>
          <p:cNvPr id="30" name="Graphic 29" descr="Add with solid fill">
            <a:extLst>
              <a:ext uri="{FF2B5EF4-FFF2-40B4-BE49-F238E27FC236}">
                <a16:creationId xmlns:a16="http://schemas.microsoft.com/office/drawing/2014/main" id="{CEB19154-B8F0-45FA-A2EC-3F51DD7E6B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3876" y="3320811"/>
            <a:ext cx="509509" cy="509509"/>
          </a:xfrm>
          <a:prstGeom prst="rect">
            <a:avLst/>
          </a:prstGeom>
        </p:spPr>
      </p:pic>
      <p:pic>
        <p:nvPicPr>
          <p:cNvPr id="31" name="Graphic 30" descr="Syncing cloud outline">
            <a:extLst>
              <a:ext uri="{FF2B5EF4-FFF2-40B4-BE49-F238E27FC236}">
                <a16:creationId xmlns:a16="http://schemas.microsoft.com/office/drawing/2014/main" id="{A5C8ABE1-B9B2-4FF1-97FA-355FAB69B87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92080" y="2959795"/>
            <a:ext cx="1219200" cy="1219200"/>
          </a:xfrm>
          <a:prstGeom prst="rect">
            <a:avLst/>
          </a:prstGeom>
        </p:spPr>
      </p:pic>
      <p:pic>
        <p:nvPicPr>
          <p:cNvPr id="34" name="Graphic 33" descr="Add with solid fill">
            <a:extLst>
              <a:ext uri="{FF2B5EF4-FFF2-40B4-BE49-F238E27FC236}">
                <a16:creationId xmlns:a16="http://schemas.microsoft.com/office/drawing/2014/main" id="{98095DEC-8144-4B15-99FF-68C0B1589E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97873" y="3320811"/>
            <a:ext cx="497168" cy="497168"/>
          </a:xfrm>
          <a:prstGeom prst="rect">
            <a:avLst/>
          </a:prstGeom>
        </p:spPr>
      </p:pic>
      <p:sp>
        <p:nvSpPr>
          <p:cNvPr id="35" name="TextBox 34">
            <a:extLst>
              <a:ext uri="{FF2B5EF4-FFF2-40B4-BE49-F238E27FC236}">
                <a16:creationId xmlns:a16="http://schemas.microsoft.com/office/drawing/2014/main" id="{27F1C1B9-7B98-45A6-B607-D4A2ED3C494D}"/>
              </a:ext>
            </a:extLst>
          </p:cNvPr>
          <p:cNvSpPr txBox="1"/>
          <p:nvPr/>
        </p:nvSpPr>
        <p:spPr>
          <a:xfrm>
            <a:off x="9870240" y="4272240"/>
            <a:ext cx="1889760" cy="543867"/>
          </a:xfrm>
          <a:prstGeom prst="rect">
            <a:avLst/>
          </a:prstGeom>
          <a:noFill/>
        </p:spPr>
        <p:txBody>
          <a:bodyPr wrap="square">
            <a:spAutoFit/>
          </a:bodyPr>
          <a:lstStyle/>
          <a:p>
            <a:pPr algn="ctr"/>
            <a:r>
              <a:rPr lang="en-IN" sz="1467" b="1" dirty="0">
                <a:solidFill>
                  <a:srgbClr val="212529"/>
                </a:solidFill>
                <a:latin typeface="Roboto" panose="02000000000000000000" pitchFamily="2" charset="0"/>
              </a:rPr>
              <a:t>Inecom – Azure Cloud Hosting</a:t>
            </a:r>
          </a:p>
        </p:txBody>
      </p:sp>
      <p:sp>
        <p:nvSpPr>
          <p:cNvPr id="39" name="TextBox 38">
            <a:extLst>
              <a:ext uri="{FF2B5EF4-FFF2-40B4-BE49-F238E27FC236}">
                <a16:creationId xmlns:a16="http://schemas.microsoft.com/office/drawing/2014/main" id="{53E4C196-EE61-408D-B675-D5039CD1593F}"/>
              </a:ext>
            </a:extLst>
          </p:cNvPr>
          <p:cNvSpPr txBox="1"/>
          <p:nvPr/>
        </p:nvSpPr>
        <p:spPr>
          <a:xfrm>
            <a:off x="432000" y="5546539"/>
            <a:ext cx="9860080" cy="769634"/>
          </a:xfrm>
          <a:prstGeom prst="rect">
            <a:avLst/>
          </a:prstGeom>
          <a:noFill/>
        </p:spPr>
        <p:txBody>
          <a:bodyPr wrap="square">
            <a:spAutoFit/>
          </a:bodyPr>
          <a:lstStyle/>
          <a:p>
            <a:pPr marL="304792" indent="-304792">
              <a:buFont typeface="Wingdings" panose="05000000000000000000" pitchFamily="2" charset="2"/>
              <a:buChar char="v"/>
            </a:pPr>
            <a:r>
              <a:rPr lang="en-US" sz="1467" dirty="0"/>
              <a:t>Applicable taxes will be charged in addition to the prices mentioned.</a:t>
            </a:r>
          </a:p>
          <a:p>
            <a:pPr marL="304792" indent="-304792">
              <a:buFont typeface="Wingdings" panose="05000000000000000000" pitchFamily="2" charset="2"/>
              <a:buChar char="v"/>
            </a:pPr>
            <a:r>
              <a:rPr lang="en-US" sz="1467" dirty="0"/>
              <a:t>Helpdesk Support will be charged additional if required</a:t>
            </a:r>
            <a:endParaRPr lang="en-IN" sz="1467" dirty="0"/>
          </a:p>
          <a:p>
            <a:pPr marL="304792" indent="-304792">
              <a:buFont typeface="Wingdings" panose="05000000000000000000" pitchFamily="2" charset="2"/>
              <a:buChar char="v"/>
            </a:pPr>
            <a:r>
              <a:rPr lang="en-IN" sz="1467" dirty="0"/>
              <a:t>Minimum Contract Period 12 months</a:t>
            </a:r>
          </a:p>
        </p:txBody>
      </p:sp>
      <p:sp>
        <p:nvSpPr>
          <p:cNvPr id="3" name="Scroll: Horizontal 2">
            <a:extLst>
              <a:ext uri="{FF2B5EF4-FFF2-40B4-BE49-F238E27FC236}">
                <a16:creationId xmlns:a16="http://schemas.microsoft.com/office/drawing/2014/main" id="{DFDC8EC6-08C2-1BAE-0D2B-7373B1DA4075}"/>
              </a:ext>
            </a:extLst>
          </p:cNvPr>
          <p:cNvSpPr/>
          <p:nvPr/>
        </p:nvSpPr>
        <p:spPr>
          <a:xfrm>
            <a:off x="6467330" y="-24691"/>
            <a:ext cx="4522840" cy="2846638"/>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effectLst/>
                <a:latin typeface="Calibri" panose="020F0502020204030204" pitchFamily="34" charset="0"/>
                <a:ea typeface="Times New Roman" panose="02020603050405020304" pitchFamily="18" charset="0"/>
              </a:rPr>
              <a:t>INR 6,999 per user per month</a:t>
            </a:r>
          </a:p>
          <a:p>
            <a:pPr algn="ctr"/>
            <a:endParaRPr lang="en-US" sz="1600" dirty="0"/>
          </a:p>
          <a:p>
            <a:pPr algn="ctr"/>
            <a:r>
              <a:rPr lang="en-US" sz="1600" b="1" dirty="0">
                <a:highlight>
                  <a:srgbClr val="FFFF00"/>
                </a:highlight>
              </a:rPr>
              <a:t>Valid for only the first 20 customers</a:t>
            </a:r>
          </a:p>
        </p:txBody>
      </p:sp>
      <p:sp>
        <p:nvSpPr>
          <p:cNvPr id="8" name="TextBox 7">
            <a:extLst>
              <a:ext uri="{FF2B5EF4-FFF2-40B4-BE49-F238E27FC236}">
                <a16:creationId xmlns:a16="http://schemas.microsoft.com/office/drawing/2014/main" id="{9E78BC1E-4D78-F8B2-089A-E1C479257DED}"/>
              </a:ext>
            </a:extLst>
          </p:cNvPr>
          <p:cNvSpPr txBox="1"/>
          <p:nvPr/>
        </p:nvSpPr>
        <p:spPr>
          <a:xfrm>
            <a:off x="559210" y="2460896"/>
            <a:ext cx="1462219" cy="400110"/>
          </a:xfrm>
          <a:prstGeom prst="rect">
            <a:avLst/>
          </a:prstGeom>
          <a:noFill/>
        </p:spPr>
        <p:txBody>
          <a:bodyPr wrap="square">
            <a:spAutoFit/>
          </a:bodyPr>
          <a:lstStyle/>
          <a:p>
            <a:pPr>
              <a:spcAft>
                <a:spcPts val="0"/>
              </a:spcAft>
            </a:pPr>
            <a:r>
              <a:rPr lang="en-US" sz="2000" b="1" dirty="0">
                <a:solidFill>
                  <a:srgbClr val="00B0F0"/>
                </a:solidFill>
                <a:effectLst/>
                <a:latin typeface="Calibri" panose="020F0502020204030204" pitchFamily="34" charset="0"/>
                <a:ea typeface="Calibri" panose="020F0502020204030204" pitchFamily="34" charset="0"/>
              </a:rPr>
              <a:t>Includes</a:t>
            </a:r>
          </a:p>
        </p:txBody>
      </p:sp>
    </p:spTree>
    <p:extLst>
      <p:ext uri="{BB962C8B-B14F-4D97-AF65-F5344CB8AC3E}">
        <p14:creationId xmlns:p14="http://schemas.microsoft.com/office/powerpoint/2010/main" val="298478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gray">
          <a:xfrm>
            <a:off x="503871" y="433643"/>
            <a:ext cx="11183564" cy="369332"/>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defTabSz="1088241">
              <a:defRPr/>
            </a:pPr>
            <a:r>
              <a:rPr lang="en-US" dirty="0">
                <a:solidFill>
                  <a:srgbClr val="000000"/>
                </a:solidFill>
                <a:latin typeface="Arial"/>
              </a:rPr>
              <a:t>About SAP SE</a:t>
            </a:r>
            <a:endParaRPr lang="de-DE" dirty="0">
              <a:solidFill>
                <a:srgbClr val="F0AB00"/>
              </a:solidFill>
              <a:latin typeface="Arial"/>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1445" y="1470007"/>
            <a:ext cx="6915991" cy="4255092"/>
          </a:xfrm>
          <a:prstGeom prst="rect">
            <a:avLst/>
          </a:prstGeom>
        </p:spPr>
      </p:pic>
      <p:sp>
        <p:nvSpPr>
          <p:cNvPr id="3" name="TextBox 2"/>
          <p:cNvSpPr txBox="1"/>
          <p:nvPr/>
        </p:nvSpPr>
        <p:spPr>
          <a:xfrm>
            <a:off x="620852" y="1216009"/>
            <a:ext cx="3517395" cy="128759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67" b="1" kern="0" dirty="0">
                <a:solidFill>
                  <a:schemeClr val="accent1"/>
                </a:solidFill>
                <a:ea typeface="Arial Unicode MS" pitchFamily="34" charset="-128"/>
                <a:cs typeface="Arial Unicode MS" pitchFamily="34" charset="-128"/>
              </a:rPr>
              <a:t>Employees and Basic Facts</a:t>
            </a:r>
          </a:p>
          <a:p>
            <a:pPr marL="285666" indent="-285666" fontAlgn="base">
              <a:spcBef>
                <a:spcPts val="600"/>
              </a:spcBef>
              <a:spcAft>
                <a:spcPct val="0"/>
              </a:spcAft>
              <a:buSzPct val="120000"/>
              <a:buFont typeface="Arial" panose="020B0604020202020204" pitchFamily="34" charset="0"/>
              <a:buChar char="•"/>
            </a:pPr>
            <a:r>
              <a:rPr lang="en-US" sz="1200" kern="0" dirty="0">
                <a:ea typeface="Arial Unicode MS" pitchFamily="34" charset="-128"/>
                <a:cs typeface="Arial Unicode MS" pitchFamily="34" charset="-128"/>
              </a:rPr>
              <a:t>Headquarters: Walldorf, Germany</a:t>
            </a:r>
          </a:p>
          <a:p>
            <a:pPr marL="285666" indent="-285666" fontAlgn="base">
              <a:spcAft>
                <a:spcPct val="0"/>
              </a:spcAft>
              <a:buSzPct val="120000"/>
              <a:buFont typeface="Arial" panose="020B0604020202020204" pitchFamily="34" charset="0"/>
              <a:buChar char="•"/>
            </a:pPr>
            <a:r>
              <a:rPr lang="en-US" sz="1200" kern="0" dirty="0">
                <a:ea typeface="Arial Unicode MS" pitchFamily="34" charset="-128"/>
                <a:cs typeface="Arial Unicode MS" pitchFamily="34" charset="-128"/>
              </a:rPr>
              <a:t>Founded: April 1, 1972</a:t>
            </a:r>
          </a:p>
          <a:p>
            <a:pPr marL="285666" indent="-285666" fontAlgn="base">
              <a:spcAft>
                <a:spcPct val="0"/>
              </a:spcAft>
              <a:buSzPct val="120000"/>
              <a:buFont typeface="Arial" panose="020B0604020202020204" pitchFamily="34" charset="0"/>
              <a:buChar char="•"/>
            </a:pPr>
            <a:r>
              <a:rPr lang="en-US" sz="1200" kern="0" dirty="0">
                <a:ea typeface="Arial Unicode MS" pitchFamily="34" charset="-128"/>
                <a:cs typeface="Arial Unicode MS" pitchFamily="34" charset="-128"/>
              </a:rPr>
              <a:t>Listing: Frankfurt, New York</a:t>
            </a:r>
          </a:p>
          <a:p>
            <a:pPr marL="285666" indent="-285666" fontAlgn="base">
              <a:spcAft>
                <a:spcPct val="0"/>
              </a:spcAft>
              <a:buSzPct val="120000"/>
              <a:buFont typeface="Arial" panose="020B0604020202020204" pitchFamily="34" charset="0"/>
              <a:buChar char="•"/>
            </a:pPr>
            <a:r>
              <a:rPr lang="en-US" sz="1200" kern="0" dirty="0">
                <a:ea typeface="Arial Unicode MS" pitchFamily="34" charset="-128"/>
                <a:cs typeface="Arial Unicode MS" pitchFamily="34" charset="-128"/>
              </a:rPr>
              <a:t>101,450 employees worldwide (09/30/2020)</a:t>
            </a:r>
          </a:p>
          <a:p>
            <a:pPr marL="829895" lvl="1" indent="-285666" fontAlgn="base">
              <a:spcAft>
                <a:spcPct val="0"/>
              </a:spcAft>
              <a:buClr>
                <a:schemeClr val="tx1"/>
              </a:buClr>
              <a:buFont typeface="Courier New" panose="02070309020205020404" pitchFamily="49" charset="0"/>
              <a:buChar char="o"/>
            </a:pPr>
            <a:r>
              <a:rPr lang="en-US" sz="1200" kern="0" dirty="0">
                <a:ea typeface="Arial Unicode MS" pitchFamily="34" charset="-128"/>
                <a:cs typeface="Arial Unicode MS" pitchFamily="34" charset="-128"/>
              </a:rPr>
              <a:t>145 nationalities worldwide</a:t>
            </a:r>
          </a:p>
        </p:txBody>
      </p:sp>
      <p:sp>
        <p:nvSpPr>
          <p:cNvPr id="14" name="TextBox 13"/>
          <p:cNvSpPr txBox="1"/>
          <p:nvPr/>
        </p:nvSpPr>
        <p:spPr>
          <a:xfrm>
            <a:off x="620852" y="2638808"/>
            <a:ext cx="3517395" cy="102598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67" b="1" kern="0" dirty="0">
                <a:solidFill>
                  <a:schemeClr val="accent1"/>
                </a:solidFill>
                <a:ea typeface="Arial Unicode MS" pitchFamily="34" charset="-128"/>
                <a:cs typeface="Arial Unicode MS" pitchFamily="34" charset="-128"/>
              </a:rPr>
              <a:t>Customers</a:t>
            </a:r>
          </a:p>
          <a:p>
            <a:pPr marL="285666" indent="-285666" fontAlgn="base">
              <a:spcAft>
                <a:spcPct val="0"/>
              </a:spcAft>
              <a:buSzPct val="120000"/>
              <a:buFont typeface="Arial" panose="020B0604020202020204" pitchFamily="34" charset="0"/>
              <a:buChar char="•"/>
            </a:pPr>
            <a:r>
              <a:rPr lang="en-US" sz="1200" kern="0" dirty="0">
                <a:ea typeface="Arial Unicode MS" pitchFamily="34" charset="-128"/>
                <a:cs typeface="Arial Unicode MS" pitchFamily="34" charset="-128"/>
              </a:rPr>
              <a:t>SAP serves &gt;440,000 customers in &gt;180 countries</a:t>
            </a:r>
          </a:p>
          <a:p>
            <a:pPr marL="285666" indent="-285666" fontAlgn="base">
              <a:spcAft>
                <a:spcPct val="0"/>
              </a:spcAft>
              <a:buSzPct val="120000"/>
              <a:buFont typeface="Arial" panose="020B0604020202020204" pitchFamily="34" charset="0"/>
              <a:buChar char="•"/>
            </a:pPr>
            <a:r>
              <a:rPr lang="en-US" sz="1200" kern="0" dirty="0">
                <a:ea typeface="Arial Unicode MS" pitchFamily="34" charset="-128"/>
                <a:cs typeface="Arial Unicode MS" pitchFamily="34" charset="-128"/>
              </a:rPr>
              <a:t>Approx. 80% of SAP’s customers are SME</a:t>
            </a:r>
          </a:p>
          <a:p>
            <a:pPr marL="285666" indent="-285666" fontAlgn="base">
              <a:spcAft>
                <a:spcPct val="0"/>
              </a:spcAft>
              <a:buSzPct val="120000"/>
              <a:buFont typeface="Arial" panose="020B0604020202020204" pitchFamily="34" charset="0"/>
              <a:buChar char="•"/>
            </a:pPr>
            <a:r>
              <a:rPr lang="en-US" sz="1200" kern="0" dirty="0">
                <a:ea typeface="Arial Unicode MS" pitchFamily="34" charset="-128"/>
                <a:cs typeface="Arial Unicode MS" pitchFamily="34" charset="-128"/>
              </a:rPr>
              <a:t>77% of the world’s transaction revenue touches an SAP system</a:t>
            </a:r>
          </a:p>
        </p:txBody>
      </p:sp>
      <p:sp>
        <p:nvSpPr>
          <p:cNvPr id="16" name="TextBox 15"/>
          <p:cNvSpPr txBox="1"/>
          <p:nvPr/>
        </p:nvSpPr>
        <p:spPr>
          <a:xfrm>
            <a:off x="620852" y="4079611"/>
            <a:ext cx="3804339" cy="221092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67" b="1" kern="0" dirty="0">
                <a:solidFill>
                  <a:schemeClr val="accent1"/>
                </a:solidFill>
                <a:ea typeface="Arial Unicode MS" pitchFamily="34" charset="-128"/>
                <a:cs typeface="Arial Unicode MS" pitchFamily="34" charset="-128"/>
              </a:rPr>
              <a:t>Market Position</a:t>
            </a:r>
          </a:p>
          <a:p>
            <a:pPr marL="285666" indent="-285666" fontAlgn="base">
              <a:spcBef>
                <a:spcPts val="600"/>
              </a:spcBef>
              <a:spcAft>
                <a:spcPct val="0"/>
              </a:spcAft>
              <a:buSzPct val="120000"/>
              <a:buFont typeface="Arial" panose="020B0604020202020204" pitchFamily="34" charset="0"/>
              <a:buChar char="•"/>
            </a:pPr>
            <a:r>
              <a:rPr lang="en-US" sz="1200" kern="0" dirty="0">
                <a:ea typeface="Arial Unicode MS" pitchFamily="34" charset="-128"/>
                <a:cs typeface="Arial Unicode MS" pitchFamily="34" charset="-128"/>
              </a:rPr>
              <a:t>SAP is market share leader in:</a:t>
            </a:r>
          </a:p>
          <a:p>
            <a:pPr marL="829895" lvl="1" indent="-285666" fontAlgn="base">
              <a:spcAft>
                <a:spcPct val="0"/>
              </a:spcAft>
              <a:buFont typeface="Courier New" panose="02070309020205020404" pitchFamily="49" charset="0"/>
              <a:buChar char="o"/>
            </a:pPr>
            <a:r>
              <a:rPr lang="en-US" sz="1200" kern="0" dirty="0">
                <a:ea typeface="Arial Unicode MS" pitchFamily="34" charset="-128"/>
                <a:cs typeface="Arial Unicode MS" pitchFamily="34" charset="-128"/>
              </a:rPr>
              <a:t>Enterprise resource planning (ERP)</a:t>
            </a:r>
          </a:p>
          <a:p>
            <a:pPr marL="829895" lvl="1" indent="-285666" fontAlgn="base">
              <a:spcAft>
                <a:spcPct val="0"/>
              </a:spcAft>
              <a:buFont typeface="Courier New" panose="02070309020205020404" pitchFamily="49" charset="0"/>
              <a:buChar char="o"/>
            </a:pPr>
            <a:r>
              <a:rPr lang="en-US" sz="1200" kern="0" dirty="0">
                <a:ea typeface="Arial Unicode MS" pitchFamily="34" charset="-128"/>
                <a:cs typeface="Arial Unicode MS" pitchFamily="34" charset="-128"/>
              </a:rPr>
              <a:t>Analytics </a:t>
            </a:r>
          </a:p>
          <a:p>
            <a:pPr marL="829895" lvl="1" indent="-285666" fontAlgn="base">
              <a:spcAft>
                <a:spcPct val="0"/>
              </a:spcAft>
              <a:buFont typeface="Courier New" panose="02070309020205020404" pitchFamily="49" charset="0"/>
              <a:buChar char="o"/>
            </a:pPr>
            <a:r>
              <a:rPr lang="en-US" sz="1200" kern="0" dirty="0">
                <a:ea typeface="Arial Unicode MS" pitchFamily="34" charset="-128"/>
                <a:cs typeface="Arial Unicode MS" pitchFamily="34" charset="-128"/>
              </a:rPr>
              <a:t>Supply chain management</a:t>
            </a:r>
          </a:p>
          <a:p>
            <a:pPr marL="829895" lvl="1" indent="-285666" fontAlgn="base">
              <a:spcAft>
                <a:spcPct val="0"/>
              </a:spcAft>
              <a:buFont typeface="Courier New" panose="02070309020205020404" pitchFamily="49" charset="0"/>
              <a:buChar char="o"/>
            </a:pPr>
            <a:r>
              <a:rPr lang="en-US" sz="1200" kern="0" dirty="0">
                <a:ea typeface="Arial Unicode MS" pitchFamily="34" charset="-128"/>
                <a:cs typeface="Arial Unicode MS" pitchFamily="34" charset="-128"/>
              </a:rPr>
              <a:t>Human capital management</a:t>
            </a:r>
          </a:p>
          <a:p>
            <a:pPr marL="829895" lvl="1" indent="-285666" fontAlgn="base">
              <a:spcAft>
                <a:spcPct val="0"/>
              </a:spcAft>
              <a:buFont typeface="Courier New" panose="02070309020205020404" pitchFamily="49" charset="0"/>
              <a:buChar char="o"/>
            </a:pPr>
            <a:r>
              <a:rPr lang="en-US" sz="1200" kern="0" dirty="0">
                <a:ea typeface="Arial Unicode MS" pitchFamily="34" charset="-128"/>
                <a:cs typeface="Arial Unicode MS" pitchFamily="34" charset="-128"/>
              </a:rPr>
              <a:t>Experience management software &amp; customer experience</a:t>
            </a:r>
          </a:p>
          <a:p>
            <a:pPr marL="283381" indent="-283381" fontAlgn="base">
              <a:spcAft>
                <a:spcPct val="0"/>
              </a:spcAft>
              <a:buSzPct val="120000"/>
              <a:buFont typeface="Arial" panose="020B0604020202020204" pitchFamily="34" charset="0"/>
              <a:buChar char="•"/>
            </a:pPr>
            <a:r>
              <a:rPr lang="en-US" sz="1200" kern="0" dirty="0">
                <a:ea typeface="Arial Unicode MS" pitchFamily="34" charset="-128"/>
                <a:cs typeface="Arial Unicode MS" pitchFamily="34" charset="-128"/>
              </a:rPr>
              <a:t>Top Cloud Vendor</a:t>
            </a:r>
          </a:p>
          <a:p>
            <a:pPr marL="829895" lvl="1" indent="-285666" fontAlgn="base">
              <a:spcAft>
                <a:spcPct val="0"/>
              </a:spcAft>
              <a:buFont typeface="Courier New" panose="02070309020205020404" pitchFamily="49" charset="0"/>
              <a:buChar char="o"/>
            </a:pPr>
            <a:r>
              <a:rPr lang="en-US" sz="1200" kern="0" dirty="0">
                <a:ea typeface="Arial Unicode MS" pitchFamily="34" charset="-128"/>
                <a:cs typeface="Arial Unicode MS" pitchFamily="34" charset="-128"/>
              </a:rPr>
              <a:t>Cloud user base: ~230m users</a:t>
            </a:r>
          </a:p>
          <a:p>
            <a:pPr marL="829895" lvl="1" indent="-285666" fontAlgn="base">
              <a:spcAft>
                <a:spcPct val="0"/>
              </a:spcAft>
              <a:buFont typeface="Courier New" panose="02070309020205020404" pitchFamily="49" charset="0"/>
              <a:buChar char="o"/>
            </a:pPr>
            <a:r>
              <a:rPr lang="en-US" sz="1200" kern="0" dirty="0">
                <a:ea typeface="Arial Unicode MS" pitchFamily="34" charset="-128"/>
                <a:cs typeface="Arial Unicode MS" pitchFamily="34" charset="-128"/>
              </a:rPr>
              <a:t>65 datacenters in 35 locations in 16 countries</a:t>
            </a:r>
          </a:p>
        </p:txBody>
      </p:sp>
    </p:spTree>
    <p:extLst>
      <p:ext uri="{BB962C8B-B14F-4D97-AF65-F5344CB8AC3E}">
        <p14:creationId xmlns:p14="http://schemas.microsoft.com/office/powerpoint/2010/main" val="140424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66722" y="586855"/>
            <a:ext cx="3201366" cy="3387497"/>
          </a:xfrm>
        </p:spPr>
        <p:txBody>
          <a:bodyPr vert="horz" lIns="91440" tIns="45720" rIns="91440" bIns="45720" rtlCol="0" anchor="b" anchorCtr="0">
            <a:normAutofit/>
          </a:bodyPr>
          <a:lstStyle/>
          <a:p>
            <a:pPr algn="r"/>
            <a:r>
              <a:rPr lang="en-US" kern="1200" dirty="0">
                <a:solidFill>
                  <a:srgbClr val="FFFFFF"/>
                </a:solidFill>
                <a:latin typeface="+mj-lt"/>
                <a:ea typeface="+mj-ea"/>
                <a:cs typeface="+mj-cs"/>
              </a:rPr>
              <a:t>Thank You!</a:t>
            </a:r>
          </a:p>
        </p:txBody>
      </p:sp>
      <p:sp>
        <p:nvSpPr>
          <p:cNvPr id="6" name="TextBox 5">
            <a:extLst>
              <a:ext uri="{FF2B5EF4-FFF2-40B4-BE49-F238E27FC236}">
                <a16:creationId xmlns:a16="http://schemas.microsoft.com/office/drawing/2014/main" id="{D3460C9B-935B-44C7-A8B0-D6B54FC77975}"/>
              </a:ext>
            </a:extLst>
          </p:cNvPr>
          <p:cNvSpPr txBox="1"/>
          <p:nvPr/>
        </p:nvSpPr>
        <p:spPr bwMode="gray">
          <a:xfrm>
            <a:off x="4581727" y="649480"/>
            <a:ext cx="5004725" cy="5546047"/>
          </a:xfrm>
          <a:prstGeom prst="rect">
            <a:avLst/>
          </a:prstGeom>
        </p:spPr>
        <p:txBody>
          <a:bodyPr vert="horz" lIns="91440" tIns="45720" rIns="91440" bIns="45720" rtlCol="0" anchor="ctr">
            <a:normAutofit/>
          </a:bodyPr>
          <a:lstStyle/>
          <a:p>
            <a:r>
              <a:rPr lang="en-US" sz="2800" b="1" dirty="0" err="1">
                <a:solidFill>
                  <a:schemeClr val="tx1"/>
                </a:solidFill>
              </a:rPr>
              <a:t>Inecom</a:t>
            </a:r>
            <a:r>
              <a:rPr lang="en-US" sz="2800" b="1" dirty="0">
                <a:solidFill>
                  <a:schemeClr val="tx1"/>
                </a:solidFill>
              </a:rPr>
              <a:t> Technology Pvt Ltd</a:t>
            </a:r>
          </a:p>
          <a:p>
            <a:endParaRPr lang="en-US" sz="2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dirty="0">
              <a:solidFill>
                <a:srgbClr val="0076CB">
                  <a:lumMod val="75000"/>
                </a:srgbClr>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76CB">
                    <a:lumMod val="75000"/>
                  </a:srgbClr>
                </a:solidFill>
                <a:effectLst/>
                <a:uLnTx/>
                <a:uFillTx/>
                <a:latin typeface="Arial"/>
                <a:ea typeface="+mn-ea"/>
                <a:cs typeface="+mn-cs"/>
              </a:rPr>
              <a:t>Plot No 2A, </a:t>
            </a:r>
            <a:r>
              <a:rPr kumimoji="0" lang="en-IN" sz="1600" b="0" i="0" u="none" strike="noStrike" kern="1200" cap="none" spc="0" normalizeH="0" baseline="0" noProof="0" dirty="0" err="1">
                <a:ln>
                  <a:noFill/>
                </a:ln>
                <a:solidFill>
                  <a:srgbClr val="0076CB">
                    <a:lumMod val="75000"/>
                  </a:srgbClr>
                </a:solidFill>
                <a:effectLst/>
                <a:uLnTx/>
                <a:uFillTx/>
                <a:latin typeface="Arial"/>
                <a:ea typeface="+mn-ea"/>
                <a:cs typeface="+mn-cs"/>
              </a:rPr>
              <a:t>Brahmavrund</a:t>
            </a:r>
            <a:r>
              <a:rPr kumimoji="0" lang="en-IN" sz="1600" b="0" i="0" u="none" strike="noStrike" kern="1200" cap="none" spc="0" normalizeH="0" baseline="0" noProof="0" dirty="0">
                <a:ln>
                  <a:noFill/>
                </a:ln>
                <a:solidFill>
                  <a:srgbClr val="0076CB">
                    <a:lumMod val="75000"/>
                  </a:srgbClr>
                </a:solidFill>
                <a:effectLst/>
                <a:uLnTx/>
                <a:uFillTx/>
                <a:latin typeface="Arial"/>
                <a:ea typeface="+mn-ea"/>
                <a:cs typeface="+mn-cs"/>
              </a:rPr>
              <a:t>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76CB">
                    <a:lumMod val="75000"/>
                  </a:srgbClr>
                </a:solidFill>
                <a:effectLst/>
                <a:uLnTx/>
                <a:uFillTx/>
                <a:latin typeface="Arial"/>
                <a:ea typeface="+mn-ea"/>
                <a:cs typeface="+mn-cs"/>
              </a:rPr>
              <a:t>Lane No 1, New DP Road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76CB">
                    <a:lumMod val="75000"/>
                  </a:srgbClr>
                </a:solidFill>
                <a:effectLst/>
                <a:uLnTx/>
                <a:uFillTx/>
                <a:latin typeface="Arial"/>
                <a:ea typeface="+mn-ea"/>
                <a:cs typeface="+mn-cs"/>
              </a:rPr>
              <a:t>Pimple </a:t>
            </a:r>
            <a:r>
              <a:rPr kumimoji="0" lang="en-IN" sz="1600" b="0" i="0" u="none" strike="noStrike" kern="1200" cap="none" spc="0" normalizeH="0" baseline="0" noProof="0" dirty="0" err="1">
                <a:ln>
                  <a:noFill/>
                </a:ln>
                <a:solidFill>
                  <a:srgbClr val="0076CB">
                    <a:lumMod val="75000"/>
                  </a:srgbClr>
                </a:solidFill>
                <a:effectLst/>
                <a:uLnTx/>
                <a:uFillTx/>
                <a:latin typeface="Arial"/>
                <a:ea typeface="+mn-ea"/>
                <a:cs typeface="+mn-cs"/>
              </a:rPr>
              <a:t>Nilakh</a:t>
            </a:r>
            <a:r>
              <a:rPr kumimoji="0" lang="en-IN" sz="1600" b="0" i="0" u="none" strike="noStrike" kern="1200" cap="none" spc="0" normalizeH="0" baseline="0" noProof="0" dirty="0">
                <a:ln>
                  <a:noFill/>
                </a:ln>
                <a:solidFill>
                  <a:srgbClr val="0076CB">
                    <a:lumMod val="75000"/>
                  </a:srgbClr>
                </a:solidFill>
                <a:effectLst/>
                <a:uLnTx/>
                <a:uFillTx/>
                <a:latin typeface="Arial"/>
                <a:ea typeface="+mn-ea"/>
                <a:cs typeface="+mn-cs"/>
              </a:rPr>
              <a:t>, Vishal Nagar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76CB">
                    <a:lumMod val="75000"/>
                  </a:srgbClr>
                </a:solidFill>
                <a:effectLst/>
                <a:uLnTx/>
                <a:uFillTx/>
                <a:latin typeface="Arial"/>
                <a:ea typeface="+mn-ea"/>
                <a:cs typeface="+mn-cs"/>
              </a:rPr>
              <a:t>Pune – 411 027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0076CB">
                    <a:lumMod val="75000"/>
                  </a:srgbClr>
                </a:solidFill>
                <a:effectLst/>
                <a:uLnTx/>
                <a:uFillTx/>
                <a:latin typeface="Arial"/>
                <a:ea typeface="+mn-ea"/>
                <a:cs typeface="+mn-cs"/>
              </a:rPr>
              <a:t>+91 70309 28687</a:t>
            </a:r>
            <a:endParaRPr kumimoji="0" lang="en-US" sz="1600" b="0" i="0" u="none" strike="noStrike" kern="1200" cap="none" spc="0" normalizeH="0" baseline="0" noProof="0" dirty="0">
              <a:ln>
                <a:noFill/>
              </a:ln>
              <a:solidFill>
                <a:srgbClr val="0076CB">
                  <a:lumMod val="75000"/>
                </a:srgbClr>
              </a:solidFill>
              <a:effectLst/>
              <a:uLnTx/>
              <a:uFillTx/>
              <a:latin typeface="Arial"/>
              <a:ea typeface="+mn-ea"/>
              <a:cs typeface="+mn-cs"/>
            </a:endParaRPr>
          </a:p>
        </p:txBody>
      </p:sp>
      <p:pic>
        <p:nvPicPr>
          <p:cNvPr id="9" name="Graphic 8" descr="City outline">
            <a:extLst>
              <a:ext uri="{FF2B5EF4-FFF2-40B4-BE49-F238E27FC236}">
                <a16:creationId xmlns:a16="http://schemas.microsoft.com/office/drawing/2014/main" id="{936440DE-A40C-4DF8-8F58-E0E5F81F9C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3176" y="958457"/>
            <a:ext cx="3615776" cy="36157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gray">
          <a:xfrm>
            <a:off x="427671" y="384335"/>
            <a:ext cx="11183564" cy="369332"/>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defTabSz="1088241">
              <a:defRPr/>
            </a:pPr>
            <a:r>
              <a:rPr lang="en-US" dirty="0">
                <a:solidFill>
                  <a:srgbClr val="000000"/>
                </a:solidFill>
                <a:latin typeface="Arial"/>
              </a:rPr>
              <a:t>About INECOM Group</a:t>
            </a:r>
            <a:endParaRPr lang="de-DE" dirty="0">
              <a:solidFill>
                <a:srgbClr val="F0AB00"/>
              </a:solidFill>
              <a:latin typeface="Arial"/>
            </a:endParaRPr>
          </a:p>
        </p:txBody>
      </p:sp>
      <p:sp>
        <p:nvSpPr>
          <p:cNvPr id="19" name="TextBox 1">
            <a:extLst>
              <a:ext uri="{FF2B5EF4-FFF2-40B4-BE49-F238E27FC236}">
                <a16:creationId xmlns:a16="http://schemas.microsoft.com/office/drawing/2014/main" id="{A7AEEE31-8613-4D78-AAF9-CBB69911E581}"/>
              </a:ext>
            </a:extLst>
          </p:cNvPr>
          <p:cNvSpPr txBox="1">
            <a:spLocks noChangeArrowheads="1"/>
          </p:cNvSpPr>
          <p:nvPr/>
        </p:nvSpPr>
        <p:spPr bwMode="auto">
          <a:xfrm>
            <a:off x="376985" y="1085765"/>
            <a:ext cx="8365639" cy="114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lr>
                <a:schemeClr val="accent1"/>
              </a:buClr>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Ø"/>
              <a:defRPr sz="2700">
                <a:solidFill>
                  <a:schemeClr val="tx1"/>
                </a:solidFill>
                <a:latin typeface="Arial" panose="020B0604020202020204" pitchFamily="34" charset="0"/>
              </a:defRPr>
            </a:lvl2pPr>
            <a:lvl3pPr marL="1143000" indent="-228600">
              <a:spcBef>
                <a:spcPct val="20000"/>
              </a:spcBef>
              <a:buClr>
                <a:schemeClr val="accent1"/>
              </a:buClr>
              <a:buChar char="•"/>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ts val="600"/>
              </a:spcBef>
              <a:buClrTx/>
              <a:buFont typeface="Wingdings" panose="05000000000000000000" pitchFamily="2" charset="2"/>
              <a:buChar char="§"/>
            </a:pPr>
            <a:r>
              <a:rPr lang="en-US" altLang="en-US" sz="1467" dirty="0"/>
              <a:t>Incorporated in 2000</a:t>
            </a:r>
          </a:p>
          <a:p>
            <a:pPr>
              <a:spcBef>
                <a:spcPts val="600"/>
              </a:spcBef>
              <a:buClrTx/>
              <a:buFont typeface="Wingdings" panose="05000000000000000000" pitchFamily="2" charset="2"/>
              <a:buChar char="§"/>
            </a:pPr>
            <a:r>
              <a:rPr lang="en-US" altLang="en-US" sz="1467" dirty="0"/>
              <a:t>Regional group with offices in UAE, India, Singapore &amp; Australia</a:t>
            </a:r>
          </a:p>
          <a:p>
            <a:pPr>
              <a:spcBef>
                <a:spcPts val="600"/>
              </a:spcBef>
              <a:buClrTx/>
              <a:buFont typeface="Wingdings" panose="05000000000000000000" pitchFamily="2" charset="2"/>
              <a:buChar char="§"/>
            </a:pPr>
            <a:r>
              <a:rPr lang="en-US" altLang="en-US" sz="1467" dirty="0"/>
              <a:t>One-stop solution provider – ERP and Business Intelligence solution, hardware, cloud hosting, disaster recovery and managed services provision</a:t>
            </a:r>
            <a:endParaRPr lang="en-SG" altLang="en-US" sz="1467" dirty="0"/>
          </a:p>
        </p:txBody>
      </p:sp>
      <p:sp>
        <p:nvSpPr>
          <p:cNvPr id="20" name="TextBox 2">
            <a:extLst>
              <a:ext uri="{FF2B5EF4-FFF2-40B4-BE49-F238E27FC236}">
                <a16:creationId xmlns:a16="http://schemas.microsoft.com/office/drawing/2014/main" id="{814DFBC2-1D63-4BCE-9BB6-684A7A97F133}"/>
              </a:ext>
            </a:extLst>
          </p:cNvPr>
          <p:cNvSpPr txBox="1">
            <a:spLocks noChangeArrowheads="1"/>
          </p:cNvSpPr>
          <p:nvPr/>
        </p:nvSpPr>
        <p:spPr bwMode="auto">
          <a:xfrm>
            <a:off x="427671" y="831506"/>
            <a:ext cx="15486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Ø"/>
              <a:defRPr sz="2700">
                <a:solidFill>
                  <a:schemeClr val="tx1"/>
                </a:solidFill>
                <a:latin typeface="Arial" panose="020B0604020202020204" pitchFamily="34" charset="0"/>
              </a:defRPr>
            </a:lvl2pPr>
            <a:lvl3pPr marL="1143000" indent="-228600">
              <a:spcBef>
                <a:spcPct val="20000"/>
              </a:spcBef>
              <a:buClr>
                <a:schemeClr val="accent1"/>
              </a:buClr>
              <a:buChar char="•"/>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600" b="1" dirty="0">
                <a:solidFill>
                  <a:srgbClr val="FFC000"/>
                </a:solidFill>
              </a:rPr>
              <a:t>BASIC FACTS</a:t>
            </a:r>
            <a:endParaRPr lang="en-SG" altLang="en-US" sz="1600" b="1" dirty="0">
              <a:solidFill>
                <a:srgbClr val="FFC000"/>
              </a:solidFill>
            </a:endParaRPr>
          </a:p>
        </p:txBody>
      </p:sp>
      <p:sp>
        <p:nvSpPr>
          <p:cNvPr id="21" name="TextBox 14">
            <a:extLst>
              <a:ext uri="{FF2B5EF4-FFF2-40B4-BE49-F238E27FC236}">
                <a16:creationId xmlns:a16="http://schemas.microsoft.com/office/drawing/2014/main" id="{D377AF77-2708-49DD-97CF-7E9258619693}"/>
              </a:ext>
            </a:extLst>
          </p:cNvPr>
          <p:cNvSpPr txBox="1">
            <a:spLocks noChangeArrowheads="1"/>
          </p:cNvSpPr>
          <p:nvPr/>
        </p:nvSpPr>
        <p:spPr bwMode="auto">
          <a:xfrm>
            <a:off x="427671" y="2430078"/>
            <a:ext cx="1992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Ø"/>
              <a:defRPr sz="2700">
                <a:solidFill>
                  <a:schemeClr val="tx1"/>
                </a:solidFill>
                <a:latin typeface="Arial" panose="020B0604020202020204" pitchFamily="34" charset="0"/>
              </a:defRPr>
            </a:lvl2pPr>
            <a:lvl3pPr marL="1143000" indent="-228600">
              <a:spcBef>
                <a:spcPct val="20000"/>
              </a:spcBef>
              <a:buClr>
                <a:schemeClr val="accent1"/>
              </a:buClr>
              <a:buChar char="•"/>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600" b="1" dirty="0">
                <a:solidFill>
                  <a:srgbClr val="FFC000"/>
                </a:solidFill>
              </a:rPr>
              <a:t>INDUSTRY FOCUS</a:t>
            </a:r>
            <a:endParaRPr lang="en-SG" altLang="en-US" sz="1600" b="1" dirty="0">
              <a:solidFill>
                <a:srgbClr val="FFC000"/>
              </a:solidFill>
            </a:endParaRPr>
          </a:p>
        </p:txBody>
      </p:sp>
      <p:sp>
        <p:nvSpPr>
          <p:cNvPr id="22" name="TextBox 15">
            <a:extLst>
              <a:ext uri="{FF2B5EF4-FFF2-40B4-BE49-F238E27FC236}">
                <a16:creationId xmlns:a16="http://schemas.microsoft.com/office/drawing/2014/main" id="{97F67BB3-294D-4233-8015-9C5B895CE731}"/>
              </a:ext>
            </a:extLst>
          </p:cNvPr>
          <p:cNvSpPr txBox="1">
            <a:spLocks noChangeArrowheads="1"/>
          </p:cNvSpPr>
          <p:nvPr/>
        </p:nvSpPr>
        <p:spPr bwMode="auto">
          <a:xfrm>
            <a:off x="378832" y="2732964"/>
            <a:ext cx="5226051" cy="122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lr>
                <a:schemeClr val="accent1"/>
              </a:buClr>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Ø"/>
              <a:defRPr sz="2700">
                <a:solidFill>
                  <a:schemeClr val="tx1"/>
                </a:solidFill>
                <a:latin typeface="Arial" panose="020B0604020202020204" pitchFamily="34" charset="0"/>
              </a:defRPr>
            </a:lvl2pPr>
            <a:lvl3pPr marL="1143000" indent="-228600">
              <a:spcBef>
                <a:spcPct val="20000"/>
              </a:spcBef>
              <a:buClr>
                <a:schemeClr val="accent1"/>
              </a:buClr>
              <a:buChar char="•"/>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ts val="600"/>
              </a:spcBef>
              <a:buClrTx/>
              <a:buFont typeface="Wingdings" panose="05000000000000000000" pitchFamily="2" charset="2"/>
              <a:buChar char="§"/>
            </a:pPr>
            <a:r>
              <a:rPr lang="en-SG" altLang="en-US" sz="1467" dirty="0"/>
              <a:t>Wholesale Distribution</a:t>
            </a:r>
          </a:p>
          <a:p>
            <a:pPr>
              <a:spcBef>
                <a:spcPts val="600"/>
              </a:spcBef>
              <a:buClrTx/>
              <a:buFont typeface="Wingdings" panose="05000000000000000000" pitchFamily="2" charset="2"/>
              <a:buChar char="§"/>
            </a:pPr>
            <a:r>
              <a:rPr lang="en-SG" altLang="en-US" sz="1467" dirty="0"/>
              <a:t>Manufacturing </a:t>
            </a:r>
          </a:p>
          <a:p>
            <a:pPr>
              <a:spcBef>
                <a:spcPts val="600"/>
              </a:spcBef>
              <a:buClrTx/>
              <a:buFont typeface="Wingdings" panose="05000000000000000000" pitchFamily="2" charset="2"/>
              <a:buChar char="§"/>
            </a:pPr>
            <a:r>
              <a:rPr lang="en-SG" altLang="en-US" sz="1467" dirty="0"/>
              <a:t>Project-Based Industries</a:t>
            </a:r>
          </a:p>
          <a:p>
            <a:pPr>
              <a:spcBef>
                <a:spcPts val="600"/>
              </a:spcBef>
              <a:buClrTx/>
              <a:buFont typeface="Wingdings" panose="05000000000000000000" pitchFamily="2" charset="2"/>
              <a:buChar char="§"/>
            </a:pPr>
            <a:r>
              <a:rPr lang="en-SG" altLang="en-US" sz="1467" dirty="0"/>
              <a:t>Service, Repair and Rental</a:t>
            </a:r>
          </a:p>
        </p:txBody>
      </p:sp>
      <p:sp>
        <p:nvSpPr>
          <p:cNvPr id="23" name="TextBox 11">
            <a:extLst>
              <a:ext uri="{FF2B5EF4-FFF2-40B4-BE49-F238E27FC236}">
                <a16:creationId xmlns:a16="http://schemas.microsoft.com/office/drawing/2014/main" id="{030E2196-F102-494B-83BA-A88051C55337}"/>
              </a:ext>
            </a:extLst>
          </p:cNvPr>
          <p:cNvSpPr txBox="1">
            <a:spLocks noChangeArrowheads="1"/>
          </p:cNvSpPr>
          <p:nvPr/>
        </p:nvSpPr>
        <p:spPr bwMode="auto">
          <a:xfrm>
            <a:off x="427671" y="4178804"/>
            <a:ext cx="19847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Ø"/>
              <a:defRPr sz="2700">
                <a:solidFill>
                  <a:schemeClr val="tx1"/>
                </a:solidFill>
                <a:latin typeface="Arial" panose="020B0604020202020204" pitchFamily="34" charset="0"/>
              </a:defRPr>
            </a:lvl2pPr>
            <a:lvl3pPr marL="1143000" indent="-228600">
              <a:spcBef>
                <a:spcPct val="20000"/>
              </a:spcBef>
              <a:buClr>
                <a:schemeClr val="accent1"/>
              </a:buClr>
              <a:buChar char="•"/>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600" b="1" dirty="0">
                <a:solidFill>
                  <a:srgbClr val="FFC000"/>
                </a:solidFill>
              </a:rPr>
              <a:t>ACCREDITATIONS</a:t>
            </a:r>
            <a:endParaRPr lang="en-SG" altLang="en-US" sz="1600" b="1" dirty="0">
              <a:solidFill>
                <a:srgbClr val="FFC000"/>
              </a:solidFill>
            </a:endParaRPr>
          </a:p>
        </p:txBody>
      </p:sp>
      <p:sp>
        <p:nvSpPr>
          <p:cNvPr id="24" name="Rectangle 3">
            <a:extLst>
              <a:ext uri="{FF2B5EF4-FFF2-40B4-BE49-F238E27FC236}">
                <a16:creationId xmlns:a16="http://schemas.microsoft.com/office/drawing/2014/main" id="{5722F397-A2DE-4266-8B4E-C8C59C68DE3E}"/>
              </a:ext>
            </a:extLst>
          </p:cNvPr>
          <p:cNvSpPr txBox="1">
            <a:spLocks noChangeArrowheads="1"/>
          </p:cNvSpPr>
          <p:nvPr/>
        </p:nvSpPr>
        <p:spPr bwMode="gray">
          <a:xfrm>
            <a:off x="190500" y="-27501"/>
            <a:ext cx="6553200" cy="705664"/>
          </a:xfrm>
          <a:prstGeom prst="rect">
            <a:avLst/>
          </a:prstGeom>
          <a:noFill/>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GB" altLang="en-US" sz="2800" dirty="0">
                <a:solidFill>
                  <a:srgbClr val="0070C0"/>
                </a:solidFill>
              </a:rPr>
              <a:t> </a:t>
            </a:r>
          </a:p>
        </p:txBody>
      </p:sp>
      <p:pic>
        <p:nvPicPr>
          <p:cNvPr id="28" name="Picture 27" descr="Logo&#10;&#10;Description automatically generated">
            <a:extLst>
              <a:ext uri="{FF2B5EF4-FFF2-40B4-BE49-F238E27FC236}">
                <a16:creationId xmlns:a16="http://schemas.microsoft.com/office/drawing/2014/main" id="{9B9002C6-71CF-4C05-86A0-89DC9E56C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694" y="317837"/>
            <a:ext cx="2856636" cy="652945"/>
          </a:xfrm>
          <a:prstGeom prst="rect">
            <a:avLst/>
          </a:prstGeom>
        </p:spPr>
      </p:pic>
      <p:sp>
        <p:nvSpPr>
          <p:cNvPr id="9" name="TextBox 15">
            <a:extLst>
              <a:ext uri="{FF2B5EF4-FFF2-40B4-BE49-F238E27FC236}">
                <a16:creationId xmlns:a16="http://schemas.microsoft.com/office/drawing/2014/main" id="{5FB962D9-6F43-F762-C2BD-09D014080A50}"/>
              </a:ext>
            </a:extLst>
          </p:cNvPr>
          <p:cNvSpPr txBox="1">
            <a:spLocks noChangeArrowheads="1"/>
          </p:cNvSpPr>
          <p:nvPr/>
        </p:nvSpPr>
        <p:spPr bwMode="auto">
          <a:xfrm>
            <a:off x="376985" y="4548136"/>
            <a:ext cx="6180231" cy="198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lr>
                <a:schemeClr val="accent1"/>
              </a:buClr>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Ø"/>
              <a:defRPr sz="2700">
                <a:solidFill>
                  <a:schemeClr val="tx1"/>
                </a:solidFill>
                <a:latin typeface="Arial" panose="020B0604020202020204" pitchFamily="34" charset="0"/>
              </a:defRPr>
            </a:lvl2pPr>
            <a:lvl3pPr marL="1143000" indent="-228600">
              <a:spcBef>
                <a:spcPct val="20000"/>
              </a:spcBef>
              <a:buClr>
                <a:schemeClr val="accent1"/>
              </a:buClr>
              <a:buChar char="•"/>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ts val="600"/>
              </a:spcBef>
              <a:buClrTx/>
              <a:buFont typeface="Wingdings" panose="05000000000000000000" pitchFamily="2" charset="2"/>
              <a:buChar char="§"/>
            </a:pPr>
            <a:r>
              <a:rPr lang="en-SG" altLang="en-US" sz="1467" dirty="0"/>
              <a:t>SAP Gold Partner since 2007</a:t>
            </a:r>
          </a:p>
          <a:p>
            <a:pPr>
              <a:spcBef>
                <a:spcPts val="600"/>
              </a:spcBef>
              <a:buClrTx/>
              <a:buFont typeface="Wingdings" panose="05000000000000000000" pitchFamily="2" charset="2"/>
              <a:buChar char="§"/>
            </a:pPr>
            <a:r>
              <a:rPr lang="en-US" altLang="en-US" sz="1467" dirty="0"/>
              <a:t>Top Partner for 2006, 2007, 2010… including 2021</a:t>
            </a:r>
          </a:p>
          <a:p>
            <a:pPr>
              <a:spcBef>
                <a:spcPts val="600"/>
              </a:spcBef>
              <a:buClrTx/>
              <a:buFont typeface="Wingdings" panose="05000000000000000000" pitchFamily="2" charset="2"/>
              <a:buChar char="§"/>
            </a:pPr>
            <a:r>
              <a:rPr lang="en-US" altLang="en-US" sz="1467" dirty="0"/>
              <a:t>Certified SAP Active Quality Management Partner since 2012</a:t>
            </a:r>
          </a:p>
          <a:p>
            <a:pPr>
              <a:spcBef>
                <a:spcPts val="600"/>
              </a:spcBef>
              <a:buClrTx/>
              <a:buFont typeface="Wingdings" panose="05000000000000000000" pitchFamily="2" charset="2"/>
              <a:buChar char="§"/>
            </a:pPr>
            <a:r>
              <a:rPr lang="en-US" altLang="en-US" sz="1467" dirty="0"/>
              <a:t>Top SAP Business One HANA Partner in Singapore for 2007, 2010, 2011, 2015, 2017-2019, 2021 and 2022</a:t>
            </a:r>
          </a:p>
          <a:p>
            <a:pPr>
              <a:spcBef>
                <a:spcPts val="600"/>
              </a:spcBef>
              <a:buClrTx/>
              <a:buFont typeface="Wingdings" panose="05000000000000000000" pitchFamily="2" charset="2"/>
              <a:buChar char="§"/>
            </a:pPr>
            <a:r>
              <a:rPr lang="en-US" altLang="en-US" sz="1467" dirty="0"/>
              <a:t>Top SAP Business One HANA Partner in Asia Pacific for 2016 and 2017</a:t>
            </a:r>
            <a:endParaRPr lang="en-SG" altLang="en-US" sz="1467" dirty="0"/>
          </a:p>
        </p:txBody>
      </p:sp>
      <p:sp>
        <p:nvSpPr>
          <p:cNvPr id="10" name="TextBox 15">
            <a:extLst>
              <a:ext uri="{FF2B5EF4-FFF2-40B4-BE49-F238E27FC236}">
                <a16:creationId xmlns:a16="http://schemas.microsoft.com/office/drawing/2014/main" id="{49486053-8123-A69E-89E6-93D4A5E7BDA7}"/>
              </a:ext>
            </a:extLst>
          </p:cNvPr>
          <p:cNvSpPr txBox="1">
            <a:spLocks noChangeArrowheads="1"/>
          </p:cNvSpPr>
          <p:nvPr/>
        </p:nvSpPr>
        <p:spPr bwMode="auto">
          <a:xfrm>
            <a:off x="6557216" y="4575180"/>
            <a:ext cx="5753145" cy="175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lr>
                <a:schemeClr val="accent1"/>
              </a:buClr>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Ø"/>
              <a:defRPr sz="2700">
                <a:solidFill>
                  <a:schemeClr val="tx1"/>
                </a:solidFill>
                <a:latin typeface="Arial" panose="020B0604020202020204" pitchFamily="34" charset="0"/>
              </a:defRPr>
            </a:lvl2pPr>
            <a:lvl3pPr marL="1143000" indent="-228600">
              <a:spcBef>
                <a:spcPct val="20000"/>
              </a:spcBef>
              <a:buClr>
                <a:schemeClr val="accent1"/>
              </a:buClr>
              <a:buChar char="•"/>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ts val="600"/>
              </a:spcBef>
              <a:buClrTx/>
              <a:buFont typeface="Wingdings" panose="05000000000000000000" pitchFamily="2" charset="2"/>
              <a:buChar char="§"/>
            </a:pPr>
            <a:r>
              <a:rPr lang="en-US" altLang="en-US" sz="1467" dirty="0"/>
              <a:t>SAP 15 Years Outstanding Contribution Award in 2019</a:t>
            </a:r>
          </a:p>
          <a:p>
            <a:pPr>
              <a:spcBef>
                <a:spcPts val="600"/>
              </a:spcBef>
              <a:buClrTx/>
              <a:buFont typeface="Wingdings" panose="05000000000000000000" pitchFamily="2" charset="2"/>
              <a:buChar char="§"/>
            </a:pPr>
            <a:r>
              <a:rPr lang="en-US" altLang="en-US" sz="1467" dirty="0"/>
              <a:t>Innovation Partner of the Year in Southeast Asia for 2018</a:t>
            </a:r>
          </a:p>
          <a:p>
            <a:pPr>
              <a:spcBef>
                <a:spcPts val="600"/>
              </a:spcBef>
              <a:buClrTx/>
              <a:buFont typeface="Wingdings" panose="05000000000000000000" pitchFamily="2" charset="2"/>
              <a:buChar char="§"/>
            </a:pPr>
            <a:r>
              <a:rPr lang="en-US" altLang="en-US" sz="1467" dirty="0"/>
              <a:t>Top SAP Business One Partner in Southeast Asia for 2015</a:t>
            </a:r>
          </a:p>
          <a:p>
            <a:pPr>
              <a:spcBef>
                <a:spcPts val="600"/>
              </a:spcBef>
              <a:buClrTx/>
              <a:buFont typeface="Wingdings" panose="05000000000000000000" pitchFamily="2" charset="2"/>
              <a:buChar char="§"/>
            </a:pPr>
            <a:r>
              <a:rPr lang="en-US" altLang="en-US" sz="1467" dirty="0"/>
              <a:t>Star Achiever 2014 Upper Mid-market </a:t>
            </a:r>
            <a:r>
              <a:rPr lang="en-US" altLang="en-US" sz="1467"/>
              <a:t>Asia Pacific</a:t>
            </a:r>
            <a:endParaRPr lang="en-IN" altLang="en-US" sz="1467"/>
          </a:p>
          <a:p>
            <a:pPr>
              <a:spcBef>
                <a:spcPts val="600"/>
              </a:spcBef>
              <a:buClrTx/>
              <a:buFont typeface="Wingdings" panose="05000000000000000000" pitchFamily="2" charset="2"/>
              <a:buChar char="§"/>
            </a:pPr>
            <a:r>
              <a:rPr lang="en-IN" altLang="en-US" sz="1467" b="1"/>
              <a:t>Achieved Certification for RISE with SAP S/4HANA Cloud 2022</a:t>
            </a:r>
            <a:endParaRPr lang="en-SG" altLang="en-US" sz="1467" b="1" dirty="0"/>
          </a:p>
        </p:txBody>
      </p:sp>
    </p:spTree>
    <p:extLst>
      <p:ext uri="{BB962C8B-B14F-4D97-AF65-F5344CB8AC3E}">
        <p14:creationId xmlns:p14="http://schemas.microsoft.com/office/powerpoint/2010/main" val="30868301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FC14D3-A389-4CB9-9147-255E535A1CFC}"/>
              </a:ext>
            </a:extLst>
          </p:cNvPr>
          <p:cNvSpPr txBox="1">
            <a:spLocks noChangeArrowheads="1"/>
          </p:cNvSpPr>
          <p:nvPr/>
        </p:nvSpPr>
        <p:spPr>
          <a:xfrm>
            <a:off x="295275" y="200972"/>
            <a:ext cx="8867775" cy="705664"/>
          </a:xfrm>
          <a:prstGeom prst="rect">
            <a:avLst/>
          </a:prstGeom>
          <a:noFill/>
          <a:ln>
            <a:noFill/>
          </a:ln>
        </p:spPr>
        <p:txBody>
          <a:bodyPr spcFirstLastPara="1" wrap="square" lIns="121900" tIns="121900" rIns="121900" bIns="121900"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87A1"/>
              </a:buClr>
              <a:buSzPts val="3600"/>
              <a:buFont typeface="Dosis Light"/>
              <a:buNone/>
              <a:defRPr sz="3600" b="0" i="0" u="none" strike="noStrike" cap="none">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r>
              <a:rPr lang="en-GB" altLang="en-US" sz="2400" b="1" dirty="0">
                <a:solidFill>
                  <a:srgbClr val="0070C0"/>
                </a:solidFill>
                <a:latin typeface="Dosis Light" panose="020B0604020202020204" charset="0"/>
              </a:rPr>
              <a:t>Our MNC Customers for SAP Business One</a:t>
            </a:r>
          </a:p>
        </p:txBody>
      </p:sp>
      <p:grpSp>
        <p:nvGrpSpPr>
          <p:cNvPr id="5" name="Group 4">
            <a:extLst>
              <a:ext uri="{FF2B5EF4-FFF2-40B4-BE49-F238E27FC236}">
                <a16:creationId xmlns:a16="http://schemas.microsoft.com/office/drawing/2014/main" id="{F9A110EF-9EAF-4507-BCE3-F4625F484215}"/>
              </a:ext>
            </a:extLst>
          </p:cNvPr>
          <p:cNvGrpSpPr/>
          <p:nvPr/>
        </p:nvGrpSpPr>
        <p:grpSpPr>
          <a:xfrm>
            <a:off x="191559" y="1103149"/>
            <a:ext cx="11705167" cy="5372164"/>
            <a:chOff x="34925" y="655911"/>
            <a:chExt cx="8778875" cy="4029123"/>
          </a:xfrm>
        </p:grpSpPr>
        <p:pic>
          <p:nvPicPr>
            <p:cNvPr id="6" name="Picture 4" descr="Klasmann">
              <a:extLst>
                <a:ext uri="{FF2B5EF4-FFF2-40B4-BE49-F238E27FC236}">
                  <a16:creationId xmlns:a16="http://schemas.microsoft.com/office/drawing/2014/main" id="{3F73982E-D462-4B1A-AD02-4C6426636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974" y="2102559"/>
              <a:ext cx="2155826" cy="54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Lucite">
              <a:extLst>
                <a:ext uri="{FF2B5EF4-FFF2-40B4-BE49-F238E27FC236}">
                  <a16:creationId xmlns:a16="http://schemas.microsoft.com/office/drawing/2014/main" id="{4DE08591-8FD1-4119-BAE5-9AE0CE0CF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15" y="2733115"/>
              <a:ext cx="1871662" cy="50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18521921-4B49-4725-BC71-2D3F065DA9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4631" y="1417374"/>
              <a:ext cx="1846263" cy="51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SR">
              <a:extLst>
                <a:ext uri="{FF2B5EF4-FFF2-40B4-BE49-F238E27FC236}">
                  <a16:creationId xmlns:a16="http://schemas.microsoft.com/office/drawing/2014/main" id="{5AA0F531-6BDD-42CD-AFBF-8EF93A218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137" y="1598037"/>
              <a:ext cx="2120699" cy="35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Heptagon">
              <a:extLst>
                <a:ext uri="{FF2B5EF4-FFF2-40B4-BE49-F238E27FC236}">
                  <a16:creationId xmlns:a16="http://schemas.microsoft.com/office/drawing/2014/main" id="{FC7BAB11-E282-408C-A0F6-54849621EC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2022375"/>
              <a:ext cx="1409700" cy="6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5" descr="Hydac">
              <a:extLst>
                <a:ext uri="{FF2B5EF4-FFF2-40B4-BE49-F238E27FC236}">
                  <a16:creationId xmlns:a16="http://schemas.microsoft.com/office/drawing/2014/main" id="{BA65A535-8DD3-438E-A473-9AC4C40C5E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0555" y="891675"/>
              <a:ext cx="1466850" cy="31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Landis">
              <a:extLst>
                <a:ext uri="{FF2B5EF4-FFF2-40B4-BE49-F238E27FC236}">
                  <a16:creationId xmlns:a16="http://schemas.microsoft.com/office/drawing/2014/main" id="{1A8367A7-DEF9-49A8-94D3-9716450B67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 y="852385"/>
              <a:ext cx="981075" cy="59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a:extLst>
                <a:ext uri="{FF2B5EF4-FFF2-40B4-BE49-F238E27FC236}">
                  <a16:creationId xmlns:a16="http://schemas.microsoft.com/office/drawing/2014/main" id="{68005B88-EA3D-4EF2-9CC7-E6EE30DA1E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6069" y="2839611"/>
              <a:ext cx="1839912" cy="55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14" name="Picture 2">
              <a:extLst>
                <a:ext uri="{FF2B5EF4-FFF2-40B4-BE49-F238E27FC236}">
                  <a16:creationId xmlns:a16="http://schemas.microsoft.com/office/drawing/2014/main" id="{EF80B848-F3C1-4338-888B-8CBA86A8183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22343" y="755146"/>
              <a:ext cx="1876425" cy="55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1">
              <a:extLst>
                <a:ext uri="{FF2B5EF4-FFF2-40B4-BE49-F238E27FC236}">
                  <a16:creationId xmlns:a16="http://schemas.microsoft.com/office/drawing/2014/main" id="{B02BFAF1-6536-45A8-BC8E-D7961FAB43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200" y="2155997"/>
              <a:ext cx="1433513" cy="42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2">
              <a:extLst>
                <a:ext uri="{FF2B5EF4-FFF2-40B4-BE49-F238E27FC236}">
                  <a16:creationId xmlns:a16="http://schemas.microsoft.com/office/drawing/2014/main" id="{53916E54-6975-4956-B6B4-BC2BB68792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3263" y="688825"/>
              <a:ext cx="888078" cy="71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3">
              <a:extLst>
                <a:ext uri="{FF2B5EF4-FFF2-40B4-BE49-F238E27FC236}">
                  <a16:creationId xmlns:a16="http://schemas.microsoft.com/office/drawing/2014/main" id="{7D89B1ED-C677-4CA7-A2D1-E87DE4AE481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6069" y="1434585"/>
              <a:ext cx="1346200" cy="46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4">
              <a:extLst>
                <a:ext uri="{FF2B5EF4-FFF2-40B4-BE49-F238E27FC236}">
                  <a16:creationId xmlns:a16="http://schemas.microsoft.com/office/drawing/2014/main" id="{1EC16BD7-6F85-4BE1-B675-DC4ABB44B90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7371" y="3764282"/>
              <a:ext cx="1381125" cy="40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5">
              <a:extLst>
                <a:ext uri="{FF2B5EF4-FFF2-40B4-BE49-F238E27FC236}">
                  <a16:creationId xmlns:a16="http://schemas.microsoft.com/office/drawing/2014/main" id="{BA982394-5894-4AAD-BB1F-7DA2216FAA5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3101" y="849255"/>
              <a:ext cx="1233488" cy="41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a:extLst>
                <a:ext uri="{FF2B5EF4-FFF2-40B4-BE49-F238E27FC236}">
                  <a16:creationId xmlns:a16="http://schemas.microsoft.com/office/drawing/2014/main" id="{19D92A2D-63D2-4571-BD14-347D0DF4B2F3}"/>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992702" y="2135279"/>
              <a:ext cx="1884221" cy="47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a:extLst>
                <a:ext uri="{FF2B5EF4-FFF2-40B4-BE49-F238E27FC236}">
                  <a16:creationId xmlns:a16="http://schemas.microsoft.com/office/drawing/2014/main" id="{7495EC4E-E6A5-46E5-BB50-9579B6C03544}"/>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710951" y="2725721"/>
              <a:ext cx="771525" cy="67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0">
              <a:extLst>
                <a:ext uri="{FF2B5EF4-FFF2-40B4-BE49-F238E27FC236}">
                  <a16:creationId xmlns:a16="http://schemas.microsoft.com/office/drawing/2014/main" id="{218088BB-6100-4FAB-A1DE-C2F9175E60F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1166" y="3477634"/>
              <a:ext cx="885825" cy="24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
              <a:extLst>
                <a:ext uri="{FF2B5EF4-FFF2-40B4-BE49-F238E27FC236}">
                  <a16:creationId xmlns:a16="http://schemas.microsoft.com/office/drawing/2014/main" id="{7086A182-CBAF-4C61-918E-B50C9A3A7858}"/>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52409" y="655911"/>
              <a:ext cx="1197731" cy="72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a:extLst>
                <a:ext uri="{FF2B5EF4-FFF2-40B4-BE49-F238E27FC236}">
                  <a16:creationId xmlns:a16="http://schemas.microsoft.com/office/drawing/2014/main" id="{90C7246A-B59E-49E9-9CFC-EC72CDAE35B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33483" y="3317582"/>
              <a:ext cx="1352550" cy="33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a:extLst>
                <a:ext uri="{FF2B5EF4-FFF2-40B4-BE49-F238E27FC236}">
                  <a16:creationId xmlns:a16="http://schemas.microsoft.com/office/drawing/2014/main" id="{BC765C1A-C237-4C33-98F3-0587DA0F1187}"/>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141479" y="2607575"/>
              <a:ext cx="671512" cy="80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a16="http://schemas.microsoft.com/office/drawing/2014/main" id="{E6D7B86F-CD18-4CC3-BCB8-F84CD078541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89653" y="3513157"/>
              <a:ext cx="1528763" cy="43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a:extLst>
                <a:ext uri="{FF2B5EF4-FFF2-40B4-BE49-F238E27FC236}">
                  <a16:creationId xmlns:a16="http://schemas.microsoft.com/office/drawing/2014/main" id="{0A090D5F-F1A1-4659-BBE7-93B162B22257}"/>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110671" y="2798298"/>
              <a:ext cx="1666618" cy="35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a:extLst>
                <a:ext uri="{FF2B5EF4-FFF2-40B4-BE49-F238E27FC236}">
                  <a16:creationId xmlns:a16="http://schemas.microsoft.com/office/drawing/2014/main" id="{DFE998C8-390E-49D5-8423-39C0AA755751}"/>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54881" y="1494411"/>
              <a:ext cx="1584149" cy="42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3">
              <a:extLst>
                <a:ext uri="{FF2B5EF4-FFF2-40B4-BE49-F238E27FC236}">
                  <a16:creationId xmlns:a16="http://schemas.microsoft.com/office/drawing/2014/main" id="{20800D70-5041-46B1-96FE-A2C14C3D4991}"/>
                </a:ext>
              </a:extLst>
            </p:cNvPr>
            <p:cNvPicPr>
              <a:picLocks noChangeAspect="1" noChangeArrowheads="1"/>
            </p:cNvPicPr>
            <p:nvPr/>
          </p:nvPicPr>
          <p:blipFill>
            <a:blip r:embed="rId25">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657974" y="3256208"/>
              <a:ext cx="1528762" cy="862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a:extLst>
                <a:ext uri="{FF2B5EF4-FFF2-40B4-BE49-F238E27FC236}">
                  <a16:creationId xmlns:a16="http://schemas.microsoft.com/office/drawing/2014/main" id="{8AAA8FD3-3072-4586-B5BA-CBA5709E5EC6}"/>
                </a:ext>
              </a:extLst>
            </p:cNvPr>
            <p:cNvGrpSpPr/>
            <p:nvPr/>
          </p:nvGrpSpPr>
          <p:grpSpPr>
            <a:xfrm>
              <a:off x="3545381" y="3516404"/>
              <a:ext cx="1466850" cy="567810"/>
              <a:chOff x="3604667" y="4052756"/>
              <a:chExt cx="1466850" cy="628319"/>
            </a:xfrm>
          </p:grpSpPr>
          <p:pic>
            <p:nvPicPr>
              <p:cNvPr id="34" name="Picture 33">
                <a:extLst>
                  <a:ext uri="{FF2B5EF4-FFF2-40B4-BE49-F238E27FC236}">
                    <a16:creationId xmlns:a16="http://schemas.microsoft.com/office/drawing/2014/main" id="{C4B64617-B1CE-4D30-8ECA-2AB495FB0DE5}"/>
                  </a:ext>
                </a:extLst>
              </p:cNvPr>
              <p:cNvPicPr>
                <a:picLocks noChangeAspect="1"/>
              </p:cNvPicPr>
              <p:nvPr/>
            </p:nvPicPr>
            <p:blipFill>
              <a:blip r:embed="rId26"/>
              <a:stretch>
                <a:fillRect/>
              </a:stretch>
            </p:blipFill>
            <p:spPr>
              <a:xfrm>
                <a:off x="3604667" y="4052756"/>
                <a:ext cx="1466850" cy="400050"/>
              </a:xfrm>
              <a:prstGeom prst="rect">
                <a:avLst/>
              </a:prstGeom>
            </p:spPr>
          </p:pic>
          <p:pic>
            <p:nvPicPr>
              <p:cNvPr id="35" name="Picture 34">
                <a:extLst>
                  <a:ext uri="{FF2B5EF4-FFF2-40B4-BE49-F238E27FC236}">
                    <a16:creationId xmlns:a16="http://schemas.microsoft.com/office/drawing/2014/main" id="{5EDBA0C7-2DEE-4227-AFB7-E59106B9AAB4}"/>
                  </a:ext>
                </a:extLst>
              </p:cNvPr>
              <p:cNvPicPr>
                <a:picLocks noChangeAspect="1"/>
              </p:cNvPicPr>
              <p:nvPr/>
            </p:nvPicPr>
            <p:blipFill>
              <a:blip r:embed="rId27"/>
              <a:stretch>
                <a:fillRect/>
              </a:stretch>
            </p:blipFill>
            <p:spPr>
              <a:xfrm>
                <a:off x="3816195" y="4359474"/>
                <a:ext cx="1043794" cy="321601"/>
              </a:xfrm>
              <a:prstGeom prst="rect">
                <a:avLst/>
              </a:prstGeom>
            </p:spPr>
          </p:pic>
        </p:grpSp>
        <p:pic>
          <p:nvPicPr>
            <p:cNvPr id="32" name="Picture 8">
              <a:extLst>
                <a:ext uri="{FF2B5EF4-FFF2-40B4-BE49-F238E27FC236}">
                  <a16:creationId xmlns:a16="http://schemas.microsoft.com/office/drawing/2014/main" id="{93309207-DC35-430F-8885-48EB995B499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40326" y="4080033"/>
              <a:ext cx="1966486" cy="40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http://fosecoindia.com/images/logo.gif">
              <a:extLst>
                <a:ext uri="{FF2B5EF4-FFF2-40B4-BE49-F238E27FC236}">
                  <a16:creationId xmlns:a16="http://schemas.microsoft.com/office/drawing/2014/main" id="{EB8E9768-125F-4E10-B693-5FF733BE656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74521" y="3669322"/>
              <a:ext cx="1447800" cy="10157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986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7">
            <a:extLst>
              <a:ext uri="{FF2B5EF4-FFF2-40B4-BE49-F238E27FC236}">
                <a16:creationId xmlns:a16="http://schemas.microsoft.com/office/drawing/2014/main" id="{BB38134E-1C20-5CEF-C375-F1D516822F90}"/>
              </a:ext>
            </a:extLst>
          </p:cNvPr>
          <p:cNvSpPr>
            <a:spLocks noChangeArrowheads="1"/>
          </p:cNvSpPr>
          <p:nvPr/>
        </p:nvSpPr>
        <p:spPr bwMode="auto">
          <a:xfrm>
            <a:off x="345438" y="1648359"/>
            <a:ext cx="9572625" cy="692151"/>
          </a:xfrm>
          <a:prstGeom prst="rect">
            <a:avLst/>
          </a:prstGeom>
          <a:solidFill>
            <a:schemeClr val="bg1"/>
          </a:solidFill>
          <a:ln>
            <a:noFill/>
          </a:ln>
        </p:spPr>
        <p:txBody>
          <a:bodyPr anchor="ctr"/>
          <a:lstStyle>
            <a:lvl1pPr>
              <a:spcBef>
                <a:spcPct val="20000"/>
              </a:spcBef>
              <a:buClr>
                <a:schemeClr val="accent1"/>
              </a:buClr>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Ø"/>
              <a:defRPr sz="2700">
                <a:solidFill>
                  <a:schemeClr val="tx1"/>
                </a:solidFill>
                <a:latin typeface="Arial" panose="020B0604020202020204" pitchFamily="34" charset="0"/>
              </a:defRPr>
            </a:lvl2pPr>
            <a:lvl3pPr marL="1143000" indent="-228600">
              <a:spcBef>
                <a:spcPct val="20000"/>
              </a:spcBef>
              <a:buClr>
                <a:schemeClr val="accent1"/>
              </a:buClr>
              <a:buChar char="•"/>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30000"/>
              </a:lnSpc>
              <a:spcBef>
                <a:spcPct val="50000"/>
              </a:spcBef>
              <a:buFont typeface="Wingdings" panose="05000000000000000000" pitchFamily="2" charset="2"/>
              <a:buNone/>
            </a:pPr>
            <a:endParaRPr lang="en-SG" altLang="en-US" sz="1100">
              <a:solidFill>
                <a:srgbClr val="800000"/>
              </a:solidFill>
            </a:endParaRPr>
          </a:p>
        </p:txBody>
      </p:sp>
      <p:sp>
        <p:nvSpPr>
          <p:cNvPr id="7" name="Rectangle 3">
            <a:extLst>
              <a:ext uri="{FF2B5EF4-FFF2-40B4-BE49-F238E27FC236}">
                <a16:creationId xmlns:a16="http://schemas.microsoft.com/office/drawing/2014/main" id="{72F7F23F-59D7-EE79-80C6-90C0E3778DB1}"/>
              </a:ext>
            </a:extLst>
          </p:cNvPr>
          <p:cNvSpPr txBox="1">
            <a:spLocks noChangeArrowheads="1"/>
          </p:cNvSpPr>
          <p:nvPr/>
        </p:nvSpPr>
        <p:spPr bwMode="gray">
          <a:xfrm>
            <a:off x="385772" y="170583"/>
            <a:ext cx="7156449" cy="692151"/>
          </a:xfrm>
          <a:prstGeom prst="rect">
            <a:avLst/>
          </a:prstGeom>
          <a:solidFill>
            <a:schemeClr val="bg1"/>
          </a:solidFill>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GB" altLang="en-US" sz="2800" dirty="0" err="1">
                <a:solidFill>
                  <a:srgbClr val="0070C0"/>
                </a:solidFill>
              </a:rPr>
              <a:t>Inecom’s</a:t>
            </a:r>
            <a:r>
              <a:rPr lang="en-GB" altLang="en-US" sz="2800" dirty="0">
                <a:solidFill>
                  <a:srgbClr val="0070C0"/>
                </a:solidFill>
              </a:rPr>
              <a:t> International Project Experience</a:t>
            </a:r>
          </a:p>
        </p:txBody>
      </p:sp>
      <p:sp>
        <p:nvSpPr>
          <p:cNvPr id="8" name="Freeform 83">
            <a:extLst>
              <a:ext uri="{FF2B5EF4-FFF2-40B4-BE49-F238E27FC236}">
                <a16:creationId xmlns:a16="http://schemas.microsoft.com/office/drawing/2014/main" id="{EF9EB818-769F-C67B-00DC-15B371A92797}"/>
              </a:ext>
            </a:extLst>
          </p:cNvPr>
          <p:cNvSpPr>
            <a:spLocks/>
          </p:cNvSpPr>
          <p:nvPr/>
        </p:nvSpPr>
        <p:spPr bwMode="auto">
          <a:xfrm rot="290201">
            <a:off x="5075239" y="2568575"/>
            <a:ext cx="239712" cy="165100"/>
          </a:xfrm>
          <a:custGeom>
            <a:avLst/>
            <a:gdLst/>
            <a:ahLst/>
            <a:cxnLst>
              <a:cxn ang="0">
                <a:pos x="2024" y="0"/>
              </a:cxn>
              <a:cxn ang="0">
                <a:pos x="1944" y="112"/>
              </a:cxn>
              <a:cxn ang="0">
                <a:pos x="1856" y="272"/>
              </a:cxn>
              <a:cxn ang="0">
                <a:pos x="1712" y="224"/>
              </a:cxn>
              <a:cxn ang="0">
                <a:pos x="1632" y="256"/>
              </a:cxn>
              <a:cxn ang="0">
                <a:pos x="1512" y="192"/>
              </a:cxn>
              <a:cxn ang="0">
                <a:pos x="1512" y="296"/>
              </a:cxn>
              <a:cxn ang="0">
                <a:pos x="1552" y="440"/>
              </a:cxn>
              <a:cxn ang="0">
                <a:pos x="1472" y="360"/>
              </a:cxn>
              <a:cxn ang="0">
                <a:pos x="1424" y="272"/>
              </a:cxn>
              <a:cxn ang="0">
                <a:pos x="1272" y="176"/>
              </a:cxn>
              <a:cxn ang="0">
                <a:pos x="1200" y="328"/>
              </a:cxn>
              <a:cxn ang="0">
                <a:pos x="1120" y="400"/>
              </a:cxn>
              <a:cxn ang="0">
                <a:pos x="1056" y="224"/>
              </a:cxn>
              <a:cxn ang="0">
                <a:pos x="912" y="256"/>
              </a:cxn>
              <a:cxn ang="0">
                <a:pos x="968" y="376"/>
              </a:cxn>
              <a:cxn ang="0">
                <a:pos x="904" y="512"/>
              </a:cxn>
              <a:cxn ang="0">
                <a:pos x="784" y="416"/>
              </a:cxn>
              <a:cxn ang="0">
                <a:pos x="664" y="504"/>
              </a:cxn>
              <a:cxn ang="0">
                <a:pos x="704" y="368"/>
              </a:cxn>
              <a:cxn ang="0">
                <a:pos x="616" y="168"/>
              </a:cxn>
              <a:cxn ang="0">
                <a:pos x="480" y="24"/>
              </a:cxn>
              <a:cxn ang="0">
                <a:pos x="480" y="240"/>
              </a:cxn>
              <a:cxn ang="0">
                <a:pos x="400" y="208"/>
              </a:cxn>
              <a:cxn ang="0">
                <a:pos x="312" y="96"/>
              </a:cxn>
              <a:cxn ang="0">
                <a:pos x="216" y="200"/>
              </a:cxn>
              <a:cxn ang="0">
                <a:pos x="80" y="344"/>
              </a:cxn>
              <a:cxn ang="0">
                <a:pos x="0" y="464"/>
              </a:cxn>
              <a:cxn ang="0">
                <a:pos x="160" y="456"/>
              </a:cxn>
              <a:cxn ang="0">
                <a:pos x="336" y="424"/>
              </a:cxn>
              <a:cxn ang="0">
                <a:pos x="504" y="472"/>
              </a:cxn>
              <a:cxn ang="0">
                <a:pos x="488" y="552"/>
              </a:cxn>
              <a:cxn ang="0">
                <a:pos x="416" y="656"/>
              </a:cxn>
              <a:cxn ang="0">
                <a:pos x="568" y="680"/>
              </a:cxn>
              <a:cxn ang="0">
                <a:pos x="432" y="768"/>
              </a:cxn>
              <a:cxn ang="0">
                <a:pos x="208" y="768"/>
              </a:cxn>
              <a:cxn ang="0">
                <a:pos x="184" y="832"/>
              </a:cxn>
              <a:cxn ang="0">
                <a:pos x="360" y="880"/>
              </a:cxn>
              <a:cxn ang="0">
                <a:pos x="448" y="1024"/>
              </a:cxn>
              <a:cxn ang="0">
                <a:pos x="456" y="1152"/>
              </a:cxn>
              <a:cxn ang="0">
                <a:pos x="296" y="1272"/>
              </a:cxn>
              <a:cxn ang="0">
                <a:pos x="232" y="1384"/>
              </a:cxn>
              <a:cxn ang="0">
                <a:pos x="416" y="1368"/>
              </a:cxn>
              <a:cxn ang="0">
                <a:pos x="688" y="1392"/>
              </a:cxn>
              <a:cxn ang="0">
                <a:pos x="800" y="1568"/>
              </a:cxn>
              <a:cxn ang="0">
                <a:pos x="990" y="1582"/>
              </a:cxn>
              <a:cxn ang="0">
                <a:pos x="1232" y="1664"/>
              </a:cxn>
              <a:cxn ang="0">
                <a:pos x="1432" y="1520"/>
              </a:cxn>
              <a:cxn ang="0">
                <a:pos x="1664" y="1368"/>
              </a:cxn>
              <a:cxn ang="0">
                <a:pos x="1784" y="1424"/>
              </a:cxn>
              <a:cxn ang="0">
                <a:pos x="1960" y="1272"/>
              </a:cxn>
              <a:cxn ang="0">
                <a:pos x="2152" y="1192"/>
              </a:cxn>
              <a:cxn ang="0">
                <a:pos x="2304" y="1056"/>
              </a:cxn>
              <a:cxn ang="0">
                <a:pos x="2416" y="1008"/>
              </a:cxn>
              <a:cxn ang="0">
                <a:pos x="2488" y="824"/>
              </a:cxn>
              <a:cxn ang="0">
                <a:pos x="2536" y="688"/>
              </a:cxn>
              <a:cxn ang="0">
                <a:pos x="2584" y="560"/>
              </a:cxn>
              <a:cxn ang="0">
                <a:pos x="2408" y="472"/>
              </a:cxn>
              <a:cxn ang="0">
                <a:pos x="2384" y="376"/>
              </a:cxn>
              <a:cxn ang="0">
                <a:pos x="2272" y="296"/>
              </a:cxn>
              <a:cxn ang="0">
                <a:pos x="2224" y="216"/>
              </a:cxn>
              <a:cxn ang="0">
                <a:pos x="2104" y="48"/>
              </a:cxn>
            </a:cxnLst>
            <a:rect l="0" t="0" r="r" b="b"/>
            <a:pathLst>
              <a:path w="2600" h="1664">
                <a:moveTo>
                  <a:pt x="2104" y="48"/>
                </a:moveTo>
                <a:lnTo>
                  <a:pt x="2024" y="0"/>
                </a:lnTo>
                <a:lnTo>
                  <a:pt x="1952" y="40"/>
                </a:lnTo>
                <a:lnTo>
                  <a:pt x="1944" y="112"/>
                </a:lnTo>
                <a:lnTo>
                  <a:pt x="1952" y="216"/>
                </a:lnTo>
                <a:lnTo>
                  <a:pt x="1856" y="272"/>
                </a:lnTo>
                <a:lnTo>
                  <a:pt x="1792" y="216"/>
                </a:lnTo>
                <a:lnTo>
                  <a:pt x="1712" y="224"/>
                </a:lnTo>
                <a:lnTo>
                  <a:pt x="1680" y="296"/>
                </a:lnTo>
                <a:lnTo>
                  <a:pt x="1632" y="256"/>
                </a:lnTo>
                <a:lnTo>
                  <a:pt x="1600" y="200"/>
                </a:lnTo>
                <a:lnTo>
                  <a:pt x="1512" y="192"/>
                </a:lnTo>
                <a:lnTo>
                  <a:pt x="1480" y="248"/>
                </a:lnTo>
                <a:lnTo>
                  <a:pt x="1512" y="296"/>
                </a:lnTo>
                <a:lnTo>
                  <a:pt x="1552" y="376"/>
                </a:lnTo>
                <a:lnTo>
                  <a:pt x="1552" y="440"/>
                </a:lnTo>
                <a:lnTo>
                  <a:pt x="1480" y="432"/>
                </a:lnTo>
                <a:lnTo>
                  <a:pt x="1472" y="360"/>
                </a:lnTo>
                <a:lnTo>
                  <a:pt x="1400" y="336"/>
                </a:lnTo>
                <a:lnTo>
                  <a:pt x="1424" y="272"/>
                </a:lnTo>
                <a:lnTo>
                  <a:pt x="1360" y="160"/>
                </a:lnTo>
                <a:lnTo>
                  <a:pt x="1272" y="176"/>
                </a:lnTo>
                <a:lnTo>
                  <a:pt x="1200" y="248"/>
                </a:lnTo>
                <a:lnTo>
                  <a:pt x="1200" y="328"/>
                </a:lnTo>
                <a:lnTo>
                  <a:pt x="1200" y="392"/>
                </a:lnTo>
                <a:lnTo>
                  <a:pt x="1120" y="400"/>
                </a:lnTo>
                <a:lnTo>
                  <a:pt x="1088" y="304"/>
                </a:lnTo>
                <a:lnTo>
                  <a:pt x="1056" y="224"/>
                </a:lnTo>
                <a:lnTo>
                  <a:pt x="976" y="184"/>
                </a:lnTo>
                <a:lnTo>
                  <a:pt x="912" y="256"/>
                </a:lnTo>
                <a:lnTo>
                  <a:pt x="960" y="312"/>
                </a:lnTo>
                <a:lnTo>
                  <a:pt x="968" y="376"/>
                </a:lnTo>
                <a:lnTo>
                  <a:pt x="944" y="456"/>
                </a:lnTo>
                <a:lnTo>
                  <a:pt x="904" y="512"/>
                </a:lnTo>
                <a:lnTo>
                  <a:pt x="848" y="432"/>
                </a:lnTo>
                <a:lnTo>
                  <a:pt x="784" y="416"/>
                </a:lnTo>
                <a:lnTo>
                  <a:pt x="768" y="512"/>
                </a:lnTo>
                <a:lnTo>
                  <a:pt x="664" y="504"/>
                </a:lnTo>
                <a:lnTo>
                  <a:pt x="696" y="456"/>
                </a:lnTo>
                <a:lnTo>
                  <a:pt x="704" y="368"/>
                </a:lnTo>
                <a:lnTo>
                  <a:pt x="696" y="248"/>
                </a:lnTo>
                <a:lnTo>
                  <a:pt x="616" y="168"/>
                </a:lnTo>
                <a:lnTo>
                  <a:pt x="560" y="104"/>
                </a:lnTo>
                <a:lnTo>
                  <a:pt x="480" y="24"/>
                </a:lnTo>
                <a:lnTo>
                  <a:pt x="488" y="128"/>
                </a:lnTo>
                <a:lnTo>
                  <a:pt x="480" y="240"/>
                </a:lnTo>
                <a:lnTo>
                  <a:pt x="416" y="296"/>
                </a:lnTo>
                <a:lnTo>
                  <a:pt x="400" y="208"/>
                </a:lnTo>
                <a:lnTo>
                  <a:pt x="320" y="216"/>
                </a:lnTo>
                <a:lnTo>
                  <a:pt x="312" y="96"/>
                </a:lnTo>
                <a:lnTo>
                  <a:pt x="232" y="80"/>
                </a:lnTo>
                <a:lnTo>
                  <a:pt x="216" y="200"/>
                </a:lnTo>
                <a:lnTo>
                  <a:pt x="144" y="240"/>
                </a:lnTo>
                <a:lnTo>
                  <a:pt x="80" y="344"/>
                </a:lnTo>
                <a:lnTo>
                  <a:pt x="88" y="400"/>
                </a:lnTo>
                <a:lnTo>
                  <a:pt x="0" y="464"/>
                </a:lnTo>
                <a:lnTo>
                  <a:pt x="32" y="520"/>
                </a:lnTo>
                <a:lnTo>
                  <a:pt x="160" y="456"/>
                </a:lnTo>
                <a:lnTo>
                  <a:pt x="256" y="432"/>
                </a:lnTo>
                <a:lnTo>
                  <a:pt x="336" y="424"/>
                </a:lnTo>
                <a:lnTo>
                  <a:pt x="416" y="448"/>
                </a:lnTo>
                <a:lnTo>
                  <a:pt x="504" y="472"/>
                </a:lnTo>
                <a:lnTo>
                  <a:pt x="568" y="544"/>
                </a:lnTo>
                <a:lnTo>
                  <a:pt x="488" y="552"/>
                </a:lnTo>
                <a:lnTo>
                  <a:pt x="392" y="616"/>
                </a:lnTo>
                <a:lnTo>
                  <a:pt x="416" y="656"/>
                </a:lnTo>
                <a:lnTo>
                  <a:pt x="488" y="672"/>
                </a:lnTo>
                <a:lnTo>
                  <a:pt x="568" y="680"/>
                </a:lnTo>
                <a:lnTo>
                  <a:pt x="512" y="752"/>
                </a:lnTo>
                <a:lnTo>
                  <a:pt x="432" y="768"/>
                </a:lnTo>
                <a:lnTo>
                  <a:pt x="336" y="760"/>
                </a:lnTo>
                <a:lnTo>
                  <a:pt x="208" y="768"/>
                </a:lnTo>
                <a:lnTo>
                  <a:pt x="104" y="776"/>
                </a:lnTo>
                <a:lnTo>
                  <a:pt x="184" y="832"/>
                </a:lnTo>
                <a:lnTo>
                  <a:pt x="264" y="848"/>
                </a:lnTo>
                <a:lnTo>
                  <a:pt x="360" y="880"/>
                </a:lnTo>
                <a:lnTo>
                  <a:pt x="368" y="992"/>
                </a:lnTo>
                <a:lnTo>
                  <a:pt x="448" y="1024"/>
                </a:lnTo>
                <a:lnTo>
                  <a:pt x="512" y="1072"/>
                </a:lnTo>
                <a:lnTo>
                  <a:pt x="456" y="1152"/>
                </a:lnTo>
                <a:lnTo>
                  <a:pt x="384" y="1232"/>
                </a:lnTo>
                <a:lnTo>
                  <a:pt x="296" y="1272"/>
                </a:lnTo>
                <a:lnTo>
                  <a:pt x="200" y="1304"/>
                </a:lnTo>
                <a:lnTo>
                  <a:pt x="232" y="1384"/>
                </a:lnTo>
                <a:lnTo>
                  <a:pt x="312" y="1384"/>
                </a:lnTo>
                <a:lnTo>
                  <a:pt x="416" y="1368"/>
                </a:lnTo>
                <a:lnTo>
                  <a:pt x="576" y="1328"/>
                </a:lnTo>
                <a:lnTo>
                  <a:pt x="688" y="1392"/>
                </a:lnTo>
                <a:lnTo>
                  <a:pt x="744" y="1480"/>
                </a:lnTo>
                <a:lnTo>
                  <a:pt x="800" y="1568"/>
                </a:lnTo>
                <a:lnTo>
                  <a:pt x="912" y="1552"/>
                </a:lnTo>
                <a:lnTo>
                  <a:pt x="990" y="1582"/>
                </a:lnTo>
                <a:lnTo>
                  <a:pt x="1120" y="1632"/>
                </a:lnTo>
                <a:lnTo>
                  <a:pt x="1232" y="1664"/>
                </a:lnTo>
                <a:lnTo>
                  <a:pt x="1288" y="1600"/>
                </a:lnTo>
                <a:lnTo>
                  <a:pt x="1432" y="1520"/>
                </a:lnTo>
                <a:lnTo>
                  <a:pt x="1544" y="1424"/>
                </a:lnTo>
                <a:lnTo>
                  <a:pt x="1664" y="1368"/>
                </a:lnTo>
                <a:lnTo>
                  <a:pt x="1712" y="1424"/>
                </a:lnTo>
                <a:lnTo>
                  <a:pt x="1784" y="1424"/>
                </a:lnTo>
                <a:lnTo>
                  <a:pt x="1832" y="1336"/>
                </a:lnTo>
                <a:lnTo>
                  <a:pt x="1960" y="1272"/>
                </a:lnTo>
                <a:lnTo>
                  <a:pt x="2072" y="1264"/>
                </a:lnTo>
                <a:lnTo>
                  <a:pt x="2152" y="1192"/>
                </a:lnTo>
                <a:lnTo>
                  <a:pt x="2250" y="1162"/>
                </a:lnTo>
                <a:lnTo>
                  <a:pt x="2304" y="1056"/>
                </a:lnTo>
                <a:lnTo>
                  <a:pt x="2320" y="976"/>
                </a:lnTo>
                <a:lnTo>
                  <a:pt x="2416" y="1008"/>
                </a:lnTo>
                <a:lnTo>
                  <a:pt x="2432" y="944"/>
                </a:lnTo>
                <a:lnTo>
                  <a:pt x="2488" y="824"/>
                </a:lnTo>
                <a:lnTo>
                  <a:pt x="2600" y="776"/>
                </a:lnTo>
                <a:lnTo>
                  <a:pt x="2536" y="688"/>
                </a:lnTo>
                <a:lnTo>
                  <a:pt x="2600" y="632"/>
                </a:lnTo>
                <a:lnTo>
                  <a:pt x="2584" y="560"/>
                </a:lnTo>
                <a:lnTo>
                  <a:pt x="2520" y="532"/>
                </a:lnTo>
                <a:lnTo>
                  <a:pt x="2408" y="472"/>
                </a:lnTo>
                <a:lnTo>
                  <a:pt x="2320" y="432"/>
                </a:lnTo>
                <a:lnTo>
                  <a:pt x="2384" y="376"/>
                </a:lnTo>
                <a:lnTo>
                  <a:pt x="2360" y="296"/>
                </a:lnTo>
                <a:lnTo>
                  <a:pt x="2272" y="296"/>
                </a:lnTo>
                <a:lnTo>
                  <a:pt x="2280" y="160"/>
                </a:lnTo>
                <a:lnTo>
                  <a:pt x="2224" y="216"/>
                </a:lnTo>
                <a:lnTo>
                  <a:pt x="2144" y="184"/>
                </a:lnTo>
                <a:lnTo>
                  <a:pt x="2104" y="48"/>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9" name="Freeform 84">
            <a:extLst>
              <a:ext uri="{FF2B5EF4-FFF2-40B4-BE49-F238E27FC236}">
                <a16:creationId xmlns:a16="http://schemas.microsoft.com/office/drawing/2014/main" id="{1AA5427D-2D2A-C7CC-0BAB-2EE332062ABC}"/>
              </a:ext>
            </a:extLst>
          </p:cNvPr>
          <p:cNvSpPr>
            <a:spLocks/>
          </p:cNvSpPr>
          <p:nvPr/>
        </p:nvSpPr>
        <p:spPr bwMode="auto">
          <a:xfrm>
            <a:off x="3986213" y="827089"/>
            <a:ext cx="1382712" cy="2109787"/>
          </a:xfrm>
          <a:custGeom>
            <a:avLst/>
            <a:gdLst/>
            <a:ahLst/>
            <a:cxnLst>
              <a:cxn ang="0">
                <a:pos x="829177" y="3039412"/>
              </a:cxn>
              <a:cxn ang="0">
                <a:pos x="507660" y="2521330"/>
              </a:cxn>
              <a:cxn ang="0">
                <a:pos x="829177" y="2141404"/>
              </a:cxn>
              <a:cxn ang="0">
                <a:pos x="1184539" y="1813286"/>
              </a:cxn>
              <a:cxn ang="0">
                <a:pos x="1302993" y="1381551"/>
              </a:cxn>
              <a:cxn ang="0">
                <a:pos x="1805012" y="1175757"/>
              </a:cxn>
              <a:cxn ang="0">
                <a:pos x="2436766" y="1001624"/>
              </a:cxn>
              <a:cxn ang="0">
                <a:pos x="2809049" y="1536975"/>
              </a:cxn>
              <a:cxn ang="0">
                <a:pos x="2859815" y="1105241"/>
              </a:cxn>
              <a:cxn ang="0">
                <a:pos x="2555220" y="880739"/>
              </a:cxn>
              <a:cxn ang="0">
                <a:pos x="2724439" y="449004"/>
              </a:cxn>
              <a:cxn ang="0">
                <a:pos x="3519773" y="120886"/>
              </a:cxn>
              <a:cxn ang="0">
                <a:pos x="4382794" y="34539"/>
              </a:cxn>
              <a:cxn ang="0">
                <a:pos x="4786101" y="402952"/>
              </a:cxn>
              <a:cxn ang="0">
                <a:pos x="5306452" y="981477"/>
              </a:cxn>
              <a:cxn ang="0">
                <a:pos x="4822765" y="1416090"/>
              </a:cxn>
              <a:cxn ang="0">
                <a:pos x="5059673" y="1433359"/>
              </a:cxn>
              <a:cxn ang="0">
                <a:pos x="5279659" y="1657861"/>
              </a:cxn>
              <a:cxn ang="0">
                <a:pos x="5398113" y="1692400"/>
              </a:cxn>
              <a:cxn ang="0">
                <a:pos x="5636431" y="1512510"/>
              </a:cxn>
              <a:cxn ang="0">
                <a:pos x="6110246" y="1561440"/>
              </a:cxn>
              <a:cxn ang="0">
                <a:pos x="6358120" y="2015094"/>
              </a:cxn>
              <a:cxn ang="0">
                <a:pos x="5959913" y="2546036"/>
              </a:cxn>
              <a:cxn ang="0">
                <a:pos x="5664946" y="2973739"/>
              </a:cxn>
              <a:cxn ang="0">
                <a:pos x="5719631" y="3367530"/>
              </a:cxn>
              <a:cxn ang="0">
                <a:pos x="5533489" y="3833804"/>
              </a:cxn>
              <a:cxn ang="0">
                <a:pos x="5753475" y="4351885"/>
              </a:cxn>
              <a:cxn ang="0">
                <a:pos x="5567333" y="4852698"/>
              </a:cxn>
              <a:cxn ang="0">
                <a:pos x="5618099" y="5474395"/>
              </a:cxn>
              <a:cxn ang="0">
                <a:pos x="5296581" y="5906130"/>
              </a:cxn>
              <a:cxn ang="0">
                <a:pos x="5245815" y="6355134"/>
              </a:cxn>
              <a:cxn ang="0">
                <a:pos x="5431957" y="6786869"/>
              </a:cxn>
              <a:cxn ang="0">
                <a:pos x="5093517" y="7201334"/>
              </a:cxn>
              <a:cxn ang="0">
                <a:pos x="4535092" y="7563991"/>
              </a:cxn>
              <a:cxn ang="0">
                <a:pos x="4112042" y="7909379"/>
              </a:cxn>
              <a:cxn ang="0">
                <a:pos x="3621305" y="8237497"/>
              </a:cxn>
              <a:cxn ang="0">
                <a:pos x="3384397" y="8703771"/>
              </a:cxn>
              <a:cxn ang="0">
                <a:pos x="3232099" y="9204583"/>
              </a:cxn>
              <a:cxn ang="0">
                <a:pos x="2910581" y="9619048"/>
              </a:cxn>
              <a:cxn ang="0">
                <a:pos x="2419844" y="9204583"/>
              </a:cxn>
              <a:cxn ang="0">
                <a:pos x="2115248" y="8289305"/>
              </a:cxn>
              <a:cxn ang="0">
                <a:pos x="2013716" y="7633069"/>
              </a:cxn>
              <a:cxn ang="0">
                <a:pos x="2250624" y="7201334"/>
              </a:cxn>
              <a:cxn ang="0">
                <a:pos x="1844496" y="7080448"/>
              </a:cxn>
              <a:cxn ang="0">
                <a:pos x="2233702" y="6804138"/>
              </a:cxn>
              <a:cxn ang="0">
                <a:pos x="1709120" y="6303326"/>
              </a:cxn>
              <a:cxn ang="0">
                <a:pos x="1675276" y="5837053"/>
              </a:cxn>
              <a:cxn ang="0">
                <a:pos x="1539901" y="5008122"/>
              </a:cxn>
              <a:cxn ang="0">
                <a:pos x="964553" y="4818159"/>
              </a:cxn>
              <a:cxn ang="0">
                <a:pos x="321518" y="4766351"/>
              </a:cxn>
              <a:cxn ang="0">
                <a:pos x="67688" y="4248269"/>
              </a:cxn>
              <a:cxn ang="0">
                <a:pos x="203064" y="3937420"/>
              </a:cxn>
              <a:cxn ang="0">
                <a:pos x="84610" y="3609302"/>
              </a:cxn>
              <a:cxn ang="0">
                <a:pos x="659957" y="3263914"/>
              </a:cxn>
            </a:cxnLst>
            <a:rect l="0" t="0" r="r" b="b"/>
            <a:pathLst>
              <a:path w="6476107" h="9653587">
                <a:moveTo>
                  <a:pt x="659957" y="3263914"/>
                </a:moveTo>
                <a:lnTo>
                  <a:pt x="778411" y="3177567"/>
                </a:lnTo>
                <a:lnTo>
                  <a:pt x="829177" y="3039412"/>
                </a:lnTo>
                <a:lnTo>
                  <a:pt x="810845" y="2816349"/>
                </a:lnTo>
                <a:lnTo>
                  <a:pt x="527402" y="2719928"/>
                </a:lnTo>
                <a:lnTo>
                  <a:pt x="507660" y="2521330"/>
                </a:lnTo>
                <a:lnTo>
                  <a:pt x="643035" y="2365906"/>
                </a:lnTo>
                <a:lnTo>
                  <a:pt x="778411" y="2262290"/>
                </a:lnTo>
                <a:lnTo>
                  <a:pt x="829177" y="2141404"/>
                </a:lnTo>
                <a:lnTo>
                  <a:pt x="964553" y="2003249"/>
                </a:lnTo>
                <a:lnTo>
                  <a:pt x="1142234" y="1947123"/>
                </a:lnTo>
                <a:lnTo>
                  <a:pt x="1184539" y="1813286"/>
                </a:lnTo>
                <a:lnTo>
                  <a:pt x="1095698" y="1610370"/>
                </a:lnTo>
                <a:lnTo>
                  <a:pt x="1095698" y="1610370"/>
                </a:lnTo>
                <a:lnTo>
                  <a:pt x="1302993" y="1381551"/>
                </a:lnTo>
                <a:lnTo>
                  <a:pt x="1472213" y="1347012"/>
                </a:lnTo>
                <a:lnTo>
                  <a:pt x="1607588" y="1191588"/>
                </a:lnTo>
                <a:lnTo>
                  <a:pt x="1805012" y="1175757"/>
                </a:lnTo>
                <a:lnTo>
                  <a:pt x="2064482" y="1139780"/>
                </a:lnTo>
                <a:lnTo>
                  <a:pt x="2216780" y="1018894"/>
                </a:lnTo>
                <a:lnTo>
                  <a:pt x="2436766" y="1001624"/>
                </a:lnTo>
                <a:lnTo>
                  <a:pt x="2605986" y="1174318"/>
                </a:lnTo>
                <a:lnTo>
                  <a:pt x="2673673" y="1312473"/>
                </a:lnTo>
                <a:lnTo>
                  <a:pt x="2809049" y="1536975"/>
                </a:lnTo>
                <a:lnTo>
                  <a:pt x="2842893" y="1329743"/>
                </a:lnTo>
                <a:lnTo>
                  <a:pt x="2792127" y="1243396"/>
                </a:lnTo>
                <a:lnTo>
                  <a:pt x="2859815" y="1105241"/>
                </a:lnTo>
                <a:lnTo>
                  <a:pt x="2809049" y="1001624"/>
                </a:lnTo>
                <a:lnTo>
                  <a:pt x="2724439" y="846200"/>
                </a:lnTo>
                <a:lnTo>
                  <a:pt x="2555220" y="880739"/>
                </a:lnTo>
                <a:lnTo>
                  <a:pt x="2521376" y="759853"/>
                </a:lnTo>
                <a:lnTo>
                  <a:pt x="2538298" y="569890"/>
                </a:lnTo>
                <a:lnTo>
                  <a:pt x="2724439" y="449004"/>
                </a:lnTo>
                <a:lnTo>
                  <a:pt x="2988140" y="402952"/>
                </a:lnTo>
                <a:lnTo>
                  <a:pt x="3232099" y="207233"/>
                </a:lnTo>
                <a:lnTo>
                  <a:pt x="3519773" y="120886"/>
                </a:lnTo>
                <a:lnTo>
                  <a:pt x="3739758" y="17269"/>
                </a:lnTo>
                <a:lnTo>
                  <a:pt x="4044354" y="0"/>
                </a:lnTo>
                <a:lnTo>
                  <a:pt x="4382794" y="34539"/>
                </a:lnTo>
                <a:lnTo>
                  <a:pt x="4585858" y="138155"/>
                </a:lnTo>
                <a:lnTo>
                  <a:pt x="4822765" y="241771"/>
                </a:lnTo>
                <a:lnTo>
                  <a:pt x="4786101" y="402952"/>
                </a:lnTo>
                <a:lnTo>
                  <a:pt x="4991985" y="604429"/>
                </a:lnTo>
                <a:lnTo>
                  <a:pt x="5195049" y="777122"/>
                </a:lnTo>
                <a:lnTo>
                  <a:pt x="5306452" y="981477"/>
                </a:lnTo>
                <a:lnTo>
                  <a:pt x="5025829" y="1260665"/>
                </a:lnTo>
                <a:lnTo>
                  <a:pt x="4805843" y="1295204"/>
                </a:lnTo>
                <a:lnTo>
                  <a:pt x="4822765" y="1416090"/>
                </a:lnTo>
                <a:lnTo>
                  <a:pt x="4873531" y="1554245"/>
                </a:lnTo>
                <a:lnTo>
                  <a:pt x="5025829" y="1536975"/>
                </a:lnTo>
                <a:lnTo>
                  <a:pt x="5059673" y="1433359"/>
                </a:lnTo>
                <a:lnTo>
                  <a:pt x="5144283" y="1381551"/>
                </a:lnTo>
                <a:lnTo>
                  <a:pt x="5262737" y="1450628"/>
                </a:lnTo>
                <a:lnTo>
                  <a:pt x="5279659" y="1657861"/>
                </a:lnTo>
                <a:lnTo>
                  <a:pt x="5228893" y="1813286"/>
                </a:lnTo>
                <a:lnTo>
                  <a:pt x="5178127" y="1968710"/>
                </a:lnTo>
                <a:lnTo>
                  <a:pt x="5398113" y="1692400"/>
                </a:lnTo>
                <a:lnTo>
                  <a:pt x="5601177" y="1726939"/>
                </a:lnTo>
                <a:lnTo>
                  <a:pt x="5584255" y="1657861"/>
                </a:lnTo>
                <a:lnTo>
                  <a:pt x="5636431" y="1512510"/>
                </a:lnTo>
                <a:lnTo>
                  <a:pt x="5736553" y="1416090"/>
                </a:lnTo>
                <a:lnTo>
                  <a:pt x="5939616" y="1450628"/>
                </a:lnTo>
                <a:lnTo>
                  <a:pt x="6110246" y="1561440"/>
                </a:lnTo>
                <a:lnTo>
                  <a:pt x="6278056" y="1657861"/>
                </a:lnTo>
                <a:lnTo>
                  <a:pt x="6476107" y="1823365"/>
                </a:lnTo>
                <a:lnTo>
                  <a:pt x="6358120" y="2015094"/>
                </a:lnTo>
                <a:lnTo>
                  <a:pt x="6225384" y="2206823"/>
                </a:lnTo>
                <a:lnTo>
                  <a:pt x="6063152" y="2398552"/>
                </a:lnTo>
                <a:lnTo>
                  <a:pt x="5959913" y="2546036"/>
                </a:lnTo>
                <a:lnTo>
                  <a:pt x="5945165" y="2708268"/>
                </a:lnTo>
                <a:lnTo>
                  <a:pt x="5827178" y="2929494"/>
                </a:lnTo>
                <a:lnTo>
                  <a:pt x="5664946" y="2973739"/>
                </a:lnTo>
                <a:lnTo>
                  <a:pt x="5589895" y="3107050"/>
                </a:lnTo>
                <a:lnTo>
                  <a:pt x="5635021" y="3212106"/>
                </a:lnTo>
                <a:lnTo>
                  <a:pt x="5719631" y="3367530"/>
                </a:lnTo>
                <a:lnTo>
                  <a:pt x="5533489" y="3402069"/>
                </a:lnTo>
                <a:lnTo>
                  <a:pt x="5651943" y="3661110"/>
                </a:lnTo>
                <a:lnTo>
                  <a:pt x="5533489" y="3833804"/>
                </a:lnTo>
                <a:lnTo>
                  <a:pt x="5651943" y="4092845"/>
                </a:lnTo>
                <a:lnTo>
                  <a:pt x="5651943" y="4265538"/>
                </a:lnTo>
                <a:lnTo>
                  <a:pt x="5753475" y="4351885"/>
                </a:lnTo>
                <a:lnTo>
                  <a:pt x="5685787" y="4541849"/>
                </a:lnTo>
                <a:lnTo>
                  <a:pt x="5651943" y="4731812"/>
                </a:lnTo>
                <a:lnTo>
                  <a:pt x="5567333" y="4852698"/>
                </a:lnTo>
                <a:lnTo>
                  <a:pt x="5635021" y="5094469"/>
                </a:lnTo>
                <a:lnTo>
                  <a:pt x="5702709" y="5336240"/>
                </a:lnTo>
                <a:lnTo>
                  <a:pt x="5618099" y="5474395"/>
                </a:lnTo>
                <a:lnTo>
                  <a:pt x="5516567" y="5629820"/>
                </a:lnTo>
                <a:lnTo>
                  <a:pt x="5495414" y="5809709"/>
                </a:lnTo>
                <a:lnTo>
                  <a:pt x="5296581" y="5906130"/>
                </a:lnTo>
                <a:lnTo>
                  <a:pt x="5296581" y="6027016"/>
                </a:lnTo>
                <a:lnTo>
                  <a:pt x="5364269" y="6182440"/>
                </a:lnTo>
                <a:lnTo>
                  <a:pt x="5245815" y="6355134"/>
                </a:lnTo>
                <a:lnTo>
                  <a:pt x="5306452" y="6486094"/>
                </a:lnTo>
                <a:lnTo>
                  <a:pt x="5415035" y="6683253"/>
                </a:lnTo>
                <a:lnTo>
                  <a:pt x="5431957" y="6786869"/>
                </a:lnTo>
                <a:lnTo>
                  <a:pt x="5381191" y="6907755"/>
                </a:lnTo>
                <a:lnTo>
                  <a:pt x="5306452" y="7064618"/>
                </a:lnTo>
                <a:lnTo>
                  <a:pt x="5093517" y="7201334"/>
                </a:lnTo>
                <a:lnTo>
                  <a:pt x="4907375" y="7391297"/>
                </a:lnTo>
                <a:lnTo>
                  <a:pt x="4687390" y="7494914"/>
                </a:lnTo>
                <a:lnTo>
                  <a:pt x="4535092" y="7563991"/>
                </a:lnTo>
                <a:lnTo>
                  <a:pt x="4281262" y="7615799"/>
                </a:lnTo>
                <a:lnTo>
                  <a:pt x="4230496" y="7736685"/>
                </a:lnTo>
                <a:lnTo>
                  <a:pt x="4112042" y="7909379"/>
                </a:lnTo>
                <a:lnTo>
                  <a:pt x="3942822" y="8082073"/>
                </a:lnTo>
                <a:lnTo>
                  <a:pt x="3790524" y="8254767"/>
                </a:lnTo>
                <a:lnTo>
                  <a:pt x="3621305" y="8237497"/>
                </a:lnTo>
                <a:lnTo>
                  <a:pt x="3519773" y="8375652"/>
                </a:lnTo>
                <a:lnTo>
                  <a:pt x="3366065" y="8464878"/>
                </a:lnTo>
                <a:lnTo>
                  <a:pt x="3384397" y="8703771"/>
                </a:lnTo>
                <a:lnTo>
                  <a:pt x="3333631" y="8876465"/>
                </a:lnTo>
                <a:lnTo>
                  <a:pt x="3181333" y="8962812"/>
                </a:lnTo>
                <a:lnTo>
                  <a:pt x="3232099" y="9204583"/>
                </a:lnTo>
                <a:lnTo>
                  <a:pt x="3164411" y="9429085"/>
                </a:lnTo>
                <a:lnTo>
                  <a:pt x="3079801" y="9653587"/>
                </a:lnTo>
                <a:lnTo>
                  <a:pt x="2910581" y="9619048"/>
                </a:lnTo>
                <a:lnTo>
                  <a:pt x="2825971" y="9394546"/>
                </a:lnTo>
                <a:lnTo>
                  <a:pt x="2639829" y="9411816"/>
                </a:lnTo>
                <a:lnTo>
                  <a:pt x="2419844" y="9204583"/>
                </a:lnTo>
                <a:lnTo>
                  <a:pt x="2318312" y="8980081"/>
                </a:lnTo>
                <a:lnTo>
                  <a:pt x="2199858" y="8651963"/>
                </a:lnTo>
                <a:lnTo>
                  <a:pt x="2115248" y="8289305"/>
                </a:lnTo>
                <a:lnTo>
                  <a:pt x="1979872" y="8116612"/>
                </a:lnTo>
                <a:lnTo>
                  <a:pt x="1946028" y="7788493"/>
                </a:lnTo>
                <a:lnTo>
                  <a:pt x="2013716" y="7633069"/>
                </a:lnTo>
                <a:lnTo>
                  <a:pt x="2047560" y="7356759"/>
                </a:lnTo>
                <a:lnTo>
                  <a:pt x="2216780" y="7339489"/>
                </a:lnTo>
                <a:lnTo>
                  <a:pt x="2250624" y="7201334"/>
                </a:lnTo>
                <a:lnTo>
                  <a:pt x="2081404" y="7184065"/>
                </a:lnTo>
                <a:lnTo>
                  <a:pt x="1929106" y="7270412"/>
                </a:lnTo>
                <a:lnTo>
                  <a:pt x="1844496" y="7080448"/>
                </a:lnTo>
                <a:lnTo>
                  <a:pt x="1912184" y="6804138"/>
                </a:lnTo>
                <a:lnTo>
                  <a:pt x="1996794" y="6735061"/>
                </a:lnTo>
                <a:lnTo>
                  <a:pt x="2233702" y="6804138"/>
                </a:lnTo>
                <a:lnTo>
                  <a:pt x="2081404" y="6614175"/>
                </a:lnTo>
                <a:lnTo>
                  <a:pt x="1827574" y="6579636"/>
                </a:lnTo>
                <a:lnTo>
                  <a:pt x="1709120" y="6303326"/>
                </a:lnTo>
                <a:lnTo>
                  <a:pt x="1742964" y="6130632"/>
                </a:lnTo>
                <a:lnTo>
                  <a:pt x="1776808" y="5923400"/>
                </a:lnTo>
                <a:lnTo>
                  <a:pt x="1675276" y="5837053"/>
                </a:lnTo>
                <a:lnTo>
                  <a:pt x="1675276" y="5491665"/>
                </a:lnTo>
                <a:lnTo>
                  <a:pt x="1590666" y="5284432"/>
                </a:lnTo>
                <a:lnTo>
                  <a:pt x="1539901" y="5008122"/>
                </a:lnTo>
                <a:lnTo>
                  <a:pt x="1387603" y="4904506"/>
                </a:lnTo>
                <a:lnTo>
                  <a:pt x="1150695" y="4800889"/>
                </a:lnTo>
                <a:lnTo>
                  <a:pt x="964553" y="4818159"/>
                </a:lnTo>
                <a:lnTo>
                  <a:pt x="710723" y="4869967"/>
                </a:lnTo>
                <a:lnTo>
                  <a:pt x="524582" y="4869967"/>
                </a:lnTo>
                <a:lnTo>
                  <a:pt x="321518" y="4766351"/>
                </a:lnTo>
                <a:lnTo>
                  <a:pt x="270752" y="4559118"/>
                </a:lnTo>
                <a:lnTo>
                  <a:pt x="101532" y="4409450"/>
                </a:lnTo>
                <a:lnTo>
                  <a:pt x="67688" y="4248269"/>
                </a:lnTo>
                <a:lnTo>
                  <a:pt x="169220" y="4161922"/>
                </a:lnTo>
                <a:lnTo>
                  <a:pt x="355362" y="4127383"/>
                </a:lnTo>
                <a:lnTo>
                  <a:pt x="203064" y="3937420"/>
                </a:lnTo>
                <a:lnTo>
                  <a:pt x="16922" y="3902881"/>
                </a:lnTo>
                <a:lnTo>
                  <a:pt x="0" y="3730187"/>
                </a:lnTo>
                <a:lnTo>
                  <a:pt x="84610" y="3609302"/>
                </a:lnTo>
                <a:lnTo>
                  <a:pt x="243959" y="3540224"/>
                </a:lnTo>
                <a:lnTo>
                  <a:pt x="439972" y="3298453"/>
                </a:lnTo>
                <a:lnTo>
                  <a:pt x="659957" y="3263914"/>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10" name="Freeform 85">
            <a:extLst>
              <a:ext uri="{FF2B5EF4-FFF2-40B4-BE49-F238E27FC236}">
                <a16:creationId xmlns:a16="http://schemas.microsoft.com/office/drawing/2014/main" id="{B5721B20-2F93-18B6-BEDF-2175EAED9D8D}"/>
              </a:ext>
            </a:extLst>
          </p:cNvPr>
          <p:cNvSpPr>
            <a:spLocks/>
          </p:cNvSpPr>
          <p:nvPr/>
        </p:nvSpPr>
        <p:spPr bwMode="auto">
          <a:xfrm>
            <a:off x="3429000" y="933449"/>
            <a:ext cx="801688" cy="1100139"/>
          </a:xfrm>
          <a:custGeom>
            <a:avLst/>
            <a:gdLst/>
            <a:ahLst/>
            <a:cxnLst>
              <a:cxn ang="0">
                <a:pos x="1264" y="2517"/>
              </a:cxn>
              <a:cxn ang="0">
                <a:pos x="1171" y="2360"/>
              </a:cxn>
              <a:cxn ang="0">
                <a:pos x="1254" y="2264"/>
              </a:cxn>
              <a:cxn ang="0">
                <a:pos x="1401" y="2070"/>
              </a:cxn>
              <a:cxn ang="0">
                <a:pos x="1531" y="1889"/>
              </a:cxn>
              <a:cxn ang="0">
                <a:pos x="1494" y="1776"/>
              </a:cxn>
              <a:cxn ang="0">
                <a:pos x="1507" y="1608"/>
              </a:cxn>
              <a:cxn ang="0">
                <a:pos x="1711" y="1470"/>
              </a:cxn>
              <a:cxn ang="0">
                <a:pos x="1768" y="1298"/>
              </a:cxn>
              <a:cxn ang="0">
                <a:pos x="2086" y="864"/>
              </a:cxn>
              <a:cxn ang="0">
                <a:pos x="1990" y="845"/>
              </a:cxn>
              <a:cxn ang="0">
                <a:pos x="1842" y="894"/>
              </a:cxn>
              <a:cxn ang="0">
                <a:pos x="2023" y="750"/>
              </a:cxn>
              <a:cxn ang="0">
                <a:pos x="2346" y="477"/>
              </a:cxn>
              <a:cxn ang="0">
                <a:pos x="2199" y="312"/>
              </a:cxn>
              <a:cxn ang="0">
                <a:pos x="2149" y="146"/>
              </a:cxn>
              <a:cxn ang="0">
                <a:pos x="1945" y="123"/>
              </a:cxn>
              <a:cxn ang="0">
                <a:pos x="1668" y="3"/>
              </a:cxn>
              <a:cxn ang="0">
                <a:pos x="1398" y="15"/>
              </a:cxn>
              <a:cxn ang="0">
                <a:pos x="1043" y="93"/>
              </a:cxn>
              <a:cxn ang="0">
                <a:pos x="888" y="273"/>
              </a:cxn>
              <a:cxn ang="0">
                <a:pos x="733" y="330"/>
              </a:cxn>
              <a:cxn ang="0">
                <a:pos x="604" y="470"/>
              </a:cxn>
              <a:cxn ang="0">
                <a:pos x="435" y="614"/>
              </a:cxn>
              <a:cxn ang="0">
                <a:pos x="430" y="747"/>
              </a:cxn>
              <a:cxn ang="0">
                <a:pos x="438" y="959"/>
              </a:cxn>
              <a:cxn ang="0">
                <a:pos x="610" y="1194"/>
              </a:cxn>
              <a:cxn ang="0">
                <a:pos x="1000" y="1203"/>
              </a:cxn>
              <a:cxn ang="0">
                <a:pos x="1099" y="1184"/>
              </a:cxn>
              <a:cxn ang="0">
                <a:pos x="631" y="1292"/>
              </a:cxn>
              <a:cxn ang="0">
                <a:pos x="375" y="1043"/>
              </a:cxn>
              <a:cxn ang="0">
                <a:pos x="186" y="869"/>
              </a:cxn>
              <a:cxn ang="0">
                <a:pos x="145" y="1034"/>
              </a:cxn>
              <a:cxn ang="0">
                <a:pos x="61" y="1463"/>
              </a:cxn>
              <a:cxn ang="0">
                <a:pos x="265" y="1624"/>
              </a:cxn>
              <a:cxn ang="0">
                <a:pos x="207" y="1896"/>
              </a:cxn>
              <a:cxn ang="0">
                <a:pos x="483" y="2041"/>
              </a:cxn>
              <a:cxn ang="0">
                <a:pos x="700" y="2100"/>
              </a:cxn>
              <a:cxn ang="0">
                <a:pos x="577" y="2176"/>
              </a:cxn>
              <a:cxn ang="0">
                <a:pos x="625" y="2380"/>
              </a:cxn>
              <a:cxn ang="0">
                <a:pos x="295" y="2539"/>
              </a:cxn>
              <a:cxn ang="0">
                <a:pos x="0" y="2451"/>
              </a:cxn>
              <a:cxn ang="0">
                <a:pos x="227" y="2633"/>
              </a:cxn>
              <a:cxn ang="0">
                <a:pos x="292" y="2851"/>
              </a:cxn>
              <a:cxn ang="0">
                <a:pos x="358" y="3069"/>
              </a:cxn>
              <a:cxn ang="0">
                <a:pos x="700" y="3097"/>
              </a:cxn>
              <a:cxn ang="0">
                <a:pos x="1098" y="3069"/>
              </a:cxn>
              <a:cxn ang="0">
                <a:pos x="1089" y="2769"/>
              </a:cxn>
              <a:cxn ang="0">
                <a:pos x="628" y="2791"/>
              </a:cxn>
              <a:cxn ang="0">
                <a:pos x="544" y="2587"/>
              </a:cxn>
              <a:cxn ang="0">
                <a:pos x="802" y="2656"/>
              </a:cxn>
              <a:cxn ang="0">
                <a:pos x="985" y="2598"/>
              </a:cxn>
              <a:cxn ang="0">
                <a:pos x="1120" y="2671"/>
              </a:cxn>
              <a:cxn ang="0">
                <a:pos x="1201" y="2663"/>
              </a:cxn>
            </a:cxnLst>
            <a:rect l="0" t="0" r="r" b="b"/>
            <a:pathLst>
              <a:path w="2346" h="3126">
                <a:moveTo>
                  <a:pt x="1168" y="2627"/>
                </a:moveTo>
                <a:lnTo>
                  <a:pt x="1191" y="2595"/>
                </a:lnTo>
                <a:lnTo>
                  <a:pt x="1245" y="2571"/>
                </a:lnTo>
                <a:lnTo>
                  <a:pt x="1264" y="2517"/>
                </a:lnTo>
                <a:lnTo>
                  <a:pt x="1255" y="2451"/>
                </a:lnTo>
                <a:lnTo>
                  <a:pt x="1204" y="2435"/>
                </a:lnTo>
                <a:lnTo>
                  <a:pt x="1150" y="2403"/>
                </a:lnTo>
                <a:lnTo>
                  <a:pt x="1171" y="2360"/>
                </a:lnTo>
                <a:lnTo>
                  <a:pt x="1210" y="2342"/>
                </a:lnTo>
                <a:lnTo>
                  <a:pt x="1242" y="2304"/>
                </a:lnTo>
                <a:lnTo>
                  <a:pt x="1225" y="2270"/>
                </a:lnTo>
                <a:lnTo>
                  <a:pt x="1254" y="2264"/>
                </a:lnTo>
                <a:lnTo>
                  <a:pt x="1263" y="2210"/>
                </a:lnTo>
                <a:lnTo>
                  <a:pt x="1338" y="2175"/>
                </a:lnTo>
                <a:lnTo>
                  <a:pt x="1401" y="2115"/>
                </a:lnTo>
                <a:lnTo>
                  <a:pt x="1401" y="2070"/>
                </a:lnTo>
                <a:lnTo>
                  <a:pt x="1446" y="2048"/>
                </a:lnTo>
                <a:lnTo>
                  <a:pt x="1411" y="1952"/>
                </a:lnTo>
                <a:lnTo>
                  <a:pt x="1456" y="1923"/>
                </a:lnTo>
                <a:lnTo>
                  <a:pt x="1531" y="1889"/>
                </a:lnTo>
                <a:lnTo>
                  <a:pt x="1528" y="1856"/>
                </a:lnTo>
                <a:lnTo>
                  <a:pt x="1488" y="1850"/>
                </a:lnTo>
                <a:lnTo>
                  <a:pt x="1452" y="1820"/>
                </a:lnTo>
                <a:lnTo>
                  <a:pt x="1494" y="1776"/>
                </a:lnTo>
                <a:lnTo>
                  <a:pt x="1488" y="1728"/>
                </a:lnTo>
                <a:lnTo>
                  <a:pt x="1449" y="1691"/>
                </a:lnTo>
                <a:lnTo>
                  <a:pt x="1462" y="1652"/>
                </a:lnTo>
                <a:lnTo>
                  <a:pt x="1507" y="1608"/>
                </a:lnTo>
                <a:lnTo>
                  <a:pt x="1564" y="1583"/>
                </a:lnTo>
                <a:lnTo>
                  <a:pt x="1621" y="1554"/>
                </a:lnTo>
                <a:lnTo>
                  <a:pt x="1681" y="1509"/>
                </a:lnTo>
                <a:lnTo>
                  <a:pt x="1711" y="1470"/>
                </a:lnTo>
                <a:lnTo>
                  <a:pt x="1744" y="1425"/>
                </a:lnTo>
                <a:lnTo>
                  <a:pt x="1723" y="1380"/>
                </a:lnTo>
                <a:lnTo>
                  <a:pt x="1764" y="1371"/>
                </a:lnTo>
                <a:lnTo>
                  <a:pt x="1768" y="1298"/>
                </a:lnTo>
                <a:lnTo>
                  <a:pt x="1888" y="1118"/>
                </a:lnTo>
                <a:lnTo>
                  <a:pt x="1962" y="1073"/>
                </a:lnTo>
                <a:lnTo>
                  <a:pt x="2013" y="965"/>
                </a:lnTo>
                <a:lnTo>
                  <a:pt x="2086" y="864"/>
                </a:lnTo>
                <a:lnTo>
                  <a:pt x="2140" y="816"/>
                </a:lnTo>
                <a:lnTo>
                  <a:pt x="2103" y="789"/>
                </a:lnTo>
                <a:lnTo>
                  <a:pt x="2056" y="810"/>
                </a:lnTo>
                <a:lnTo>
                  <a:pt x="1990" y="845"/>
                </a:lnTo>
                <a:lnTo>
                  <a:pt x="1887" y="894"/>
                </a:lnTo>
                <a:lnTo>
                  <a:pt x="1771" y="974"/>
                </a:lnTo>
                <a:lnTo>
                  <a:pt x="1768" y="948"/>
                </a:lnTo>
                <a:lnTo>
                  <a:pt x="1842" y="894"/>
                </a:lnTo>
                <a:lnTo>
                  <a:pt x="1908" y="825"/>
                </a:lnTo>
                <a:lnTo>
                  <a:pt x="1861" y="791"/>
                </a:lnTo>
                <a:lnTo>
                  <a:pt x="1945" y="764"/>
                </a:lnTo>
                <a:lnTo>
                  <a:pt x="2023" y="750"/>
                </a:lnTo>
                <a:lnTo>
                  <a:pt x="2092" y="698"/>
                </a:lnTo>
                <a:lnTo>
                  <a:pt x="2151" y="678"/>
                </a:lnTo>
                <a:lnTo>
                  <a:pt x="2253" y="578"/>
                </a:lnTo>
                <a:lnTo>
                  <a:pt x="2346" y="477"/>
                </a:lnTo>
                <a:lnTo>
                  <a:pt x="2338" y="416"/>
                </a:lnTo>
                <a:lnTo>
                  <a:pt x="2317" y="342"/>
                </a:lnTo>
                <a:lnTo>
                  <a:pt x="2269" y="306"/>
                </a:lnTo>
                <a:lnTo>
                  <a:pt x="2199" y="312"/>
                </a:lnTo>
                <a:lnTo>
                  <a:pt x="2200" y="246"/>
                </a:lnTo>
                <a:lnTo>
                  <a:pt x="2152" y="213"/>
                </a:lnTo>
                <a:lnTo>
                  <a:pt x="2188" y="173"/>
                </a:lnTo>
                <a:lnTo>
                  <a:pt x="2149" y="146"/>
                </a:lnTo>
                <a:lnTo>
                  <a:pt x="2109" y="107"/>
                </a:lnTo>
                <a:lnTo>
                  <a:pt x="2037" y="83"/>
                </a:lnTo>
                <a:lnTo>
                  <a:pt x="2001" y="150"/>
                </a:lnTo>
                <a:lnTo>
                  <a:pt x="1945" y="123"/>
                </a:lnTo>
                <a:lnTo>
                  <a:pt x="1902" y="66"/>
                </a:lnTo>
                <a:lnTo>
                  <a:pt x="1798" y="68"/>
                </a:lnTo>
                <a:lnTo>
                  <a:pt x="1717" y="32"/>
                </a:lnTo>
                <a:lnTo>
                  <a:pt x="1668" y="3"/>
                </a:lnTo>
                <a:lnTo>
                  <a:pt x="1602" y="36"/>
                </a:lnTo>
                <a:lnTo>
                  <a:pt x="1560" y="0"/>
                </a:lnTo>
                <a:lnTo>
                  <a:pt x="1482" y="3"/>
                </a:lnTo>
                <a:lnTo>
                  <a:pt x="1398" y="15"/>
                </a:lnTo>
                <a:lnTo>
                  <a:pt x="1309" y="47"/>
                </a:lnTo>
                <a:lnTo>
                  <a:pt x="1237" y="65"/>
                </a:lnTo>
                <a:lnTo>
                  <a:pt x="1134" y="108"/>
                </a:lnTo>
                <a:lnTo>
                  <a:pt x="1043" y="93"/>
                </a:lnTo>
                <a:lnTo>
                  <a:pt x="991" y="150"/>
                </a:lnTo>
                <a:lnTo>
                  <a:pt x="924" y="143"/>
                </a:lnTo>
                <a:lnTo>
                  <a:pt x="948" y="258"/>
                </a:lnTo>
                <a:lnTo>
                  <a:pt x="888" y="273"/>
                </a:lnTo>
                <a:lnTo>
                  <a:pt x="859" y="375"/>
                </a:lnTo>
                <a:lnTo>
                  <a:pt x="924" y="470"/>
                </a:lnTo>
                <a:lnTo>
                  <a:pt x="909" y="513"/>
                </a:lnTo>
                <a:lnTo>
                  <a:pt x="733" y="330"/>
                </a:lnTo>
                <a:lnTo>
                  <a:pt x="703" y="332"/>
                </a:lnTo>
                <a:lnTo>
                  <a:pt x="669" y="357"/>
                </a:lnTo>
                <a:lnTo>
                  <a:pt x="667" y="432"/>
                </a:lnTo>
                <a:lnTo>
                  <a:pt x="604" y="470"/>
                </a:lnTo>
                <a:lnTo>
                  <a:pt x="646" y="536"/>
                </a:lnTo>
                <a:lnTo>
                  <a:pt x="631" y="585"/>
                </a:lnTo>
                <a:lnTo>
                  <a:pt x="556" y="524"/>
                </a:lnTo>
                <a:lnTo>
                  <a:pt x="435" y="614"/>
                </a:lnTo>
                <a:lnTo>
                  <a:pt x="367" y="663"/>
                </a:lnTo>
                <a:lnTo>
                  <a:pt x="324" y="723"/>
                </a:lnTo>
                <a:lnTo>
                  <a:pt x="340" y="818"/>
                </a:lnTo>
                <a:lnTo>
                  <a:pt x="430" y="747"/>
                </a:lnTo>
                <a:lnTo>
                  <a:pt x="460" y="797"/>
                </a:lnTo>
                <a:lnTo>
                  <a:pt x="400" y="857"/>
                </a:lnTo>
                <a:lnTo>
                  <a:pt x="478" y="921"/>
                </a:lnTo>
                <a:lnTo>
                  <a:pt x="438" y="959"/>
                </a:lnTo>
                <a:lnTo>
                  <a:pt x="447" y="1031"/>
                </a:lnTo>
                <a:lnTo>
                  <a:pt x="520" y="1058"/>
                </a:lnTo>
                <a:lnTo>
                  <a:pt x="507" y="1127"/>
                </a:lnTo>
                <a:lnTo>
                  <a:pt x="610" y="1194"/>
                </a:lnTo>
                <a:lnTo>
                  <a:pt x="676" y="1203"/>
                </a:lnTo>
                <a:lnTo>
                  <a:pt x="763" y="1263"/>
                </a:lnTo>
                <a:lnTo>
                  <a:pt x="852" y="1223"/>
                </a:lnTo>
                <a:lnTo>
                  <a:pt x="1000" y="1203"/>
                </a:lnTo>
                <a:lnTo>
                  <a:pt x="1053" y="1161"/>
                </a:lnTo>
                <a:lnTo>
                  <a:pt x="1123" y="1092"/>
                </a:lnTo>
                <a:lnTo>
                  <a:pt x="1180" y="1103"/>
                </a:lnTo>
                <a:lnTo>
                  <a:pt x="1099" y="1184"/>
                </a:lnTo>
                <a:lnTo>
                  <a:pt x="1021" y="1265"/>
                </a:lnTo>
                <a:lnTo>
                  <a:pt x="894" y="1316"/>
                </a:lnTo>
                <a:lnTo>
                  <a:pt x="816" y="1317"/>
                </a:lnTo>
                <a:lnTo>
                  <a:pt x="631" y="1292"/>
                </a:lnTo>
                <a:lnTo>
                  <a:pt x="544" y="1227"/>
                </a:lnTo>
                <a:lnTo>
                  <a:pt x="466" y="1233"/>
                </a:lnTo>
                <a:lnTo>
                  <a:pt x="421" y="1155"/>
                </a:lnTo>
                <a:lnTo>
                  <a:pt x="375" y="1043"/>
                </a:lnTo>
                <a:lnTo>
                  <a:pt x="370" y="950"/>
                </a:lnTo>
                <a:lnTo>
                  <a:pt x="307" y="911"/>
                </a:lnTo>
                <a:lnTo>
                  <a:pt x="271" y="867"/>
                </a:lnTo>
                <a:lnTo>
                  <a:pt x="186" y="869"/>
                </a:lnTo>
                <a:lnTo>
                  <a:pt x="153" y="902"/>
                </a:lnTo>
                <a:lnTo>
                  <a:pt x="136" y="974"/>
                </a:lnTo>
                <a:lnTo>
                  <a:pt x="216" y="1017"/>
                </a:lnTo>
                <a:lnTo>
                  <a:pt x="145" y="1034"/>
                </a:lnTo>
                <a:lnTo>
                  <a:pt x="112" y="1152"/>
                </a:lnTo>
                <a:lnTo>
                  <a:pt x="85" y="1202"/>
                </a:lnTo>
                <a:lnTo>
                  <a:pt x="60" y="1362"/>
                </a:lnTo>
                <a:lnTo>
                  <a:pt x="61" y="1463"/>
                </a:lnTo>
                <a:lnTo>
                  <a:pt x="130" y="1561"/>
                </a:lnTo>
                <a:lnTo>
                  <a:pt x="100" y="1618"/>
                </a:lnTo>
                <a:lnTo>
                  <a:pt x="181" y="1680"/>
                </a:lnTo>
                <a:lnTo>
                  <a:pt x="265" y="1624"/>
                </a:lnTo>
                <a:lnTo>
                  <a:pt x="315" y="1671"/>
                </a:lnTo>
                <a:lnTo>
                  <a:pt x="234" y="1748"/>
                </a:lnTo>
                <a:lnTo>
                  <a:pt x="190" y="1809"/>
                </a:lnTo>
                <a:lnTo>
                  <a:pt x="207" y="1896"/>
                </a:lnTo>
                <a:lnTo>
                  <a:pt x="297" y="1934"/>
                </a:lnTo>
                <a:lnTo>
                  <a:pt x="244" y="1977"/>
                </a:lnTo>
                <a:lnTo>
                  <a:pt x="408" y="2088"/>
                </a:lnTo>
                <a:lnTo>
                  <a:pt x="483" y="2041"/>
                </a:lnTo>
                <a:lnTo>
                  <a:pt x="520" y="2085"/>
                </a:lnTo>
                <a:lnTo>
                  <a:pt x="568" y="2034"/>
                </a:lnTo>
                <a:lnTo>
                  <a:pt x="628" y="2085"/>
                </a:lnTo>
                <a:lnTo>
                  <a:pt x="700" y="2100"/>
                </a:lnTo>
                <a:lnTo>
                  <a:pt x="754" y="2167"/>
                </a:lnTo>
                <a:lnTo>
                  <a:pt x="715" y="2203"/>
                </a:lnTo>
                <a:lnTo>
                  <a:pt x="643" y="2148"/>
                </a:lnTo>
                <a:lnTo>
                  <a:pt x="577" y="2176"/>
                </a:lnTo>
                <a:lnTo>
                  <a:pt x="556" y="2239"/>
                </a:lnTo>
                <a:lnTo>
                  <a:pt x="579" y="2313"/>
                </a:lnTo>
                <a:lnTo>
                  <a:pt x="634" y="2350"/>
                </a:lnTo>
                <a:lnTo>
                  <a:pt x="625" y="2380"/>
                </a:lnTo>
                <a:lnTo>
                  <a:pt x="559" y="2383"/>
                </a:lnTo>
                <a:lnTo>
                  <a:pt x="475" y="2452"/>
                </a:lnTo>
                <a:lnTo>
                  <a:pt x="408" y="2502"/>
                </a:lnTo>
                <a:lnTo>
                  <a:pt x="295" y="2539"/>
                </a:lnTo>
                <a:lnTo>
                  <a:pt x="201" y="2443"/>
                </a:lnTo>
                <a:lnTo>
                  <a:pt x="136" y="2397"/>
                </a:lnTo>
                <a:lnTo>
                  <a:pt x="37" y="2401"/>
                </a:lnTo>
                <a:lnTo>
                  <a:pt x="0" y="2451"/>
                </a:lnTo>
                <a:lnTo>
                  <a:pt x="43" y="2557"/>
                </a:lnTo>
                <a:lnTo>
                  <a:pt x="139" y="2662"/>
                </a:lnTo>
                <a:lnTo>
                  <a:pt x="198" y="2664"/>
                </a:lnTo>
                <a:lnTo>
                  <a:pt x="227" y="2633"/>
                </a:lnTo>
                <a:lnTo>
                  <a:pt x="277" y="2667"/>
                </a:lnTo>
                <a:lnTo>
                  <a:pt x="300" y="2761"/>
                </a:lnTo>
                <a:lnTo>
                  <a:pt x="328" y="2811"/>
                </a:lnTo>
                <a:lnTo>
                  <a:pt x="292" y="2851"/>
                </a:lnTo>
                <a:lnTo>
                  <a:pt x="289" y="2922"/>
                </a:lnTo>
                <a:lnTo>
                  <a:pt x="339" y="2974"/>
                </a:lnTo>
                <a:lnTo>
                  <a:pt x="319" y="3028"/>
                </a:lnTo>
                <a:lnTo>
                  <a:pt x="358" y="3069"/>
                </a:lnTo>
                <a:lnTo>
                  <a:pt x="409" y="3067"/>
                </a:lnTo>
                <a:lnTo>
                  <a:pt x="529" y="3078"/>
                </a:lnTo>
                <a:lnTo>
                  <a:pt x="574" y="3126"/>
                </a:lnTo>
                <a:lnTo>
                  <a:pt x="700" y="3097"/>
                </a:lnTo>
                <a:lnTo>
                  <a:pt x="856" y="3090"/>
                </a:lnTo>
                <a:lnTo>
                  <a:pt x="895" y="3058"/>
                </a:lnTo>
                <a:lnTo>
                  <a:pt x="973" y="3114"/>
                </a:lnTo>
                <a:lnTo>
                  <a:pt x="1098" y="3069"/>
                </a:lnTo>
                <a:lnTo>
                  <a:pt x="1144" y="3006"/>
                </a:lnTo>
                <a:lnTo>
                  <a:pt x="1159" y="2926"/>
                </a:lnTo>
                <a:lnTo>
                  <a:pt x="1131" y="2841"/>
                </a:lnTo>
                <a:lnTo>
                  <a:pt x="1089" y="2769"/>
                </a:lnTo>
                <a:lnTo>
                  <a:pt x="987" y="2736"/>
                </a:lnTo>
                <a:lnTo>
                  <a:pt x="802" y="2767"/>
                </a:lnTo>
                <a:lnTo>
                  <a:pt x="681" y="2856"/>
                </a:lnTo>
                <a:lnTo>
                  <a:pt x="628" y="2791"/>
                </a:lnTo>
                <a:lnTo>
                  <a:pt x="591" y="2826"/>
                </a:lnTo>
                <a:lnTo>
                  <a:pt x="520" y="2788"/>
                </a:lnTo>
                <a:lnTo>
                  <a:pt x="453" y="2723"/>
                </a:lnTo>
                <a:lnTo>
                  <a:pt x="544" y="2587"/>
                </a:lnTo>
                <a:lnTo>
                  <a:pt x="600" y="2626"/>
                </a:lnTo>
                <a:lnTo>
                  <a:pt x="645" y="2581"/>
                </a:lnTo>
                <a:lnTo>
                  <a:pt x="756" y="2659"/>
                </a:lnTo>
                <a:lnTo>
                  <a:pt x="802" y="2656"/>
                </a:lnTo>
                <a:lnTo>
                  <a:pt x="816" y="2607"/>
                </a:lnTo>
                <a:lnTo>
                  <a:pt x="862" y="2587"/>
                </a:lnTo>
                <a:lnTo>
                  <a:pt x="928" y="2620"/>
                </a:lnTo>
                <a:lnTo>
                  <a:pt x="985" y="2598"/>
                </a:lnTo>
                <a:lnTo>
                  <a:pt x="1026" y="2602"/>
                </a:lnTo>
                <a:lnTo>
                  <a:pt x="1048" y="2683"/>
                </a:lnTo>
                <a:lnTo>
                  <a:pt x="1101" y="2653"/>
                </a:lnTo>
                <a:lnTo>
                  <a:pt x="1120" y="2671"/>
                </a:lnTo>
                <a:lnTo>
                  <a:pt x="1095" y="2728"/>
                </a:lnTo>
                <a:lnTo>
                  <a:pt x="1149" y="2767"/>
                </a:lnTo>
                <a:lnTo>
                  <a:pt x="1203" y="2712"/>
                </a:lnTo>
                <a:lnTo>
                  <a:pt x="1201" y="2663"/>
                </a:lnTo>
                <a:lnTo>
                  <a:pt x="1168" y="2627"/>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11" name="Freeform 86">
            <a:extLst>
              <a:ext uri="{FF2B5EF4-FFF2-40B4-BE49-F238E27FC236}">
                <a16:creationId xmlns:a16="http://schemas.microsoft.com/office/drawing/2014/main" id="{C4E67DC0-A682-11AE-C32B-517533D0EA02}"/>
              </a:ext>
            </a:extLst>
          </p:cNvPr>
          <p:cNvSpPr>
            <a:spLocks/>
          </p:cNvSpPr>
          <p:nvPr/>
        </p:nvSpPr>
        <p:spPr bwMode="auto">
          <a:xfrm>
            <a:off x="2940051" y="1798639"/>
            <a:ext cx="279400" cy="238125"/>
          </a:xfrm>
          <a:custGeom>
            <a:avLst/>
            <a:gdLst/>
            <a:ahLst/>
            <a:cxnLst>
              <a:cxn ang="0">
                <a:pos x="273" y="665"/>
              </a:cxn>
              <a:cxn ang="0">
                <a:pos x="215" y="581"/>
              </a:cxn>
              <a:cxn ang="0">
                <a:pos x="296" y="551"/>
              </a:cxn>
              <a:cxn ang="0">
                <a:pos x="356" y="524"/>
              </a:cxn>
              <a:cxn ang="0">
                <a:pos x="326" y="482"/>
              </a:cxn>
              <a:cxn ang="0">
                <a:pos x="270" y="491"/>
              </a:cxn>
              <a:cxn ang="0">
                <a:pos x="167" y="546"/>
              </a:cxn>
              <a:cxn ang="0">
                <a:pos x="109" y="533"/>
              </a:cxn>
              <a:cxn ang="0">
                <a:pos x="0" y="432"/>
              </a:cxn>
              <a:cxn ang="0">
                <a:pos x="42" y="375"/>
              </a:cxn>
              <a:cxn ang="0">
                <a:pos x="41" y="317"/>
              </a:cxn>
              <a:cxn ang="0">
                <a:pos x="109" y="170"/>
              </a:cxn>
              <a:cxn ang="0">
                <a:pos x="200" y="80"/>
              </a:cxn>
              <a:cxn ang="0">
                <a:pos x="239" y="147"/>
              </a:cxn>
              <a:cxn ang="0">
                <a:pos x="299" y="179"/>
              </a:cxn>
              <a:cxn ang="0">
                <a:pos x="408" y="297"/>
              </a:cxn>
              <a:cxn ang="0">
                <a:pos x="441" y="377"/>
              </a:cxn>
              <a:cxn ang="0">
                <a:pos x="572" y="374"/>
              </a:cxn>
              <a:cxn ang="0">
                <a:pos x="534" y="275"/>
              </a:cxn>
              <a:cxn ang="0">
                <a:pos x="546" y="218"/>
              </a:cxn>
              <a:cxn ang="0">
                <a:pos x="471" y="132"/>
              </a:cxn>
              <a:cxn ang="0">
                <a:pos x="516" y="99"/>
              </a:cxn>
              <a:cxn ang="0">
                <a:pos x="531" y="38"/>
              </a:cxn>
              <a:cxn ang="0">
                <a:pos x="593" y="0"/>
              </a:cxn>
              <a:cxn ang="0">
                <a:pos x="650" y="62"/>
              </a:cxn>
              <a:cxn ang="0">
                <a:pos x="633" y="119"/>
              </a:cxn>
              <a:cxn ang="0">
                <a:pos x="653" y="194"/>
              </a:cxn>
              <a:cxn ang="0">
                <a:pos x="678" y="273"/>
              </a:cxn>
              <a:cxn ang="0">
                <a:pos x="771" y="228"/>
              </a:cxn>
              <a:cxn ang="0">
                <a:pos x="824" y="279"/>
              </a:cxn>
              <a:cxn ang="0">
                <a:pos x="821" y="353"/>
              </a:cxn>
              <a:cxn ang="0">
                <a:pos x="788" y="521"/>
              </a:cxn>
              <a:cxn ang="0">
                <a:pos x="726" y="555"/>
              </a:cxn>
              <a:cxn ang="0">
                <a:pos x="641" y="548"/>
              </a:cxn>
              <a:cxn ang="0">
                <a:pos x="576" y="515"/>
              </a:cxn>
              <a:cxn ang="0">
                <a:pos x="456" y="597"/>
              </a:cxn>
              <a:cxn ang="0">
                <a:pos x="371" y="668"/>
              </a:cxn>
              <a:cxn ang="0">
                <a:pos x="273" y="665"/>
              </a:cxn>
            </a:cxnLst>
            <a:rect l="0" t="0" r="r" b="b"/>
            <a:pathLst>
              <a:path w="824" h="668">
                <a:moveTo>
                  <a:pt x="273" y="665"/>
                </a:moveTo>
                <a:lnTo>
                  <a:pt x="215" y="581"/>
                </a:lnTo>
                <a:lnTo>
                  <a:pt x="296" y="551"/>
                </a:lnTo>
                <a:lnTo>
                  <a:pt x="356" y="524"/>
                </a:lnTo>
                <a:lnTo>
                  <a:pt x="326" y="482"/>
                </a:lnTo>
                <a:lnTo>
                  <a:pt x="270" y="491"/>
                </a:lnTo>
                <a:lnTo>
                  <a:pt x="167" y="546"/>
                </a:lnTo>
                <a:lnTo>
                  <a:pt x="109" y="533"/>
                </a:lnTo>
                <a:lnTo>
                  <a:pt x="0" y="432"/>
                </a:lnTo>
                <a:lnTo>
                  <a:pt x="42" y="375"/>
                </a:lnTo>
                <a:lnTo>
                  <a:pt x="41" y="317"/>
                </a:lnTo>
                <a:lnTo>
                  <a:pt x="109" y="170"/>
                </a:lnTo>
                <a:lnTo>
                  <a:pt x="200" y="80"/>
                </a:lnTo>
                <a:lnTo>
                  <a:pt x="239" y="147"/>
                </a:lnTo>
                <a:lnTo>
                  <a:pt x="299" y="179"/>
                </a:lnTo>
                <a:lnTo>
                  <a:pt x="408" y="297"/>
                </a:lnTo>
                <a:lnTo>
                  <a:pt x="441" y="377"/>
                </a:lnTo>
                <a:lnTo>
                  <a:pt x="572" y="374"/>
                </a:lnTo>
                <a:lnTo>
                  <a:pt x="534" y="275"/>
                </a:lnTo>
                <a:lnTo>
                  <a:pt x="546" y="218"/>
                </a:lnTo>
                <a:lnTo>
                  <a:pt x="471" y="132"/>
                </a:lnTo>
                <a:lnTo>
                  <a:pt x="516" y="99"/>
                </a:lnTo>
                <a:lnTo>
                  <a:pt x="531" y="38"/>
                </a:lnTo>
                <a:lnTo>
                  <a:pt x="593" y="0"/>
                </a:lnTo>
                <a:lnTo>
                  <a:pt x="650" y="62"/>
                </a:lnTo>
                <a:lnTo>
                  <a:pt x="633" y="119"/>
                </a:lnTo>
                <a:lnTo>
                  <a:pt x="653" y="194"/>
                </a:lnTo>
                <a:lnTo>
                  <a:pt x="678" y="273"/>
                </a:lnTo>
                <a:lnTo>
                  <a:pt x="771" y="228"/>
                </a:lnTo>
                <a:lnTo>
                  <a:pt x="824" y="279"/>
                </a:lnTo>
                <a:lnTo>
                  <a:pt x="821" y="353"/>
                </a:lnTo>
                <a:lnTo>
                  <a:pt x="788" y="521"/>
                </a:lnTo>
                <a:lnTo>
                  <a:pt x="726" y="555"/>
                </a:lnTo>
                <a:lnTo>
                  <a:pt x="641" y="548"/>
                </a:lnTo>
                <a:lnTo>
                  <a:pt x="576" y="515"/>
                </a:lnTo>
                <a:lnTo>
                  <a:pt x="456" y="597"/>
                </a:lnTo>
                <a:lnTo>
                  <a:pt x="371" y="668"/>
                </a:lnTo>
                <a:lnTo>
                  <a:pt x="273" y="665"/>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12" name="Freeform 87">
            <a:extLst>
              <a:ext uri="{FF2B5EF4-FFF2-40B4-BE49-F238E27FC236}">
                <a16:creationId xmlns:a16="http://schemas.microsoft.com/office/drawing/2014/main" id="{C0A157D4-3CD3-A367-DE3A-758C761CF988}"/>
              </a:ext>
            </a:extLst>
          </p:cNvPr>
          <p:cNvSpPr>
            <a:spLocks/>
          </p:cNvSpPr>
          <p:nvPr/>
        </p:nvSpPr>
        <p:spPr bwMode="auto">
          <a:xfrm>
            <a:off x="3219451" y="1508126"/>
            <a:ext cx="161925" cy="204788"/>
          </a:xfrm>
          <a:custGeom>
            <a:avLst/>
            <a:gdLst/>
            <a:ahLst/>
            <a:cxnLst>
              <a:cxn ang="0">
                <a:pos x="413288" y="935038"/>
              </a:cxn>
              <a:cxn ang="0">
                <a:pos x="340640" y="855495"/>
              </a:cxn>
              <a:cxn ang="0">
                <a:pos x="435890" y="808418"/>
              </a:cxn>
              <a:cxn ang="0">
                <a:pos x="561814" y="792185"/>
              </a:cxn>
              <a:cxn ang="0">
                <a:pos x="544055" y="715888"/>
              </a:cxn>
              <a:cxn ang="0">
                <a:pos x="455263" y="706148"/>
              </a:cxn>
              <a:cxn ang="0">
                <a:pos x="330953" y="740238"/>
              </a:cxn>
              <a:cxn ang="0">
                <a:pos x="237318" y="652579"/>
              </a:cxn>
              <a:cxn ang="0">
                <a:pos x="145297" y="696409"/>
              </a:cxn>
              <a:cxn ang="0">
                <a:pos x="135610" y="628229"/>
              </a:cxn>
              <a:cxn ang="0">
                <a:pos x="103322" y="482129"/>
              </a:cxn>
              <a:cxn ang="0">
                <a:pos x="205030" y="462649"/>
              </a:cxn>
              <a:cxn ang="0">
                <a:pos x="179199" y="365249"/>
              </a:cxn>
              <a:cxn ang="0">
                <a:pos x="111394" y="334406"/>
              </a:cxn>
              <a:cxn ang="0">
                <a:pos x="0" y="277589"/>
              </a:cxn>
              <a:cxn ang="0">
                <a:pos x="59733" y="22727"/>
              </a:cxn>
              <a:cxn ang="0">
                <a:pos x="116237" y="47077"/>
              </a:cxn>
              <a:cxn ang="0">
                <a:pos x="200186" y="0"/>
              </a:cxn>
              <a:cxn ang="0">
                <a:pos x="348712" y="63310"/>
              </a:cxn>
              <a:cxn ang="0">
                <a:pos x="329339" y="233760"/>
              </a:cxn>
              <a:cxn ang="0">
                <a:pos x="461720" y="198046"/>
              </a:cxn>
              <a:cxn ang="0">
                <a:pos x="529525" y="331159"/>
              </a:cxn>
              <a:cxn ang="0">
                <a:pos x="698826" y="368550"/>
              </a:cxn>
              <a:cxn ang="0">
                <a:pos x="727401" y="516188"/>
              </a:cxn>
              <a:cxn ang="0">
                <a:pos x="728097" y="662319"/>
              </a:cxn>
              <a:cxn ang="0">
                <a:pos x="762000" y="816535"/>
              </a:cxn>
              <a:cxn ang="0">
                <a:pos x="636076" y="879845"/>
              </a:cxn>
              <a:cxn ang="0">
                <a:pos x="529525" y="923675"/>
              </a:cxn>
              <a:cxn ang="0">
                <a:pos x="413288" y="935038"/>
              </a:cxn>
            </a:cxnLst>
            <a:rect l="0" t="0" r="r" b="b"/>
            <a:pathLst>
              <a:path w="762000" h="935038">
                <a:moveTo>
                  <a:pt x="413288" y="935038"/>
                </a:moveTo>
                <a:lnTo>
                  <a:pt x="340640" y="855495"/>
                </a:lnTo>
                <a:lnTo>
                  <a:pt x="435890" y="808418"/>
                </a:lnTo>
                <a:lnTo>
                  <a:pt x="561814" y="792185"/>
                </a:lnTo>
                <a:lnTo>
                  <a:pt x="544055" y="715888"/>
                </a:lnTo>
                <a:lnTo>
                  <a:pt x="455263" y="706148"/>
                </a:lnTo>
                <a:lnTo>
                  <a:pt x="330953" y="740238"/>
                </a:lnTo>
                <a:lnTo>
                  <a:pt x="237318" y="652579"/>
                </a:lnTo>
                <a:lnTo>
                  <a:pt x="145297" y="696409"/>
                </a:lnTo>
                <a:lnTo>
                  <a:pt x="135610" y="628229"/>
                </a:lnTo>
                <a:lnTo>
                  <a:pt x="103322" y="482129"/>
                </a:lnTo>
                <a:lnTo>
                  <a:pt x="205030" y="462649"/>
                </a:lnTo>
                <a:lnTo>
                  <a:pt x="179199" y="365249"/>
                </a:lnTo>
                <a:lnTo>
                  <a:pt x="111394" y="334406"/>
                </a:lnTo>
                <a:lnTo>
                  <a:pt x="0" y="277589"/>
                </a:lnTo>
                <a:lnTo>
                  <a:pt x="59733" y="22727"/>
                </a:lnTo>
                <a:lnTo>
                  <a:pt x="116237" y="47077"/>
                </a:lnTo>
                <a:lnTo>
                  <a:pt x="200186" y="0"/>
                </a:lnTo>
                <a:lnTo>
                  <a:pt x="348712" y="63310"/>
                </a:lnTo>
                <a:lnTo>
                  <a:pt x="329339" y="233760"/>
                </a:lnTo>
                <a:lnTo>
                  <a:pt x="461720" y="198046"/>
                </a:lnTo>
                <a:lnTo>
                  <a:pt x="529525" y="331159"/>
                </a:lnTo>
                <a:lnTo>
                  <a:pt x="698826" y="368550"/>
                </a:lnTo>
                <a:lnTo>
                  <a:pt x="727401" y="516188"/>
                </a:lnTo>
                <a:lnTo>
                  <a:pt x="728097" y="662319"/>
                </a:lnTo>
                <a:lnTo>
                  <a:pt x="762000" y="816535"/>
                </a:lnTo>
                <a:lnTo>
                  <a:pt x="636076" y="879845"/>
                </a:lnTo>
                <a:lnTo>
                  <a:pt x="529525" y="923675"/>
                </a:lnTo>
                <a:lnTo>
                  <a:pt x="413288" y="935038"/>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13" name="Freeform 88">
            <a:extLst>
              <a:ext uri="{FF2B5EF4-FFF2-40B4-BE49-F238E27FC236}">
                <a16:creationId xmlns:a16="http://schemas.microsoft.com/office/drawing/2014/main" id="{F5477411-16E0-FEBC-6577-D8B526A637E7}"/>
              </a:ext>
            </a:extLst>
          </p:cNvPr>
          <p:cNvSpPr>
            <a:spLocks/>
          </p:cNvSpPr>
          <p:nvPr/>
        </p:nvSpPr>
        <p:spPr bwMode="auto">
          <a:xfrm>
            <a:off x="3394077" y="1570039"/>
            <a:ext cx="119063" cy="177800"/>
          </a:xfrm>
          <a:custGeom>
            <a:avLst/>
            <a:gdLst/>
            <a:ahLst/>
            <a:cxnLst>
              <a:cxn ang="0">
                <a:pos x="292" y="500"/>
              </a:cxn>
              <a:cxn ang="0">
                <a:pos x="242" y="485"/>
              </a:cxn>
              <a:cxn ang="0">
                <a:pos x="152" y="482"/>
              </a:cxn>
              <a:cxn ang="0">
                <a:pos x="111" y="435"/>
              </a:cxn>
              <a:cxn ang="0">
                <a:pos x="155" y="388"/>
              </a:cxn>
              <a:cxn ang="0">
                <a:pos x="152" y="352"/>
              </a:cxn>
              <a:cxn ang="0">
                <a:pos x="75" y="375"/>
              </a:cxn>
              <a:cxn ang="0">
                <a:pos x="21" y="295"/>
              </a:cxn>
              <a:cxn ang="0">
                <a:pos x="30" y="244"/>
              </a:cxn>
              <a:cxn ang="0">
                <a:pos x="0" y="92"/>
              </a:cxn>
              <a:cxn ang="0">
                <a:pos x="6" y="49"/>
              </a:cxn>
              <a:cxn ang="0">
                <a:pos x="48" y="0"/>
              </a:cxn>
              <a:cxn ang="0">
                <a:pos x="171" y="104"/>
              </a:cxn>
              <a:cxn ang="0">
                <a:pos x="233" y="132"/>
              </a:cxn>
              <a:cxn ang="0">
                <a:pos x="261" y="206"/>
              </a:cxn>
              <a:cxn ang="0">
                <a:pos x="222" y="360"/>
              </a:cxn>
              <a:cxn ang="0">
                <a:pos x="314" y="378"/>
              </a:cxn>
              <a:cxn ang="0">
                <a:pos x="344" y="417"/>
              </a:cxn>
              <a:cxn ang="0">
                <a:pos x="292" y="500"/>
              </a:cxn>
            </a:cxnLst>
            <a:rect l="0" t="0" r="r" b="b"/>
            <a:pathLst>
              <a:path w="344" h="500">
                <a:moveTo>
                  <a:pt x="292" y="500"/>
                </a:moveTo>
                <a:lnTo>
                  <a:pt x="242" y="485"/>
                </a:lnTo>
                <a:lnTo>
                  <a:pt x="152" y="482"/>
                </a:lnTo>
                <a:lnTo>
                  <a:pt x="111" y="435"/>
                </a:lnTo>
                <a:lnTo>
                  <a:pt x="155" y="388"/>
                </a:lnTo>
                <a:lnTo>
                  <a:pt x="152" y="352"/>
                </a:lnTo>
                <a:lnTo>
                  <a:pt x="75" y="375"/>
                </a:lnTo>
                <a:lnTo>
                  <a:pt x="21" y="295"/>
                </a:lnTo>
                <a:lnTo>
                  <a:pt x="30" y="244"/>
                </a:lnTo>
                <a:lnTo>
                  <a:pt x="0" y="92"/>
                </a:lnTo>
                <a:lnTo>
                  <a:pt x="6" y="49"/>
                </a:lnTo>
                <a:lnTo>
                  <a:pt x="48" y="0"/>
                </a:lnTo>
                <a:lnTo>
                  <a:pt x="171" y="104"/>
                </a:lnTo>
                <a:lnTo>
                  <a:pt x="233" y="132"/>
                </a:lnTo>
                <a:lnTo>
                  <a:pt x="261" y="206"/>
                </a:lnTo>
                <a:lnTo>
                  <a:pt x="222" y="360"/>
                </a:lnTo>
                <a:lnTo>
                  <a:pt x="314" y="378"/>
                </a:lnTo>
                <a:lnTo>
                  <a:pt x="344" y="417"/>
                </a:lnTo>
                <a:lnTo>
                  <a:pt x="292" y="50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14" name="Freeform 89">
            <a:extLst>
              <a:ext uri="{FF2B5EF4-FFF2-40B4-BE49-F238E27FC236}">
                <a16:creationId xmlns:a16="http://schemas.microsoft.com/office/drawing/2014/main" id="{D1E93615-2956-723A-DF2E-1B343ED55616}"/>
              </a:ext>
            </a:extLst>
          </p:cNvPr>
          <p:cNvSpPr>
            <a:spLocks/>
          </p:cNvSpPr>
          <p:nvPr/>
        </p:nvSpPr>
        <p:spPr bwMode="auto">
          <a:xfrm>
            <a:off x="3254377" y="1814513"/>
            <a:ext cx="174625" cy="179387"/>
          </a:xfrm>
          <a:custGeom>
            <a:avLst/>
            <a:gdLst/>
            <a:ahLst/>
            <a:cxnLst>
              <a:cxn ang="0">
                <a:pos x="433" y="491"/>
              </a:cxn>
              <a:cxn ang="0">
                <a:pos x="336" y="500"/>
              </a:cxn>
              <a:cxn ang="0">
                <a:pos x="253" y="386"/>
              </a:cxn>
              <a:cxn ang="0">
                <a:pos x="204" y="320"/>
              </a:cxn>
              <a:cxn ang="0">
                <a:pos x="154" y="343"/>
              </a:cxn>
              <a:cxn ang="0">
                <a:pos x="19" y="194"/>
              </a:cxn>
              <a:cxn ang="0">
                <a:pos x="33" y="122"/>
              </a:cxn>
              <a:cxn ang="0">
                <a:pos x="0" y="68"/>
              </a:cxn>
              <a:cxn ang="0">
                <a:pos x="48" y="19"/>
              </a:cxn>
              <a:cxn ang="0">
                <a:pos x="165" y="131"/>
              </a:cxn>
              <a:cxn ang="0">
                <a:pos x="195" y="111"/>
              </a:cxn>
              <a:cxn ang="0">
                <a:pos x="181" y="39"/>
              </a:cxn>
              <a:cxn ang="0">
                <a:pos x="231" y="0"/>
              </a:cxn>
              <a:cxn ang="0">
                <a:pos x="352" y="1"/>
              </a:cxn>
              <a:cxn ang="0">
                <a:pos x="412" y="0"/>
              </a:cxn>
              <a:cxn ang="0">
                <a:pos x="486" y="101"/>
              </a:cxn>
              <a:cxn ang="0">
                <a:pos x="454" y="256"/>
              </a:cxn>
              <a:cxn ang="0">
                <a:pos x="507" y="304"/>
              </a:cxn>
              <a:cxn ang="0">
                <a:pos x="498" y="367"/>
              </a:cxn>
              <a:cxn ang="0">
                <a:pos x="448" y="376"/>
              </a:cxn>
              <a:cxn ang="0">
                <a:pos x="433" y="491"/>
              </a:cxn>
            </a:cxnLst>
            <a:rect l="0" t="0" r="r" b="b"/>
            <a:pathLst>
              <a:path w="507" h="500">
                <a:moveTo>
                  <a:pt x="433" y="491"/>
                </a:moveTo>
                <a:lnTo>
                  <a:pt x="336" y="500"/>
                </a:lnTo>
                <a:lnTo>
                  <a:pt x="253" y="386"/>
                </a:lnTo>
                <a:lnTo>
                  <a:pt x="204" y="320"/>
                </a:lnTo>
                <a:lnTo>
                  <a:pt x="154" y="343"/>
                </a:lnTo>
                <a:lnTo>
                  <a:pt x="19" y="194"/>
                </a:lnTo>
                <a:lnTo>
                  <a:pt x="33" y="122"/>
                </a:lnTo>
                <a:lnTo>
                  <a:pt x="0" y="68"/>
                </a:lnTo>
                <a:lnTo>
                  <a:pt x="48" y="19"/>
                </a:lnTo>
                <a:lnTo>
                  <a:pt x="165" y="131"/>
                </a:lnTo>
                <a:lnTo>
                  <a:pt x="195" y="111"/>
                </a:lnTo>
                <a:lnTo>
                  <a:pt x="181" y="39"/>
                </a:lnTo>
                <a:lnTo>
                  <a:pt x="231" y="0"/>
                </a:lnTo>
                <a:lnTo>
                  <a:pt x="352" y="1"/>
                </a:lnTo>
                <a:lnTo>
                  <a:pt x="412" y="0"/>
                </a:lnTo>
                <a:lnTo>
                  <a:pt x="486" y="101"/>
                </a:lnTo>
                <a:lnTo>
                  <a:pt x="454" y="256"/>
                </a:lnTo>
                <a:lnTo>
                  <a:pt x="507" y="304"/>
                </a:lnTo>
                <a:lnTo>
                  <a:pt x="498" y="367"/>
                </a:lnTo>
                <a:lnTo>
                  <a:pt x="448" y="376"/>
                </a:lnTo>
                <a:lnTo>
                  <a:pt x="433" y="491"/>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15" name="Freeform 90">
            <a:extLst>
              <a:ext uri="{FF2B5EF4-FFF2-40B4-BE49-F238E27FC236}">
                <a16:creationId xmlns:a16="http://schemas.microsoft.com/office/drawing/2014/main" id="{99AF82FB-C35F-17C5-538F-77F9E2E81714}"/>
              </a:ext>
            </a:extLst>
          </p:cNvPr>
          <p:cNvSpPr>
            <a:spLocks/>
          </p:cNvSpPr>
          <p:nvPr/>
        </p:nvSpPr>
        <p:spPr bwMode="auto">
          <a:xfrm>
            <a:off x="2844802" y="1668463"/>
            <a:ext cx="307975" cy="239712"/>
          </a:xfrm>
          <a:custGeom>
            <a:avLst/>
            <a:gdLst/>
            <a:ahLst/>
            <a:cxnLst>
              <a:cxn ang="0">
                <a:pos x="136" y="682"/>
              </a:cxn>
              <a:cxn ang="0">
                <a:pos x="0" y="591"/>
              </a:cxn>
              <a:cxn ang="0">
                <a:pos x="76" y="496"/>
              </a:cxn>
              <a:cxn ang="0">
                <a:pos x="301" y="223"/>
              </a:cxn>
              <a:cxn ang="0">
                <a:pos x="362" y="240"/>
              </a:cxn>
              <a:cxn ang="0">
                <a:pos x="509" y="114"/>
              </a:cxn>
              <a:cxn ang="0">
                <a:pos x="497" y="66"/>
              </a:cxn>
              <a:cxn ang="0">
                <a:pos x="517" y="22"/>
              </a:cxn>
              <a:cxn ang="0">
                <a:pos x="547" y="10"/>
              </a:cxn>
              <a:cxn ang="0">
                <a:pos x="637" y="84"/>
              </a:cxn>
              <a:cxn ang="0">
                <a:pos x="695" y="39"/>
              </a:cxn>
              <a:cxn ang="0">
                <a:pos x="745" y="10"/>
              </a:cxn>
              <a:cxn ang="0">
                <a:pos x="824" y="0"/>
              </a:cxn>
              <a:cxn ang="0">
                <a:pos x="905" y="19"/>
              </a:cxn>
              <a:cxn ang="0">
                <a:pos x="892" y="70"/>
              </a:cxn>
              <a:cxn ang="0">
                <a:pos x="824" y="109"/>
              </a:cxn>
              <a:cxn ang="0">
                <a:pos x="869" y="156"/>
              </a:cxn>
              <a:cxn ang="0">
                <a:pos x="830" y="213"/>
              </a:cxn>
              <a:cxn ang="0">
                <a:pos x="776" y="253"/>
              </a:cxn>
              <a:cxn ang="0">
                <a:pos x="710" y="249"/>
              </a:cxn>
              <a:cxn ang="0">
                <a:pos x="649" y="222"/>
              </a:cxn>
              <a:cxn ang="0">
                <a:pos x="593" y="154"/>
              </a:cxn>
              <a:cxn ang="0">
                <a:pos x="529" y="144"/>
              </a:cxn>
              <a:cxn ang="0">
                <a:pos x="479" y="192"/>
              </a:cxn>
              <a:cxn ang="0">
                <a:pos x="473" y="237"/>
              </a:cxn>
              <a:cxn ang="0">
                <a:pos x="509" y="276"/>
              </a:cxn>
              <a:cxn ang="0">
                <a:pos x="453" y="319"/>
              </a:cxn>
              <a:cxn ang="0">
                <a:pos x="464" y="430"/>
              </a:cxn>
              <a:cxn ang="0">
                <a:pos x="403" y="510"/>
              </a:cxn>
              <a:cxn ang="0">
                <a:pos x="293" y="549"/>
              </a:cxn>
              <a:cxn ang="0">
                <a:pos x="136" y="682"/>
              </a:cxn>
            </a:cxnLst>
            <a:rect l="0" t="0" r="r" b="b"/>
            <a:pathLst>
              <a:path w="905" h="682">
                <a:moveTo>
                  <a:pt x="136" y="682"/>
                </a:moveTo>
                <a:lnTo>
                  <a:pt x="0" y="591"/>
                </a:lnTo>
                <a:lnTo>
                  <a:pt x="76" y="496"/>
                </a:lnTo>
                <a:lnTo>
                  <a:pt x="301" y="223"/>
                </a:lnTo>
                <a:lnTo>
                  <a:pt x="362" y="240"/>
                </a:lnTo>
                <a:lnTo>
                  <a:pt x="509" y="114"/>
                </a:lnTo>
                <a:lnTo>
                  <a:pt x="497" y="66"/>
                </a:lnTo>
                <a:lnTo>
                  <a:pt x="517" y="22"/>
                </a:lnTo>
                <a:lnTo>
                  <a:pt x="547" y="10"/>
                </a:lnTo>
                <a:lnTo>
                  <a:pt x="637" y="84"/>
                </a:lnTo>
                <a:lnTo>
                  <a:pt x="695" y="39"/>
                </a:lnTo>
                <a:lnTo>
                  <a:pt x="745" y="10"/>
                </a:lnTo>
                <a:lnTo>
                  <a:pt x="824" y="0"/>
                </a:lnTo>
                <a:lnTo>
                  <a:pt x="905" y="19"/>
                </a:lnTo>
                <a:lnTo>
                  <a:pt x="892" y="70"/>
                </a:lnTo>
                <a:lnTo>
                  <a:pt x="824" y="109"/>
                </a:lnTo>
                <a:lnTo>
                  <a:pt x="869" y="156"/>
                </a:lnTo>
                <a:lnTo>
                  <a:pt x="830" y="213"/>
                </a:lnTo>
                <a:lnTo>
                  <a:pt x="776" y="253"/>
                </a:lnTo>
                <a:lnTo>
                  <a:pt x="710" y="249"/>
                </a:lnTo>
                <a:lnTo>
                  <a:pt x="649" y="222"/>
                </a:lnTo>
                <a:lnTo>
                  <a:pt x="593" y="154"/>
                </a:lnTo>
                <a:lnTo>
                  <a:pt x="529" y="144"/>
                </a:lnTo>
                <a:lnTo>
                  <a:pt x="479" y="192"/>
                </a:lnTo>
                <a:lnTo>
                  <a:pt x="473" y="237"/>
                </a:lnTo>
                <a:lnTo>
                  <a:pt x="509" y="276"/>
                </a:lnTo>
                <a:lnTo>
                  <a:pt x="453" y="319"/>
                </a:lnTo>
                <a:lnTo>
                  <a:pt x="464" y="430"/>
                </a:lnTo>
                <a:lnTo>
                  <a:pt x="403" y="510"/>
                </a:lnTo>
                <a:lnTo>
                  <a:pt x="293" y="549"/>
                </a:lnTo>
                <a:lnTo>
                  <a:pt x="136" y="682"/>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16" name="Freeform 91">
            <a:extLst>
              <a:ext uri="{FF2B5EF4-FFF2-40B4-BE49-F238E27FC236}">
                <a16:creationId xmlns:a16="http://schemas.microsoft.com/office/drawing/2014/main" id="{A1F2E432-FA6C-3233-46AA-46D39F9B8E86}"/>
              </a:ext>
            </a:extLst>
          </p:cNvPr>
          <p:cNvSpPr>
            <a:spLocks/>
          </p:cNvSpPr>
          <p:nvPr/>
        </p:nvSpPr>
        <p:spPr bwMode="auto">
          <a:xfrm>
            <a:off x="3044825" y="1595439"/>
            <a:ext cx="106363" cy="60325"/>
          </a:xfrm>
          <a:custGeom>
            <a:avLst/>
            <a:gdLst/>
            <a:ahLst/>
            <a:cxnLst>
              <a:cxn ang="0">
                <a:pos x="211" y="163"/>
              </a:cxn>
              <a:cxn ang="0">
                <a:pos x="121" y="156"/>
              </a:cxn>
              <a:cxn ang="0">
                <a:pos x="30" y="172"/>
              </a:cxn>
              <a:cxn ang="0">
                <a:pos x="0" y="127"/>
              </a:cxn>
              <a:cxn ang="0">
                <a:pos x="102" y="58"/>
              </a:cxn>
              <a:cxn ang="0">
                <a:pos x="162" y="43"/>
              </a:cxn>
              <a:cxn ang="0">
                <a:pos x="223" y="0"/>
              </a:cxn>
              <a:cxn ang="0">
                <a:pos x="285" y="36"/>
              </a:cxn>
              <a:cxn ang="0">
                <a:pos x="309" y="120"/>
              </a:cxn>
              <a:cxn ang="0">
                <a:pos x="269" y="157"/>
              </a:cxn>
              <a:cxn ang="0">
                <a:pos x="211" y="163"/>
              </a:cxn>
            </a:cxnLst>
            <a:rect l="0" t="0" r="r" b="b"/>
            <a:pathLst>
              <a:path w="309" h="172">
                <a:moveTo>
                  <a:pt x="211" y="163"/>
                </a:moveTo>
                <a:lnTo>
                  <a:pt x="121" y="156"/>
                </a:lnTo>
                <a:lnTo>
                  <a:pt x="30" y="172"/>
                </a:lnTo>
                <a:lnTo>
                  <a:pt x="0" y="127"/>
                </a:lnTo>
                <a:lnTo>
                  <a:pt x="102" y="58"/>
                </a:lnTo>
                <a:lnTo>
                  <a:pt x="162" y="43"/>
                </a:lnTo>
                <a:lnTo>
                  <a:pt x="223" y="0"/>
                </a:lnTo>
                <a:lnTo>
                  <a:pt x="285" y="36"/>
                </a:lnTo>
                <a:lnTo>
                  <a:pt x="309" y="120"/>
                </a:lnTo>
                <a:lnTo>
                  <a:pt x="269" y="157"/>
                </a:lnTo>
                <a:lnTo>
                  <a:pt x="211" y="163"/>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17" name="Freeform 92">
            <a:extLst>
              <a:ext uri="{FF2B5EF4-FFF2-40B4-BE49-F238E27FC236}">
                <a16:creationId xmlns:a16="http://schemas.microsoft.com/office/drawing/2014/main" id="{B6BC7131-5A53-EBD2-C13D-D1748D4CC8A8}"/>
              </a:ext>
            </a:extLst>
          </p:cNvPr>
          <p:cNvSpPr>
            <a:spLocks/>
          </p:cNvSpPr>
          <p:nvPr/>
        </p:nvSpPr>
        <p:spPr bwMode="auto">
          <a:xfrm>
            <a:off x="2774949" y="1998663"/>
            <a:ext cx="236539" cy="296863"/>
          </a:xfrm>
          <a:custGeom>
            <a:avLst/>
            <a:gdLst/>
            <a:ahLst/>
            <a:cxnLst>
              <a:cxn ang="0">
                <a:pos x="188" y="770"/>
              </a:cxn>
              <a:cxn ang="0">
                <a:pos x="147" y="730"/>
              </a:cxn>
              <a:cxn ang="0">
                <a:pos x="105" y="643"/>
              </a:cxn>
              <a:cxn ang="0">
                <a:pos x="44" y="593"/>
              </a:cxn>
              <a:cxn ang="0">
                <a:pos x="0" y="580"/>
              </a:cxn>
              <a:cxn ang="0">
                <a:pos x="18" y="466"/>
              </a:cxn>
              <a:cxn ang="0">
                <a:pos x="21" y="406"/>
              </a:cxn>
              <a:cxn ang="0">
                <a:pos x="50" y="371"/>
              </a:cxn>
              <a:cxn ang="0">
                <a:pos x="48" y="283"/>
              </a:cxn>
              <a:cxn ang="0">
                <a:pos x="66" y="141"/>
              </a:cxn>
              <a:cxn ang="0">
                <a:pos x="53" y="61"/>
              </a:cxn>
              <a:cxn ang="0">
                <a:pos x="140" y="25"/>
              </a:cxn>
              <a:cxn ang="0">
                <a:pos x="217" y="25"/>
              </a:cxn>
              <a:cxn ang="0">
                <a:pos x="261" y="0"/>
              </a:cxn>
              <a:cxn ang="0">
                <a:pos x="334" y="83"/>
              </a:cxn>
              <a:cxn ang="0">
                <a:pos x="430" y="120"/>
              </a:cxn>
              <a:cxn ang="0">
                <a:pos x="520" y="91"/>
              </a:cxn>
              <a:cxn ang="0">
                <a:pos x="594" y="159"/>
              </a:cxn>
              <a:cxn ang="0">
                <a:pos x="702" y="251"/>
              </a:cxn>
              <a:cxn ang="0">
                <a:pos x="676" y="300"/>
              </a:cxn>
              <a:cxn ang="0">
                <a:pos x="543" y="376"/>
              </a:cxn>
              <a:cxn ang="0">
                <a:pos x="445" y="446"/>
              </a:cxn>
              <a:cxn ang="0">
                <a:pos x="369" y="562"/>
              </a:cxn>
              <a:cxn ang="0">
                <a:pos x="362" y="632"/>
              </a:cxn>
              <a:cxn ang="0">
                <a:pos x="312" y="691"/>
              </a:cxn>
              <a:cxn ang="0">
                <a:pos x="251" y="710"/>
              </a:cxn>
              <a:cxn ang="0">
                <a:pos x="188" y="770"/>
              </a:cxn>
            </a:cxnLst>
            <a:rect l="0" t="0" r="r" b="b"/>
            <a:pathLst>
              <a:path w="702" h="770">
                <a:moveTo>
                  <a:pt x="188" y="770"/>
                </a:moveTo>
                <a:lnTo>
                  <a:pt x="147" y="730"/>
                </a:lnTo>
                <a:lnTo>
                  <a:pt x="105" y="643"/>
                </a:lnTo>
                <a:lnTo>
                  <a:pt x="44" y="593"/>
                </a:lnTo>
                <a:lnTo>
                  <a:pt x="0" y="580"/>
                </a:lnTo>
                <a:lnTo>
                  <a:pt x="18" y="466"/>
                </a:lnTo>
                <a:lnTo>
                  <a:pt x="21" y="406"/>
                </a:lnTo>
                <a:lnTo>
                  <a:pt x="50" y="371"/>
                </a:lnTo>
                <a:lnTo>
                  <a:pt x="48" y="283"/>
                </a:lnTo>
                <a:lnTo>
                  <a:pt x="66" y="141"/>
                </a:lnTo>
                <a:lnTo>
                  <a:pt x="53" y="61"/>
                </a:lnTo>
                <a:lnTo>
                  <a:pt x="140" y="25"/>
                </a:lnTo>
                <a:lnTo>
                  <a:pt x="217" y="25"/>
                </a:lnTo>
                <a:lnTo>
                  <a:pt x="261" y="0"/>
                </a:lnTo>
                <a:lnTo>
                  <a:pt x="334" y="83"/>
                </a:lnTo>
                <a:lnTo>
                  <a:pt x="430" y="120"/>
                </a:lnTo>
                <a:lnTo>
                  <a:pt x="520" y="91"/>
                </a:lnTo>
                <a:lnTo>
                  <a:pt x="594" y="159"/>
                </a:lnTo>
                <a:lnTo>
                  <a:pt x="702" y="251"/>
                </a:lnTo>
                <a:lnTo>
                  <a:pt x="676" y="300"/>
                </a:lnTo>
                <a:lnTo>
                  <a:pt x="543" y="376"/>
                </a:lnTo>
                <a:lnTo>
                  <a:pt x="445" y="446"/>
                </a:lnTo>
                <a:lnTo>
                  <a:pt x="369" y="562"/>
                </a:lnTo>
                <a:lnTo>
                  <a:pt x="362" y="632"/>
                </a:lnTo>
                <a:lnTo>
                  <a:pt x="312" y="691"/>
                </a:lnTo>
                <a:lnTo>
                  <a:pt x="251" y="710"/>
                </a:lnTo>
                <a:lnTo>
                  <a:pt x="188" y="77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18" name="Freeform 93">
            <a:extLst>
              <a:ext uri="{FF2B5EF4-FFF2-40B4-BE49-F238E27FC236}">
                <a16:creationId xmlns:a16="http://schemas.microsoft.com/office/drawing/2014/main" id="{C018A673-4FA6-145C-14C6-CDEE5B6740F5}"/>
              </a:ext>
            </a:extLst>
          </p:cNvPr>
          <p:cNvSpPr>
            <a:spLocks/>
          </p:cNvSpPr>
          <p:nvPr/>
        </p:nvSpPr>
        <p:spPr bwMode="auto">
          <a:xfrm>
            <a:off x="2932114" y="2082800"/>
            <a:ext cx="420687" cy="379413"/>
          </a:xfrm>
          <a:custGeom>
            <a:avLst/>
            <a:gdLst/>
            <a:ahLst/>
            <a:cxnLst>
              <a:cxn ang="0">
                <a:pos x="490" y="975"/>
              </a:cxn>
              <a:cxn ang="0">
                <a:pos x="326" y="926"/>
              </a:cxn>
              <a:cxn ang="0">
                <a:pos x="276" y="860"/>
              </a:cxn>
              <a:cxn ang="0">
                <a:pos x="121" y="771"/>
              </a:cxn>
              <a:cxn ang="0">
                <a:pos x="218" y="700"/>
              </a:cxn>
              <a:cxn ang="0">
                <a:pos x="387" y="673"/>
              </a:cxn>
              <a:cxn ang="0">
                <a:pos x="357" y="601"/>
              </a:cxn>
              <a:cxn ang="0">
                <a:pos x="145" y="629"/>
              </a:cxn>
              <a:cxn ang="0">
                <a:pos x="54" y="557"/>
              </a:cxn>
              <a:cxn ang="0">
                <a:pos x="0" y="431"/>
              </a:cxn>
              <a:cxn ang="0">
                <a:pos x="84" y="332"/>
              </a:cxn>
              <a:cxn ang="0">
                <a:pos x="112" y="188"/>
              </a:cxn>
              <a:cxn ang="0">
                <a:pos x="248" y="116"/>
              </a:cxn>
              <a:cxn ang="0">
                <a:pos x="314" y="84"/>
              </a:cxn>
              <a:cxn ang="0">
                <a:pos x="343" y="197"/>
              </a:cxn>
              <a:cxn ang="0">
                <a:pos x="422" y="164"/>
              </a:cxn>
              <a:cxn ang="0">
                <a:pos x="522" y="200"/>
              </a:cxn>
              <a:cxn ang="0">
                <a:pos x="603" y="239"/>
              </a:cxn>
              <a:cxn ang="0">
                <a:pos x="689" y="238"/>
              </a:cxn>
              <a:cxn ang="0">
                <a:pos x="784" y="402"/>
              </a:cxn>
              <a:cxn ang="0">
                <a:pos x="725" y="123"/>
              </a:cxn>
              <a:cxn ang="0">
                <a:pos x="912" y="0"/>
              </a:cxn>
              <a:cxn ang="0">
                <a:pos x="982" y="113"/>
              </a:cxn>
              <a:cxn ang="0">
                <a:pos x="929" y="294"/>
              </a:cxn>
              <a:cxn ang="0">
                <a:pos x="970" y="494"/>
              </a:cxn>
              <a:cxn ang="0">
                <a:pos x="1123" y="619"/>
              </a:cxn>
              <a:cxn ang="0">
                <a:pos x="1240" y="662"/>
              </a:cxn>
              <a:cxn ang="0">
                <a:pos x="1130" y="722"/>
              </a:cxn>
              <a:cxn ang="0">
                <a:pos x="1176" y="823"/>
              </a:cxn>
              <a:cxn ang="0">
                <a:pos x="1021" y="911"/>
              </a:cxn>
              <a:cxn ang="0">
                <a:pos x="791" y="859"/>
              </a:cxn>
              <a:cxn ang="0">
                <a:pos x="599" y="934"/>
              </a:cxn>
            </a:cxnLst>
            <a:rect l="0" t="0" r="r" b="b"/>
            <a:pathLst>
              <a:path w="1240" h="981">
                <a:moveTo>
                  <a:pt x="599" y="934"/>
                </a:moveTo>
                <a:lnTo>
                  <a:pt x="490" y="975"/>
                </a:lnTo>
                <a:lnTo>
                  <a:pt x="399" y="981"/>
                </a:lnTo>
                <a:lnTo>
                  <a:pt x="326" y="926"/>
                </a:lnTo>
                <a:lnTo>
                  <a:pt x="345" y="865"/>
                </a:lnTo>
                <a:lnTo>
                  <a:pt x="276" y="860"/>
                </a:lnTo>
                <a:lnTo>
                  <a:pt x="224" y="860"/>
                </a:lnTo>
                <a:lnTo>
                  <a:pt x="121" y="771"/>
                </a:lnTo>
                <a:lnTo>
                  <a:pt x="115" y="700"/>
                </a:lnTo>
                <a:lnTo>
                  <a:pt x="218" y="700"/>
                </a:lnTo>
                <a:lnTo>
                  <a:pt x="272" y="673"/>
                </a:lnTo>
                <a:lnTo>
                  <a:pt x="387" y="673"/>
                </a:lnTo>
                <a:lnTo>
                  <a:pt x="471" y="645"/>
                </a:lnTo>
                <a:lnTo>
                  <a:pt x="357" y="601"/>
                </a:lnTo>
                <a:lnTo>
                  <a:pt x="250" y="610"/>
                </a:lnTo>
                <a:lnTo>
                  <a:pt x="145" y="629"/>
                </a:lnTo>
                <a:lnTo>
                  <a:pt x="66" y="596"/>
                </a:lnTo>
                <a:lnTo>
                  <a:pt x="54" y="557"/>
                </a:lnTo>
                <a:lnTo>
                  <a:pt x="92" y="501"/>
                </a:lnTo>
                <a:lnTo>
                  <a:pt x="0" y="431"/>
                </a:lnTo>
                <a:lnTo>
                  <a:pt x="18" y="370"/>
                </a:lnTo>
                <a:lnTo>
                  <a:pt x="84" y="332"/>
                </a:lnTo>
                <a:lnTo>
                  <a:pt x="12" y="276"/>
                </a:lnTo>
                <a:lnTo>
                  <a:pt x="112" y="188"/>
                </a:lnTo>
                <a:lnTo>
                  <a:pt x="183" y="153"/>
                </a:lnTo>
                <a:lnTo>
                  <a:pt x="248" y="116"/>
                </a:lnTo>
                <a:lnTo>
                  <a:pt x="291" y="102"/>
                </a:lnTo>
                <a:lnTo>
                  <a:pt x="314" y="84"/>
                </a:lnTo>
                <a:lnTo>
                  <a:pt x="351" y="128"/>
                </a:lnTo>
                <a:lnTo>
                  <a:pt x="343" y="197"/>
                </a:lnTo>
                <a:lnTo>
                  <a:pt x="380" y="146"/>
                </a:lnTo>
                <a:lnTo>
                  <a:pt x="422" y="164"/>
                </a:lnTo>
                <a:lnTo>
                  <a:pt x="464" y="168"/>
                </a:lnTo>
                <a:lnTo>
                  <a:pt x="522" y="200"/>
                </a:lnTo>
                <a:lnTo>
                  <a:pt x="552" y="239"/>
                </a:lnTo>
                <a:lnTo>
                  <a:pt x="603" y="239"/>
                </a:lnTo>
                <a:lnTo>
                  <a:pt x="656" y="162"/>
                </a:lnTo>
                <a:lnTo>
                  <a:pt x="689" y="238"/>
                </a:lnTo>
                <a:lnTo>
                  <a:pt x="733" y="373"/>
                </a:lnTo>
                <a:lnTo>
                  <a:pt x="784" y="402"/>
                </a:lnTo>
                <a:lnTo>
                  <a:pt x="725" y="216"/>
                </a:lnTo>
                <a:lnTo>
                  <a:pt x="725" y="123"/>
                </a:lnTo>
                <a:lnTo>
                  <a:pt x="762" y="51"/>
                </a:lnTo>
                <a:lnTo>
                  <a:pt x="912" y="0"/>
                </a:lnTo>
                <a:lnTo>
                  <a:pt x="996" y="40"/>
                </a:lnTo>
                <a:lnTo>
                  <a:pt x="982" y="113"/>
                </a:lnTo>
                <a:lnTo>
                  <a:pt x="945" y="203"/>
                </a:lnTo>
                <a:lnTo>
                  <a:pt x="929" y="294"/>
                </a:lnTo>
                <a:lnTo>
                  <a:pt x="949" y="392"/>
                </a:lnTo>
                <a:lnTo>
                  <a:pt x="970" y="494"/>
                </a:lnTo>
                <a:lnTo>
                  <a:pt x="1027" y="563"/>
                </a:lnTo>
                <a:lnTo>
                  <a:pt x="1123" y="619"/>
                </a:lnTo>
                <a:lnTo>
                  <a:pt x="1188" y="656"/>
                </a:lnTo>
                <a:lnTo>
                  <a:pt x="1240" y="662"/>
                </a:lnTo>
                <a:lnTo>
                  <a:pt x="1226" y="733"/>
                </a:lnTo>
                <a:lnTo>
                  <a:pt x="1130" y="722"/>
                </a:lnTo>
                <a:lnTo>
                  <a:pt x="1114" y="788"/>
                </a:lnTo>
                <a:lnTo>
                  <a:pt x="1176" y="823"/>
                </a:lnTo>
                <a:lnTo>
                  <a:pt x="1103" y="915"/>
                </a:lnTo>
                <a:lnTo>
                  <a:pt x="1021" y="911"/>
                </a:lnTo>
                <a:lnTo>
                  <a:pt x="895" y="869"/>
                </a:lnTo>
                <a:lnTo>
                  <a:pt x="791" y="859"/>
                </a:lnTo>
                <a:lnTo>
                  <a:pt x="686" y="882"/>
                </a:lnTo>
                <a:lnTo>
                  <a:pt x="599" y="934"/>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19" name="Freeform 94">
            <a:extLst>
              <a:ext uri="{FF2B5EF4-FFF2-40B4-BE49-F238E27FC236}">
                <a16:creationId xmlns:a16="http://schemas.microsoft.com/office/drawing/2014/main" id="{26D0D0DF-4D5E-DB6D-21C1-18BBF2396E0D}"/>
              </a:ext>
            </a:extLst>
          </p:cNvPr>
          <p:cNvSpPr>
            <a:spLocks/>
          </p:cNvSpPr>
          <p:nvPr/>
        </p:nvSpPr>
        <p:spPr bwMode="auto">
          <a:xfrm>
            <a:off x="3294063" y="2060575"/>
            <a:ext cx="152400" cy="217488"/>
          </a:xfrm>
          <a:custGeom>
            <a:avLst/>
            <a:gdLst/>
            <a:ahLst/>
            <a:cxnLst>
              <a:cxn ang="0">
                <a:pos x="233" y="535"/>
              </a:cxn>
              <a:cxn ang="0">
                <a:pos x="222" y="479"/>
              </a:cxn>
              <a:cxn ang="0">
                <a:pos x="181" y="425"/>
              </a:cxn>
              <a:cxn ang="0">
                <a:pos x="134" y="401"/>
              </a:cxn>
              <a:cxn ang="0">
                <a:pos x="99" y="401"/>
              </a:cxn>
              <a:cxn ang="0">
                <a:pos x="59" y="362"/>
              </a:cxn>
              <a:cxn ang="0">
                <a:pos x="0" y="307"/>
              </a:cxn>
              <a:cxn ang="0">
                <a:pos x="14" y="259"/>
              </a:cxn>
              <a:cxn ang="0">
                <a:pos x="42" y="219"/>
              </a:cxn>
              <a:cxn ang="0">
                <a:pos x="138" y="274"/>
              </a:cxn>
              <a:cxn ang="0">
                <a:pos x="159" y="236"/>
              </a:cxn>
              <a:cxn ang="0">
                <a:pos x="139" y="192"/>
              </a:cxn>
              <a:cxn ang="0">
                <a:pos x="111" y="164"/>
              </a:cxn>
              <a:cxn ang="0">
                <a:pos x="103" y="121"/>
              </a:cxn>
              <a:cxn ang="0">
                <a:pos x="91" y="82"/>
              </a:cxn>
              <a:cxn ang="0">
                <a:pos x="133" y="49"/>
              </a:cxn>
              <a:cxn ang="0">
                <a:pos x="192" y="44"/>
              </a:cxn>
              <a:cxn ang="0">
                <a:pos x="230" y="0"/>
              </a:cxn>
              <a:cxn ang="0">
                <a:pos x="296" y="16"/>
              </a:cxn>
              <a:cxn ang="0">
                <a:pos x="356" y="33"/>
              </a:cxn>
              <a:cxn ang="0">
                <a:pos x="411" y="93"/>
              </a:cxn>
              <a:cxn ang="0">
                <a:pos x="402" y="136"/>
              </a:cxn>
              <a:cxn ang="0">
                <a:pos x="417" y="198"/>
              </a:cxn>
              <a:cxn ang="0">
                <a:pos x="419" y="265"/>
              </a:cxn>
              <a:cxn ang="0">
                <a:pos x="444" y="317"/>
              </a:cxn>
              <a:cxn ang="0">
                <a:pos x="429" y="381"/>
              </a:cxn>
              <a:cxn ang="0">
                <a:pos x="450" y="468"/>
              </a:cxn>
              <a:cxn ang="0">
                <a:pos x="371" y="504"/>
              </a:cxn>
              <a:cxn ang="0">
                <a:pos x="327" y="532"/>
              </a:cxn>
              <a:cxn ang="0">
                <a:pos x="297" y="566"/>
              </a:cxn>
              <a:cxn ang="0">
                <a:pos x="254" y="563"/>
              </a:cxn>
              <a:cxn ang="0">
                <a:pos x="233" y="535"/>
              </a:cxn>
            </a:cxnLst>
            <a:rect l="0" t="0" r="r" b="b"/>
            <a:pathLst>
              <a:path w="450" h="566">
                <a:moveTo>
                  <a:pt x="233" y="535"/>
                </a:moveTo>
                <a:lnTo>
                  <a:pt x="222" y="479"/>
                </a:lnTo>
                <a:lnTo>
                  <a:pt x="181" y="425"/>
                </a:lnTo>
                <a:lnTo>
                  <a:pt x="134" y="401"/>
                </a:lnTo>
                <a:lnTo>
                  <a:pt x="99" y="401"/>
                </a:lnTo>
                <a:lnTo>
                  <a:pt x="59" y="362"/>
                </a:lnTo>
                <a:lnTo>
                  <a:pt x="0" y="307"/>
                </a:lnTo>
                <a:lnTo>
                  <a:pt x="14" y="259"/>
                </a:lnTo>
                <a:lnTo>
                  <a:pt x="42" y="219"/>
                </a:lnTo>
                <a:lnTo>
                  <a:pt x="138" y="274"/>
                </a:lnTo>
                <a:lnTo>
                  <a:pt x="159" y="236"/>
                </a:lnTo>
                <a:lnTo>
                  <a:pt x="139" y="192"/>
                </a:lnTo>
                <a:lnTo>
                  <a:pt x="111" y="164"/>
                </a:lnTo>
                <a:lnTo>
                  <a:pt x="103" y="121"/>
                </a:lnTo>
                <a:lnTo>
                  <a:pt x="91" y="82"/>
                </a:lnTo>
                <a:lnTo>
                  <a:pt x="133" y="49"/>
                </a:lnTo>
                <a:lnTo>
                  <a:pt x="192" y="44"/>
                </a:lnTo>
                <a:lnTo>
                  <a:pt x="230" y="0"/>
                </a:lnTo>
                <a:lnTo>
                  <a:pt x="296" y="16"/>
                </a:lnTo>
                <a:lnTo>
                  <a:pt x="356" y="33"/>
                </a:lnTo>
                <a:lnTo>
                  <a:pt x="411" y="93"/>
                </a:lnTo>
                <a:lnTo>
                  <a:pt x="402" y="136"/>
                </a:lnTo>
                <a:lnTo>
                  <a:pt x="417" y="198"/>
                </a:lnTo>
                <a:lnTo>
                  <a:pt x="419" y="265"/>
                </a:lnTo>
                <a:lnTo>
                  <a:pt x="444" y="317"/>
                </a:lnTo>
                <a:lnTo>
                  <a:pt x="429" y="381"/>
                </a:lnTo>
                <a:lnTo>
                  <a:pt x="450" y="468"/>
                </a:lnTo>
                <a:lnTo>
                  <a:pt x="371" y="504"/>
                </a:lnTo>
                <a:lnTo>
                  <a:pt x="327" y="532"/>
                </a:lnTo>
                <a:lnTo>
                  <a:pt x="297" y="566"/>
                </a:lnTo>
                <a:lnTo>
                  <a:pt x="254" y="563"/>
                </a:lnTo>
                <a:lnTo>
                  <a:pt x="233" y="535"/>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20" name="Freeform 95">
            <a:extLst>
              <a:ext uri="{FF2B5EF4-FFF2-40B4-BE49-F238E27FC236}">
                <a16:creationId xmlns:a16="http://schemas.microsoft.com/office/drawing/2014/main" id="{A4A489CD-CCE1-364B-0D4C-855A8290EA1C}"/>
              </a:ext>
            </a:extLst>
          </p:cNvPr>
          <p:cNvSpPr>
            <a:spLocks/>
          </p:cNvSpPr>
          <p:nvPr/>
        </p:nvSpPr>
        <p:spPr bwMode="auto">
          <a:xfrm>
            <a:off x="3436938" y="1917702"/>
            <a:ext cx="82551" cy="93663"/>
          </a:xfrm>
          <a:custGeom>
            <a:avLst/>
            <a:gdLst/>
            <a:ahLst/>
            <a:cxnLst>
              <a:cxn ang="0">
                <a:pos x="174" y="270"/>
              </a:cxn>
              <a:cxn ang="0">
                <a:pos x="66" y="246"/>
              </a:cxn>
              <a:cxn ang="0">
                <a:pos x="36" y="192"/>
              </a:cxn>
              <a:cxn ang="0">
                <a:pos x="0" y="126"/>
              </a:cxn>
              <a:cxn ang="0">
                <a:pos x="36" y="60"/>
              </a:cxn>
              <a:cxn ang="0">
                <a:pos x="78" y="12"/>
              </a:cxn>
              <a:cxn ang="0">
                <a:pos x="156" y="0"/>
              </a:cxn>
              <a:cxn ang="0">
                <a:pos x="210" y="78"/>
              </a:cxn>
              <a:cxn ang="0">
                <a:pos x="234" y="180"/>
              </a:cxn>
              <a:cxn ang="0">
                <a:pos x="246" y="252"/>
              </a:cxn>
              <a:cxn ang="0">
                <a:pos x="174" y="270"/>
              </a:cxn>
            </a:cxnLst>
            <a:rect l="0" t="0" r="r" b="b"/>
            <a:pathLst>
              <a:path w="246" h="270">
                <a:moveTo>
                  <a:pt x="174" y="270"/>
                </a:moveTo>
                <a:lnTo>
                  <a:pt x="66" y="246"/>
                </a:lnTo>
                <a:lnTo>
                  <a:pt x="36" y="192"/>
                </a:lnTo>
                <a:lnTo>
                  <a:pt x="0" y="126"/>
                </a:lnTo>
                <a:lnTo>
                  <a:pt x="36" y="60"/>
                </a:lnTo>
                <a:lnTo>
                  <a:pt x="78" y="12"/>
                </a:lnTo>
                <a:lnTo>
                  <a:pt x="156" y="0"/>
                </a:lnTo>
                <a:lnTo>
                  <a:pt x="210" y="78"/>
                </a:lnTo>
                <a:lnTo>
                  <a:pt x="234" y="180"/>
                </a:lnTo>
                <a:lnTo>
                  <a:pt x="246" y="252"/>
                </a:lnTo>
                <a:lnTo>
                  <a:pt x="174" y="27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21" name="Freeform 96">
            <a:extLst>
              <a:ext uri="{FF2B5EF4-FFF2-40B4-BE49-F238E27FC236}">
                <a16:creationId xmlns:a16="http://schemas.microsoft.com/office/drawing/2014/main" id="{D168572F-A6E2-7350-0A87-12BCA1EDC317}"/>
              </a:ext>
            </a:extLst>
          </p:cNvPr>
          <p:cNvSpPr>
            <a:spLocks/>
          </p:cNvSpPr>
          <p:nvPr/>
        </p:nvSpPr>
        <p:spPr bwMode="auto">
          <a:xfrm>
            <a:off x="1814514" y="2041526"/>
            <a:ext cx="2611437" cy="2459039"/>
          </a:xfrm>
          <a:custGeom>
            <a:avLst/>
            <a:gdLst/>
            <a:ahLst/>
            <a:cxnLst>
              <a:cxn ang="0">
                <a:pos x="462" y="1387"/>
              </a:cxn>
              <a:cxn ang="0">
                <a:pos x="362" y="1660"/>
              </a:cxn>
              <a:cxn ang="0">
                <a:pos x="146" y="2163"/>
              </a:cxn>
              <a:cxn ang="0">
                <a:pos x="588" y="2323"/>
              </a:cxn>
              <a:cxn ang="0">
                <a:pos x="311" y="2757"/>
              </a:cxn>
              <a:cxn ang="0">
                <a:pos x="918" y="2190"/>
              </a:cxn>
              <a:cxn ang="0">
                <a:pos x="1695" y="2265"/>
              </a:cxn>
              <a:cxn ang="0">
                <a:pos x="2429" y="3238"/>
              </a:cxn>
              <a:cxn ang="0">
                <a:pos x="2937" y="4480"/>
              </a:cxn>
              <a:cxn ang="0">
                <a:pos x="3078" y="4870"/>
              </a:cxn>
              <a:cxn ang="0">
                <a:pos x="3375" y="5094"/>
              </a:cxn>
              <a:cxn ang="0">
                <a:pos x="3051" y="4599"/>
              </a:cxn>
              <a:cxn ang="0">
                <a:pos x="3285" y="4858"/>
              </a:cxn>
              <a:cxn ang="0">
                <a:pos x="3644" y="5355"/>
              </a:cxn>
              <a:cxn ang="0">
                <a:pos x="4203" y="5526"/>
              </a:cxn>
              <a:cxn ang="0">
                <a:pos x="4571" y="5707"/>
              </a:cxn>
              <a:cxn ang="0">
                <a:pos x="4785" y="5887"/>
              </a:cxn>
              <a:cxn ang="0">
                <a:pos x="5030" y="6013"/>
              </a:cxn>
              <a:cxn ang="0">
                <a:pos x="5157" y="6033"/>
              </a:cxn>
              <a:cxn ang="0">
                <a:pos x="5103" y="5883"/>
              </a:cxn>
              <a:cxn ang="0">
                <a:pos x="4854" y="5751"/>
              </a:cxn>
              <a:cxn ang="0">
                <a:pos x="4698" y="5520"/>
              </a:cxn>
              <a:cxn ang="0">
                <a:pos x="4541" y="5218"/>
              </a:cxn>
              <a:cxn ang="0">
                <a:pos x="4107" y="5368"/>
              </a:cxn>
              <a:cxn ang="0">
                <a:pos x="4056" y="4839"/>
              </a:cxn>
              <a:cxn ang="0">
                <a:pos x="4886" y="4789"/>
              </a:cxn>
              <a:cxn ang="0">
                <a:pos x="5174" y="4371"/>
              </a:cxn>
              <a:cxn ang="0">
                <a:pos x="5538" y="3841"/>
              </a:cxn>
              <a:cxn ang="0">
                <a:pos x="5879" y="3708"/>
              </a:cxn>
              <a:cxn ang="0">
                <a:pos x="5900" y="3316"/>
              </a:cxn>
              <a:cxn ang="0">
                <a:pos x="5976" y="3151"/>
              </a:cxn>
              <a:cxn ang="0">
                <a:pos x="6311" y="3364"/>
              </a:cxn>
              <a:cxn ang="0">
                <a:pos x="6495" y="3214"/>
              </a:cxn>
              <a:cxn ang="0">
                <a:pos x="6360" y="2763"/>
              </a:cxn>
              <a:cxn ang="0">
                <a:pos x="6030" y="2407"/>
              </a:cxn>
              <a:cxn ang="0">
                <a:pos x="5628" y="2238"/>
              </a:cxn>
              <a:cxn ang="0">
                <a:pos x="5244" y="1864"/>
              </a:cxn>
              <a:cxn ang="0">
                <a:pos x="5114" y="2293"/>
              </a:cxn>
              <a:cxn ang="0">
                <a:pos x="5025" y="3004"/>
              </a:cxn>
              <a:cxn ang="0">
                <a:pos x="4302" y="2359"/>
              </a:cxn>
              <a:cxn ang="0">
                <a:pos x="4643" y="1537"/>
              </a:cxn>
              <a:cxn ang="0">
                <a:pos x="4941" y="1570"/>
              </a:cxn>
              <a:cxn ang="0">
                <a:pos x="4898" y="853"/>
              </a:cxn>
              <a:cxn ang="0">
                <a:pos x="5442" y="1162"/>
              </a:cxn>
              <a:cxn ang="0">
                <a:pos x="5240" y="1657"/>
              </a:cxn>
              <a:cxn ang="0">
                <a:pos x="5793" y="1771"/>
              </a:cxn>
              <a:cxn ang="0">
                <a:pos x="5760" y="1371"/>
              </a:cxn>
              <a:cxn ang="0">
                <a:pos x="6083" y="1249"/>
              </a:cxn>
              <a:cxn ang="0">
                <a:pos x="5747" y="757"/>
              </a:cxn>
              <a:cxn ang="0">
                <a:pos x="5331" y="382"/>
              </a:cxn>
              <a:cxn ang="0">
                <a:pos x="4761" y="138"/>
              </a:cxn>
              <a:cxn ang="0">
                <a:pos x="4542" y="121"/>
              </a:cxn>
              <a:cxn ang="0">
                <a:pos x="4674" y="1021"/>
              </a:cxn>
              <a:cxn ang="0">
                <a:pos x="4338" y="736"/>
              </a:cxn>
              <a:cxn ang="0">
                <a:pos x="4419" y="15"/>
              </a:cxn>
              <a:cxn ang="0">
                <a:pos x="4104" y="628"/>
              </a:cxn>
              <a:cxn ang="0">
                <a:pos x="3860" y="1123"/>
              </a:cxn>
              <a:cxn ang="0">
                <a:pos x="3026" y="957"/>
              </a:cxn>
              <a:cxn ang="0">
                <a:pos x="2543" y="769"/>
              </a:cxn>
              <a:cxn ang="0">
                <a:pos x="2126" y="805"/>
              </a:cxn>
              <a:cxn ang="0">
                <a:pos x="1367" y="816"/>
              </a:cxn>
              <a:cxn ang="0">
                <a:pos x="645" y="658"/>
              </a:cxn>
            </a:cxnLst>
            <a:rect l="0" t="0" r="r" b="b"/>
            <a:pathLst>
              <a:path w="6579" h="6049">
                <a:moveTo>
                  <a:pt x="546" y="672"/>
                </a:moveTo>
                <a:lnTo>
                  <a:pt x="509" y="721"/>
                </a:lnTo>
                <a:lnTo>
                  <a:pt x="443" y="760"/>
                </a:lnTo>
                <a:lnTo>
                  <a:pt x="407" y="804"/>
                </a:lnTo>
                <a:lnTo>
                  <a:pt x="363" y="862"/>
                </a:lnTo>
                <a:lnTo>
                  <a:pt x="318" y="951"/>
                </a:lnTo>
                <a:lnTo>
                  <a:pt x="260" y="996"/>
                </a:lnTo>
                <a:lnTo>
                  <a:pt x="185" y="993"/>
                </a:lnTo>
                <a:lnTo>
                  <a:pt x="150" y="1039"/>
                </a:lnTo>
                <a:lnTo>
                  <a:pt x="162" y="1101"/>
                </a:lnTo>
                <a:lnTo>
                  <a:pt x="462" y="1387"/>
                </a:lnTo>
                <a:lnTo>
                  <a:pt x="384" y="1426"/>
                </a:lnTo>
                <a:lnTo>
                  <a:pt x="324" y="1398"/>
                </a:lnTo>
                <a:lnTo>
                  <a:pt x="312" y="1336"/>
                </a:lnTo>
                <a:lnTo>
                  <a:pt x="192" y="1363"/>
                </a:lnTo>
                <a:lnTo>
                  <a:pt x="173" y="1396"/>
                </a:lnTo>
                <a:lnTo>
                  <a:pt x="126" y="1437"/>
                </a:lnTo>
                <a:lnTo>
                  <a:pt x="81" y="1492"/>
                </a:lnTo>
                <a:lnTo>
                  <a:pt x="144" y="1558"/>
                </a:lnTo>
                <a:lnTo>
                  <a:pt x="192" y="1645"/>
                </a:lnTo>
                <a:lnTo>
                  <a:pt x="281" y="1644"/>
                </a:lnTo>
                <a:lnTo>
                  <a:pt x="362" y="1660"/>
                </a:lnTo>
                <a:lnTo>
                  <a:pt x="401" y="1629"/>
                </a:lnTo>
                <a:lnTo>
                  <a:pt x="462" y="1648"/>
                </a:lnTo>
                <a:lnTo>
                  <a:pt x="486" y="1725"/>
                </a:lnTo>
                <a:lnTo>
                  <a:pt x="377" y="1753"/>
                </a:lnTo>
                <a:lnTo>
                  <a:pt x="345" y="1821"/>
                </a:lnTo>
                <a:lnTo>
                  <a:pt x="273" y="1800"/>
                </a:lnTo>
                <a:lnTo>
                  <a:pt x="200" y="1951"/>
                </a:lnTo>
                <a:lnTo>
                  <a:pt x="161" y="2011"/>
                </a:lnTo>
                <a:lnTo>
                  <a:pt x="221" y="2052"/>
                </a:lnTo>
                <a:lnTo>
                  <a:pt x="236" y="2143"/>
                </a:lnTo>
                <a:lnTo>
                  <a:pt x="146" y="2163"/>
                </a:lnTo>
                <a:lnTo>
                  <a:pt x="158" y="2226"/>
                </a:lnTo>
                <a:lnTo>
                  <a:pt x="209" y="2235"/>
                </a:lnTo>
                <a:lnTo>
                  <a:pt x="227" y="2199"/>
                </a:lnTo>
                <a:lnTo>
                  <a:pt x="276" y="2197"/>
                </a:lnTo>
                <a:lnTo>
                  <a:pt x="332" y="2214"/>
                </a:lnTo>
                <a:lnTo>
                  <a:pt x="410" y="2191"/>
                </a:lnTo>
                <a:lnTo>
                  <a:pt x="438" y="2248"/>
                </a:lnTo>
                <a:lnTo>
                  <a:pt x="408" y="2314"/>
                </a:lnTo>
                <a:lnTo>
                  <a:pt x="465" y="2367"/>
                </a:lnTo>
                <a:lnTo>
                  <a:pt x="531" y="2349"/>
                </a:lnTo>
                <a:lnTo>
                  <a:pt x="588" y="2323"/>
                </a:lnTo>
                <a:lnTo>
                  <a:pt x="638" y="2358"/>
                </a:lnTo>
                <a:lnTo>
                  <a:pt x="636" y="2404"/>
                </a:lnTo>
                <a:lnTo>
                  <a:pt x="599" y="2467"/>
                </a:lnTo>
                <a:lnTo>
                  <a:pt x="530" y="2530"/>
                </a:lnTo>
                <a:lnTo>
                  <a:pt x="390" y="2625"/>
                </a:lnTo>
                <a:lnTo>
                  <a:pt x="251" y="2704"/>
                </a:lnTo>
                <a:lnTo>
                  <a:pt x="129" y="2824"/>
                </a:lnTo>
                <a:lnTo>
                  <a:pt x="0" y="2854"/>
                </a:lnTo>
                <a:lnTo>
                  <a:pt x="0" y="2901"/>
                </a:lnTo>
                <a:lnTo>
                  <a:pt x="93" y="2869"/>
                </a:lnTo>
                <a:lnTo>
                  <a:pt x="311" y="2757"/>
                </a:lnTo>
                <a:lnTo>
                  <a:pt x="402" y="2704"/>
                </a:lnTo>
                <a:lnTo>
                  <a:pt x="473" y="2655"/>
                </a:lnTo>
                <a:lnTo>
                  <a:pt x="563" y="2625"/>
                </a:lnTo>
                <a:lnTo>
                  <a:pt x="621" y="2550"/>
                </a:lnTo>
                <a:lnTo>
                  <a:pt x="693" y="2494"/>
                </a:lnTo>
                <a:lnTo>
                  <a:pt x="747" y="2439"/>
                </a:lnTo>
                <a:lnTo>
                  <a:pt x="810" y="2398"/>
                </a:lnTo>
                <a:lnTo>
                  <a:pt x="875" y="2329"/>
                </a:lnTo>
                <a:lnTo>
                  <a:pt x="914" y="2277"/>
                </a:lnTo>
                <a:lnTo>
                  <a:pt x="827" y="2257"/>
                </a:lnTo>
                <a:lnTo>
                  <a:pt x="918" y="2190"/>
                </a:lnTo>
                <a:lnTo>
                  <a:pt x="995" y="2269"/>
                </a:lnTo>
                <a:lnTo>
                  <a:pt x="1125" y="2221"/>
                </a:lnTo>
                <a:lnTo>
                  <a:pt x="1167" y="2197"/>
                </a:lnTo>
                <a:lnTo>
                  <a:pt x="1239" y="2194"/>
                </a:lnTo>
                <a:lnTo>
                  <a:pt x="1212" y="2149"/>
                </a:lnTo>
                <a:lnTo>
                  <a:pt x="1197" y="2101"/>
                </a:lnTo>
                <a:lnTo>
                  <a:pt x="1271" y="2092"/>
                </a:lnTo>
                <a:lnTo>
                  <a:pt x="1317" y="2155"/>
                </a:lnTo>
                <a:lnTo>
                  <a:pt x="1400" y="2175"/>
                </a:lnTo>
                <a:lnTo>
                  <a:pt x="1496" y="2184"/>
                </a:lnTo>
                <a:lnTo>
                  <a:pt x="1695" y="2265"/>
                </a:lnTo>
                <a:lnTo>
                  <a:pt x="1788" y="2352"/>
                </a:lnTo>
                <a:lnTo>
                  <a:pt x="1905" y="2544"/>
                </a:lnTo>
                <a:lnTo>
                  <a:pt x="1982" y="2649"/>
                </a:lnTo>
                <a:lnTo>
                  <a:pt x="2004" y="2728"/>
                </a:lnTo>
                <a:lnTo>
                  <a:pt x="2042" y="2770"/>
                </a:lnTo>
                <a:lnTo>
                  <a:pt x="2159" y="2730"/>
                </a:lnTo>
                <a:lnTo>
                  <a:pt x="2195" y="2886"/>
                </a:lnTo>
                <a:lnTo>
                  <a:pt x="2273" y="2964"/>
                </a:lnTo>
                <a:lnTo>
                  <a:pt x="2321" y="3049"/>
                </a:lnTo>
                <a:lnTo>
                  <a:pt x="2321" y="3169"/>
                </a:lnTo>
                <a:lnTo>
                  <a:pt x="2429" y="3238"/>
                </a:lnTo>
                <a:lnTo>
                  <a:pt x="2484" y="3309"/>
                </a:lnTo>
                <a:lnTo>
                  <a:pt x="2546" y="3447"/>
                </a:lnTo>
                <a:lnTo>
                  <a:pt x="2532" y="3676"/>
                </a:lnTo>
                <a:lnTo>
                  <a:pt x="2489" y="3733"/>
                </a:lnTo>
                <a:lnTo>
                  <a:pt x="2523" y="3849"/>
                </a:lnTo>
                <a:lnTo>
                  <a:pt x="2531" y="3985"/>
                </a:lnTo>
                <a:lnTo>
                  <a:pt x="2585" y="4146"/>
                </a:lnTo>
                <a:lnTo>
                  <a:pt x="2652" y="4212"/>
                </a:lnTo>
                <a:lnTo>
                  <a:pt x="2706" y="4326"/>
                </a:lnTo>
                <a:lnTo>
                  <a:pt x="2801" y="4386"/>
                </a:lnTo>
                <a:lnTo>
                  <a:pt x="2937" y="4480"/>
                </a:lnTo>
                <a:lnTo>
                  <a:pt x="2951" y="4519"/>
                </a:lnTo>
                <a:lnTo>
                  <a:pt x="2957" y="4555"/>
                </a:lnTo>
                <a:lnTo>
                  <a:pt x="2982" y="4597"/>
                </a:lnTo>
                <a:lnTo>
                  <a:pt x="3003" y="4641"/>
                </a:lnTo>
                <a:lnTo>
                  <a:pt x="3006" y="4686"/>
                </a:lnTo>
                <a:lnTo>
                  <a:pt x="3027" y="4720"/>
                </a:lnTo>
                <a:lnTo>
                  <a:pt x="3077" y="4738"/>
                </a:lnTo>
                <a:lnTo>
                  <a:pt x="3104" y="4777"/>
                </a:lnTo>
                <a:lnTo>
                  <a:pt x="3089" y="4801"/>
                </a:lnTo>
                <a:lnTo>
                  <a:pt x="3050" y="4830"/>
                </a:lnTo>
                <a:lnTo>
                  <a:pt x="3078" y="4870"/>
                </a:lnTo>
                <a:lnTo>
                  <a:pt x="3105" y="4872"/>
                </a:lnTo>
                <a:lnTo>
                  <a:pt x="3129" y="4882"/>
                </a:lnTo>
                <a:lnTo>
                  <a:pt x="3156" y="4903"/>
                </a:lnTo>
                <a:lnTo>
                  <a:pt x="3177" y="4939"/>
                </a:lnTo>
                <a:lnTo>
                  <a:pt x="3218" y="4947"/>
                </a:lnTo>
                <a:lnTo>
                  <a:pt x="3206" y="4981"/>
                </a:lnTo>
                <a:lnTo>
                  <a:pt x="3197" y="5019"/>
                </a:lnTo>
                <a:lnTo>
                  <a:pt x="3240" y="5028"/>
                </a:lnTo>
                <a:lnTo>
                  <a:pt x="3332" y="5113"/>
                </a:lnTo>
                <a:lnTo>
                  <a:pt x="3363" y="5122"/>
                </a:lnTo>
                <a:lnTo>
                  <a:pt x="3375" y="5094"/>
                </a:lnTo>
                <a:lnTo>
                  <a:pt x="3285" y="4986"/>
                </a:lnTo>
                <a:lnTo>
                  <a:pt x="3285" y="4956"/>
                </a:lnTo>
                <a:lnTo>
                  <a:pt x="3254" y="4927"/>
                </a:lnTo>
                <a:lnTo>
                  <a:pt x="3240" y="4879"/>
                </a:lnTo>
                <a:lnTo>
                  <a:pt x="3201" y="4827"/>
                </a:lnTo>
                <a:lnTo>
                  <a:pt x="3168" y="4770"/>
                </a:lnTo>
                <a:lnTo>
                  <a:pt x="3140" y="4729"/>
                </a:lnTo>
                <a:lnTo>
                  <a:pt x="3098" y="4689"/>
                </a:lnTo>
                <a:lnTo>
                  <a:pt x="3080" y="4656"/>
                </a:lnTo>
                <a:lnTo>
                  <a:pt x="3072" y="4620"/>
                </a:lnTo>
                <a:lnTo>
                  <a:pt x="3051" y="4599"/>
                </a:lnTo>
                <a:lnTo>
                  <a:pt x="3047" y="4576"/>
                </a:lnTo>
                <a:lnTo>
                  <a:pt x="3060" y="4557"/>
                </a:lnTo>
                <a:lnTo>
                  <a:pt x="3101" y="4560"/>
                </a:lnTo>
                <a:lnTo>
                  <a:pt x="3108" y="4584"/>
                </a:lnTo>
                <a:lnTo>
                  <a:pt x="3137" y="4621"/>
                </a:lnTo>
                <a:lnTo>
                  <a:pt x="3144" y="4678"/>
                </a:lnTo>
                <a:lnTo>
                  <a:pt x="3177" y="4692"/>
                </a:lnTo>
                <a:lnTo>
                  <a:pt x="3201" y="4731"/>
                </a:lnTo>
                <a:lnTo>
                  <a:pt x="3237" y="4779"/>
                </a:lnTo>
                <a:lnTo>
                  <a:pt x="3270" y="4813"/>
                </a:lnTo>
                <a:lnTo>
                  <a:pt x="3285" y="4858"/>
                </a:lnTo>
                <a:lnTo>
                  <a:pt x="3368" y="4900"/>
                </a:lnTo>
                <a:lnTo>
                  <a:pt x="3351" y="4941"/>
                </a:lnTo>
                <a:lnTo>
                  <a:pt x="3386" y="4965"/>
                </a:lnTo>
                <a:lnTo>
                  <a:pt x="3416" y="4999"/>
                </a:lnTo>
                <a:lnTo>
                  <a:pt x="3477" y="5032"/>
                </a:lnTo>
                <a:lnTo>
                  <a:pt x="3507" y="5095"/>
                </a:lnTo>
                <a:lnTo>
                  <a:pt x="3548" y="5142"/>
                </a:lnTo>
                <a:lnTo>
                  <a:pt x="3561" y="5185"/>
                </a:lnTo>
                <a:lnTo>
                  <a:pt x="3554" y="5232"/>
                </a:lnTo>
                <a:lnTo>
                  <a:pt x="3548" y="5289"/>
                </a:lnTo>
                <a:lnTo>
                  <a:pt x="3644" y="5355"/>
                </a:lnTo>
                <a:lnTo>
                  <a:pt x="3678" y="5407"/>
                </a:lnTo>
                <a:lnTo>
                  <a:pt x="3735" y="5401"/>
                </a:lnTo>
                <a:lnTo>
                  <a:pt x="3770" y="5436"/>
                </a:lnTo>
                <a:lnTo>
                  <a:pt x="3860" y="5473"/>
                </a:lnTo>
                <a:lnTo>
                  <a:pt x="3938" y="5517"/>
                </a:lnTo>
                <a:lnTo>
                  <a:pt x="3978" y="5523"/>
                </a:lnTo>
                <a:lnTo>
                  <a:pt x="4035" y="5526"/>
                </a:lnTo>
                <a:lnTo>
                  <a:pt x="4115" y="5574"/>
                </a:lnTo>
                <a:lnTo>
                  <a:pt x="4142" y="5557"/>
                </a:lnTo>
                <a:lnTo>
                  <a:pt x="4160" y="5544"/>
                </a:lnTo>
                <a:lnTo>
                  <a:pt x="4203" y="5526"/>
                </a:lnTo>
                <a:lnTo>
                  <a:pt x="4230" y="5532"/>
                </a:lnTo>
                <a:lnTo>
                  <a:pt x="4245" y="5544"/>
                </a:lnTo>
                <a:lnTo>
                  <a:pt x="4290" y="5569"/>
                </a:lnTo>
                <a:lnTo>
                  <a:pt x="4313" y="5587"/>
                </a:lnTo>
                <a:lnTo>
                  <a:pt x="4346" y="5623"/>
                </a:lnTo>
                <a:lnTo>
                  <a:pt x="4386" y="5661"/>
                </a:lnTo>
                <a:lnTo>
                  <a:pt x="4427" y="5671"/>
                </a:lnTo>
                <a:lnTo>
                  <a:pt x="4464" y="5662"/>
                </a:lnTo>
                <a:lnTo>
                  <a:pt x="4478" y="5685"/>
                </a:lnTo>
                <a:lnTo>
                  <a:pt x="4521" y="5697"/>
                </a:lnTo>
                <a:lnTo>
                  <a:pt x="4571" y="5707"/>
                </a:lnTo>
                <a:lnTo>
                  <a:pt x="4613" y="5716"/>
                </a:lnTo>
                <a:lnTo>
                  <a:pt x="4646" y="5737"/>
                </a:lnTo>
                <a:lnTo>
                  <a:pt x="4671" y="5754"/>
                </a:lnTo>
                <a:lnTo>
                  <a:pt x="4692" y="5784"/>
                </a:lnTo>
                <a:lnTo>
                  <a:pt x="4713" y="5796"/>
                </a:lnTo>
                <a:lnTo>
                  <a:pt x="4709" y="5821"/>
                </a:lnTo>
                <a:lnTo>
                  <a:pt x="4713" y="5850"/>
                </a:lnTo>
                <a:lnTo>
                  <a:pt x="4736" y="5877"/>
                </a:lnTo>
                <a:lnTo>
                  <a:pt x="4749" y="5889"/>
                </a:lnTo>
                <a:lnTo>
                  <a:pt x="4772" y="5895"/>
                </a:lnTo>
                <a:lnTo>
                  <a:pt x="4785" y="5887"/>
                </a:lnTo>
                <a:lnTo>
                  <a:pt x="4802" y="5886"/>
                </a:lnTo>
                <a:lnTo>
                  <a:pt x="4814" y="5908"/>
                </a:lnTo>
                <a:lnTo>
                  <a:pt x="4824" y="5922"/>
                </a:lnTo>
                <a:lnTo>
                  <a:pt x="4836" y="5953"/>
                </a:lnTo>
                <a:lnTo>
                  <a:pt x="4848" y="5992"/>
                </a:lnTo>
                <a:lnTo>
                  <a:pt x="4872" y="5995"/>
                </a:lnTo>
                <a:lnTo>
                  <a:pt x="4908" y="5997"/>
                </a:lnTo>
                <a:lnTo>
                  <a:pt x="4943" y="6009"/>
                </a:lnTo>
                <a:lnTo>
                  <a:pt x="4961" y="6039"/>
                </a:lnTo>
                <a:lnTo>
                  <a:pt x="5013" y="6034"/>
                </a:lnTo>
                <a:lnTo>
                  <a:pt x="5030" y="6013"/>
                </a:lnTo>
                <a:lnTo>
                  <a:pt x="5009" y="5985"/>
                </a:lnTo>
                <a:lnTo>
                  <a:pt x="5031" y="5973"/>
                </a:lnTo>
                <a:lnTo>
                  <a:pt x="5046" y="5947"/>
                </a:lnTo>
                <a:lnTo>
                  <a:pt x="5073" y="5917"/>
                </a:lnTo>
                <a:lnTo>
                  <a:pt x="5109" y="5935"/>
                </a:lnTo>
                <a:lnTo>
                  <a:pt x="5138" y="5937"/>
                </a:lnTo>
                <a:lnTo>
                  <a:pt x="5144" y="5956"/>
                </a:lnTo>
                <a:lnTo>
                  <a:pt x="5132" y="5971"/>
                </a:lnTo>
                <a:lnTo>
                  <a:pt x="5133" y="5992"/>
                </a:lnTo>
                <a:lnTo>
                  <a:pt x="5150" y="6009"/>
                </a:lnTo>
                <a:lnTo>
                  <a:pt x="5157" y="6033"/>
                </a:lnTo>
                <a:lnTo>
                  <a:pt x="5195" y="6049"/>
                </a:lnTo>
                <a:lnTo>
                  <a:pt x="5208" y="6042"/>
                </a:lnTo>
                <a:lnTo>
                  <a:pt x="5217" y="6025"/>
                </a:lnTo>
                <a:lnTo>
                  <a:pt x="5222" y="6010"/>
                </a:lnTo>
                <a:lnTo>
                  <a:pt x="5210" y="5974"/>
                </a:lnTo>
                <a:lnTo>
                  <a:pt x="5193" y="5952"/>
                </a:lnTo>
                <a:lnTo>
                  <a:pt x="5190" y="5926"/>
                </a:lnTo>
                <a:lnTo>
                  <a:pt x="5172" y="5917"/>
                </a:lnTo>
                <a:lnTo>
                  <a:pt x="5154" y="5898"/>
                </a:lnTo>
                <a:lnTo>
                  <a:pt x="5129" y="5896"/>
                </a:lnTo>
                <a:lnTo>
                  <a:pt x="5103" y="5883"/>
                </a:lnTo>
                <a:lnTo>
                  <a:pt x="5067" y="5883"/>
                </a:lnTo>
                <a:lnTo>
                  <a:pt x="5037" y="5904"/>
                </a:lnTo>
                <a:lnTo>
                  <a:pt x="5004" y="5916"/>
                </a:lnTo>
                <a:lnTo>
                  <a:pt x="4962" y="5917"/>
                </a:lnTo>
                <a:lnTo>
                  <a:pt x="4920" y="5874"/>
                </a:lnTo>
                <a:lnTo>
                  <a:pt x="4911" y="5865"/>
                </a:lnTo>
                <a:lnTo>
                  <a:pt x="4889" y="5854"/>
                </a:lnTo>
                <a:lnTo>
                  <a:pt x="4853" y="5806"/>
                </a:lnTo>
                <a:lnTo>
                  <a:pt x="4868" y="5794"/>
                </a:lnTo>
                <a:lnTo>
                  <a:pt x="4853" y="5778"/>
                </a:lnTo>
                <a:lnTo>
                  <a:pt x="4854" y="5751"/>
                </a:lnTo>
                <a:lnTo>
                  <a:pt x="4860" y="5716"/>
                </a:lnTo>
                <a:lnTo>
                  <a:pt x="4863" y="5689"/>
                </a:lnTo>
                <a:lnTo>
                  <a:pt x="4856" y="5659"/>
                </a:lnTo>
                <a:lnTo>
                  <a:pt x="4875" y="5644"/>
                </a:lnTo>
                <a:lnTo>
                  <a:pt x="4878" y="5623"/>
                </a:lnTo>
                <a:lnTo>
                  <a:pt x="4871" y="5589"/>
                </a:lnTo>
                <a:lnTo>
                  <a:pt x="4856" y="5560"/>
                </a:lnTo>
                <a:lnTo>
                  <a:pt x="4818" y="5566"/>
                </a:lnTo>
                <a:lnTo>
                  <a:pt x="4820" y="5530"/>
                </a:lnTo>
                <a:lnTo>
                  <a:pt x="4769" y="5515"/>
                </a:lnTo>
                <a:lnTo>
                  <a:pt x="4698" y="5520"/>
                </a:lnTo>
                <a:lnTo>
                  <a:pt x="4605" y="5529"/>
                </a:lnTo>
                <a:lnTo>
                  <a:pt x="4575" y="5518"/>
                </a:lnTo>
                <a:lnTo>
                  <a:pt x="4593" y="5434"/>
                </a:lnTo>
                <a:lnTo>
                  <a:pt x="4611" y="5401"/>
                </a:lnTo>
                <a:lnTo>
                  <a:pt x="4616" y="5370"/>
                </a:lnTo>
                <a:lnTo>
                  <a:pt x="4620" y="5340"/>
                </a:lnTo>
                <a:lnTo>
                  <a:pt x="4667" y="5238"/>
                </a:lnTo>
                <a:lnTo>
                  <a:pt x="4658" y="5196"/>
                </a:lnTo>
                <a:lnTo>
                  <a:pt x="4616" y="5191"/>
                </a:lnTo>
                <a:lnTo>
                  <a:pt x="4568" y="5194"/>
                </a:lnTo>
                <a:lnTo>
                  <a:pt x="4541" y="5218"/>
                </a:lnTo>
                <a:lnTo>
                  <a:pt x="4497" y="5223"/>
                </a:lnTo>
                <a:lnTo>
                  <a:pt x="4458" y="5247"/>
                </a:lnTo>
                <a:lnTo>
                  <a:pt x="4440" y="5301"/>
                </a:lnTo>
                <a:lnTo>
                  <a:pt x="4409" y="5350"/>
                </a:lnTo>
                <a:lnTo>
                  <a:pt x="4352" y="5377"/>
                </a:lnTo>
                <a:lnTo>
                  <a:pt x="4302" y="5385"/>
                </a:lnTo>
                <a:lnTo>
                  <a:pt x="4262" y="5403"/>
                </a:lnTo>
                <a:lnTo>
                  <a:pt x="4214" y="5395"/>
                </a:lnTo>
                <a:lnTo>
                  <a:pt x="4185" y="5376"/>
                </a:lnTo>
                <a:lnTo>
                  <a:pt x="4148" y="5392"/>
                </a:lnTo>
                <a:lnTo>
                  <a:pt x="4107" y="5368"/>
                </a:lnTo>
                <a:lnTo>
                  <a:pt x="4094" y="5328"/>
                </a:lnTo>
                <a:lnTo>
                  <a:pt x="4058" y="5256"/>
                </a:lnTo>
                <a:lnTo>
                  <a:pt x="4049" y="5203"/>
                </a:lnTo>
                <a:lnTo>
                  <a:pt x="4032" y="5155"/>
                </a:lnTo>
                <a:lnTo>
                  <a:pt x="4038" y="5104"/>
                </a:lnTo>
                <a:lnTo>
                  <a:pt x="4050" y="5064"/>
                </a:lnTo>
                <a:lnTo>
                  <a:pt x="4043" y="5025"/>
                </a:lnTo>
                <a:lnTo>
                  <a:pt x="4056" y="4984"/>
                </a:lnTo>
                <a:lnTo>
                  <a:pt x="4070" y="4956"/>
                </a:lnTo>
                <a:lnTo>
                  <a:pt x="4055" y="4929"/>
                </a:lnTo>
                <a:lnTo>
                  <a:pt x="4056" y="4839"/>
                </a:lnTo>
                <a:lnTo>
                  <a:pt x="4121" y="4755"/>
                </a:lnTo>
                <a:lnTo>
                  <a:pt x="4200" y="4704"/>
                </a:lnTo>
                <a:lnTo>
                  <a:pt x="4298" y="4663"/>
                </a:lnTo>
                <a:lnTo>
                  <a:pt x="4391" y="4693"/>
                </a:lnTo>
                <a:lnTo>
                  <a:pt x="4461" y="4707"/>
                </a:lnTo>
                <a:lnTo>
                  <a:pt x="4539" y="4665"/>
                </a:lnTo>
                <a:lnTo>
                  <a:pt x="4644" y="4656"/>
                </a:lnTo>
                <a:lnTo>
                  <a:pt x="4826" y="4687"/>
                </a:lnTo>
                <a:lnTo>
                  <a:pt x="4866" y="4719"/>
                </a:lnTo>
                <a:lnTo>
                  <a:pt x="4901" y="4753"/>
                </a:lnTo>
                <a:lnTo>
                  <a:pt x="4886" y="4789"/>
                </a:lnTo>
                <a:lnTo>
                  <a:pt x="4890" y="4836"/>
                </a:lnTo>
                <a:lnTo>
                  <a:pt x="4988" y="4992"/>
                </a:lnTo>
                <a:lnTo>
                  <a:pt x="5036" y="4981"/>
                </a:lnTo>
                <a:lnTo>
                  <a:pt x="5054" y="4938"/>
                </a:lnTo>
                <a:lnTo>
                  <a:pt x="5057" y="4857"/>
                </a:lnTo>
                <a:lnTo>
                  <a:pt x="5030" y="4765"/>
                </a:lnTo>
                <a:lnTo>
                  <a:pt x="4995" y="4708"/>
                </a:lnTo>
                <a:lnTo>
                  <a:pt x="4976" y="4638"/>
                </a:lnTo>
                <a:lnTo>
                  <a:pt x="4998" y="4504"/>
                </a:lnTo>
                <a:lnTo>
                  <a:pt x="5088" y="4446"/>
                </a:lnTo>
                <a:lnTo>
                  <a:pt x="5174" y="4371"/>
                </a:lnTo>
                <a:lnTo>
                  <a:pt x="5219" y="4354"/>
                </a:lnTo>
                <a:lnTo>
                  <a:pt x="5235" y="4318"/>
                </a:lnTo>
                <a:lnTo>
                  <a:pt x="5282" y="4273"/>
                </a:lnTo>
                <a:lnTo>
                  <a:pt x="5288" y="4248"/>
                </a:lnTo>
                <a:lnTo>
                  <a:pt x="5304" y="4218"/>
                </a:lnTo>
                <a:lnTo>
                  <a:pt x="5300" y="4167"/>
                </a:lnTo>
                <a:lnTo>
                  <a:pt x="5265" y="4135"/>
                </a:lnTo>
                <a:lnTo>
                  <a:pt x="5318" y="4092"/>
                </a:lnTo>
                <a:lnTo>
                  <a:pt x="5424" y="3934"/>
                </a:lnTo>
                <a:lnTo>
                  <a:pt x="5526" y="3886"/>
                </a:lnTo>
                <a:lnTo>
                  <a:pt x="5538" y="3841"/>
                </a:lnTo>
                <a:lnTo>
                  <a:pt x="5603" y="3868"/>
                </a:lnTo>
                <a:lnTo>
                  <a:pt x="5625" y="3855"/>
                </a:lnTo>
                <a:lnTo>
                  <a:pt x="5594" y="3819"/>
                </a:lnTo>
                <a:lnTo>
                  <a:pt x="5580" y="3774"/>
                </a:lnTo>
                <a:lnTo>
                  <a:pt x="5594" y="3720"/>
                </a:lnTo>
                <a:lnTo>
                  <a:pt x="5645" y="3681"/>
                </a:lnTo>
                <a:lnTo>
                  <a:pt x="5895" y="3546"/>
                </a:lnTo>
                <a:lnTo>
                  <a:pt x="5922" y="3567"/>
                </a:lnTo>
                <a:lnTo>
                  <a:pt x="5828" y="3648"/>
                </a:lnTo>
                <a:lnTo>
                  <a:pt x="5834" y="3676"/>
                </a:lnTo>
                <a:lnTo>
                  <a:pt x="5879" y="3708"/>
                </a:lnTo>
                <a:lnTo>
                  <a:pt x="5933" y="3649"/>
                </a:lnTo>
                <a:lnTo>
                  <a:pt x="6095" y="3577"/>
                </a:lnTo>
                <a:lnTo>
                  <a:pt x="6188" y="3517"/>
                </a:lnTo>
                <a:lnTo>
                  <a:pt x="6173" y="3424"/>
                </a:lnTo>
                <a:lnTo>
                  <a:pt x="6126" y="3436"/>
                </a:lnTo>
                <a:lnTo>
                  <a:pt x="6095" y="3495"/>
                </a:lnTo>
                <a:lnTo>
                  <a:pt x="6026" y="3408"/>
                </a:lnTo>
                <a:lnTo>
                  <a:pt x="5939" y="3444"/>
                </a:lnTo>
                <a:lnTo>
                  <a:pt x="5933" y="3399"/>
                </a:lnTo>
                <a:lnTo>
                  <a:pt x="5891" y="3351"/>
                </a:lnTo>
                <a:lnTo>
                  <a:pt x="5900" y="3316"/>
                </a:lnTo>
                <a:lnTo>
                  <a:pt x="5951" y="3312"/>
                </a:lnTo>
                <a:lnTo>
                  <a:pt x="5952" y="3267"/>
                </a:lnTo>
                <a:lnTo>
                  <a:pt x="5924" y="3220"/>
                </a:lnTo>
                <a:lnTo>
                  <a:pt x="5873" y="3199"/>
                </a:lnTo>
                <a:lnTo>
                  <a:pt x="5804" y="3234"/>
                </a:lnTo>
                <a:lnTo>
                  <a:pt x="5789" y="3184"/>
                </a:lnTo>
                <a:lnTo>
                  <a:pt x="5808" y="3153"/>
                </a:lnTo>
                <a:lnTo>
                  <a:pt x="5856" y="3133"/>
                </a:lnTo>
                <a:lnTo>
                  <a:pt x="5900" y="3136"/>
                </a:lnTo>
                <a:lnTo>
                  <a:pt x="5940" y="3139"/>
                </a:lnTo>
                <a:lnTo>
                  <a:pt x="5976" y="3151"/>
                </a:lnTo>
                <a:lnTo>
                  <a:pt x="6048" y="3151"/>
                </a:lnTo>
                <a:lnTo>
                  <a:pt x="6110" y="3166"/>
                </a:lnTo>
                <a:lnTo>
                  <a:pt x="6176" y="3147"/>
                </a:lnTo>
                <a:lnTo>
                  <a:pt x="6237" y="3106"/>
                </a:lnTo>
                <a:lnTo>
                  <a:pt x="6287" y="3049"/>
                </a:lnTo>
                <a:lnTo>
                  <a:pt x="6332" y="3036"/>
                </a:lnTo>
                <a:lnTo>
                  <a:pt x="6354" y="3099"/>
                </a:lnTo>
                <a:lnTo>
                  <a:pt x="6320" y="3198"/>
                </a:lnTo>
                <a:lnTo>
                  <a:pt x="6251" y="3327"/>
                </a:lnTo>
                <a:lnTo>
                  <a:pt x="6248" y="3375"/>
                </a:lnTo>
                <a:lnTo>
                  <a:pt x="6311" y="3364"/>
                </a:lnTo>
                <a:lnTo>
                  <a:pt x="6330" y="3381"/>
                </a:lnTo>
                <a:lnTo>
                  <a:pt x="6407" y="3382"/>
                </a:lnTo>
                <a:lnTo>
                  <a:pt x="6459" y="3366"/>
                </a:lnTo>
                <a:lnTo>
                  <a:pt x="6473" y="3412"/>
                </a:lnTo>
                <a:lnTo>
                  <a:pt x="6518" y="3414"/>
                </a:lnTo>
                <a:lnTo>
                  <a:pt x="6549" y="3400"/>
                </a:lnTo>
                <a:lnTo>
                  <a:pt x="6579" y="3354"/>
                </a:lnTo>
                <a:lnTo>
                  <a:pt x="6578" y="3285"/>
                </a:lnTo>
                <a:lnTo>
                  <a:pt x="6563" y="3220"/>
                </a:lnTo>
                <a:lnTo>
                  <a:pt x="6534" y="3198"/>
                </a:lnTo>
                <a:lnTo>
                  <a:pt x="6495" y="3214"/>
                </a:lnTo>
                <a:lnTo>
                  <a:pt x="6453" y="3207"/>
                </a:lnTo>
                <a:lnTo>
                  <a:pt x="6440" y="3144"/>
                </a:lnTo>
                <a:lnTo>
                  <a:pt x="6414" y="3106"/>
                </a:lnTo>
                <a:lnTo>
                  <a:pt x="6401" y="3054"/>
                </a:lnTo>
                <a:lnTo>
                  <a:pt x="6383" y="3024"/>
                </a:lnTo>
                <a:lnTo>
                  <a:pt x="6417" y="2988"/>
                </a:lnTo>
                <a:lnTo>
                  <a:pt x="6401" y="2962"/>
                </a:lnTo>
                <a:lnTo>
                  <a:pt x="6401" y="2922"/>
                </a:lnTo>
                <a:lnTo>
                  <a:pt x="6384" y="2865"/>
                </a:lnTo>
                <a:lnTo>
                  <a:pt x="6398" y="2814"/>
                </a:lnTo>
                <a:lnTo>
                  <a:pt x="6360" y="2763"/>
                </a:lnTo>
                <a:lnTo>
                  <a:pt x="6315" y="2751"/>
                </a:lnTo>
                <a:lnTo>
                  <a:pt x="6303" y="2707"/>
                </a:lnTo>
                <a:lnTo>
                  <a:pt x="6275" y="2653"/>
                </a:lnTo>
                <a:lnTo>
                  <a:pt x="6216" y="2661"/>
                </a:lnTo>
                <a:lnTo>
                  <a:pt x="6197" y="2634"/>
                </a:lnTo>
                <a:lnTo>
                  <a:pt x="6134" y="2611"/>
                </a:lnTo>
                <a:lnTo>
                  <a:pt x="6108" y="2568"/>
                </a:lnTo>
                <a:lnTo>
                  <a:pt x="6068" y="2530"/>
                </a:lnTo>
                <a:lnTo>
                  <a:pt x="6063" y="2494"/>
                </a:lnTo>
                <a:lnTo>
                  <a:pt x="6090" y="2437"/>
                </a:lnTo>
                <a:lnTo>
                  <a:pt x="6030" y="2407"/>
                </a:lnTo>
                <a:lnTo>
                  <a:pt x="6038" y="2344"/>
                </a:lnTo>
                <a:lnTo>
                  <a:pt x="6012" y="2301"/>
                </a:lnTo>
                <a:lnTo>
                  <a:pt x="5999" y="2238"/>
                </a:lnTo>
                <a:lnTo>
                  <a:pt x="5940" y="2173"/>
                </a:lnTo>
                <a:lnTo>
                  <a:pt x="5939" y="2130"/>
                </a:lnTo>
                <a:lnTo>
                  <a:pt x="5909" y="2124"/>
                </a:lnTo>
                <a:lnTo>
                  <a:pt x="5849" y="2248"/>
                </a:lnTo>
                <a:lnTo>
                  <a:pt x="5864" y="2286"/>
                </a:lnTo>
                <a:lnTo>
                  <a:pt x="5766" y="2370"/>
                </a:lnTo>
                <a:lnTo>
                  <a:pt x="5693" y="2265"/>
                </a:lnTo>
                <a:lnTo>
                  <a:pt x="5628" y="2238"/>
                </a:lnTo>
                <a:lnTo>
                  <a:pt x="5607" y="2125"/>
                </a:lnTo>
                <a:lnTo>
                  <a:pt x="5627" y="2047"/>
                </a:lnTo>
                <a:lnTo>
                  <a:pt x="5612" y="1993"/>
                </a:lnTo>
                <a:lnTo>
                  <a:pt x="5553" y="2022"/>
                </a:lnTo>
                <a:lnTo>
                  <a:pt x="5501" y="1936"/>
                </a:lnTo>
                <a:lnTo>
                  <a:pt x="5459" y="1887"/>
                </a:lnTo>
                <a:lnTo>
                  <a:pt x="5417" y="1851"/>
                </a:lnTo>
                <a:lnTo>
                  <a:pt x="5366" y="1824"/>
                </a:lnTo>
                <a:lnTo>
                  <a:pt x="5324" y="1869"/>
                </a:lnTo>
                <a:lnTo>
                  <a:pt x="5280" y="1849"/>
                </a:lnTo>
                <a:lnTo>
                  <a:pt x="5244" y="1864"/>
                </a:lnTo>
                <a:lnTo>
                  <a:pt x="5174" y="1870"/>
                </a:lnTo>
                <a:lnTo>
                  <a:pt x="5162" y="1909"/>
                </a:lnTo>
                <a:lnTo>
                  <a:pt x="5139" y="1953"/>
                </a:lnTo>
                <a:lnTo>
                  <a:pt x="5138" y="2001"/>
                </a:lnTo>
                <a:lnTo>
                  <a:pt x="5090" y="2029"/>
                </a:lnTo>
                <a:lnTo>
                  <a:pt x="5100" y="2058"/>
                </a:lnTo>
                <a:lnTo>
                  <a:pt x="5150" y="2088"/>
                </a:lnTo>
                <a:lnTo>
                  <a:pt x="5151" y="2149"/>
                </a:lnTo>
                <a:lnTo>
                  <a:pt x="5130" y="2191"/>
                </a:lnTo>
                <a:lnTo>
                  <a:pt x="5096" y="2235"/>
                </a:lnTo>
                <a:lnTo>
                  <a:pt x="5114" y="2293"/>
                </a:lnTo>
                <a:lnTo>
                  <a:pt x="5156" y="2317"/>
                </a:lnTo>
                <a:lnTo>
                  <a:pt x="5211" y="2386"/>
                </a:lnTo>
                <a:lnTo>
                  <a:pt x="5208" y="2472"/>
                </a:lnTo>
                <a:lnTo>
                  <a:pt x="5190" y="2583"/>
                </a:lnTo>
                <a:lnTo>
                  <a:pt x="5117" y="2635"/>
                </a:lnTo>
                <a:lnTo>
                  <a:pt x="5057" y="2644"/>
                </a:lnTo>
                <a:lnTo>
                  <a:pt x="5043" y="2707"/>
                </a:lnTo>
                <a:lnTo>
                  <a:pt x="5082" y="2767"/>
                </a:lnTo>
                <a:lnTo>
                  <a:pt x="5109" y="2919"/>
                </a:lnTo>
                <a:lnTo>
                  <a:pt x="5061" y="2976"/>
                </a:lnTo>
                <a:lnTo>
                  <a:pt x="5025" y="3004"/>
                </a:lnTo>
                <a:lnTo>
                  <a:pt x="4947" y="2919"/>
                </a:lnTo>
                <a:lnTo>
                  <a:pt x="4887" y="2787"/>
                </a:lnTo>
                <a:lnTo>
                  <a:pt x="4896" y="2700"/>
                </a:lnTo>
                <a:lnTo>
                  <a:pt x="4890" y="2628"/>
                </a:lnTo>
                <a:lnTo>
                  <a:pt x="4772" y="2631"/>
                </a:lnTo>
                <a:lnTo>
                  <a:pt x="4707" y="2584"/>
                </a:lnTo>
                <a:lnTo>
                  <a:pt x="4605" y="2544"/>
                </a:lnTo>
                <a:lnTo>
                  <a:pt x="4506" y="2466"/>
                </a:lnTo>
                <a:lnTo>
                  <a:pt x="4421" y="2421"/>
                </a:lnTo>
                <a:lnTo>
                  <a:pt x="4346" y="2430"/>
                </a:lnTo>
                <a:lnTo>
                  <a:pt x="4302" y="2359"/>
                </a:lnTo>
                <a:lnTo>
                  <a:pt x="4283" y="2271"/>
                </a:lnTo>
                <a:lnTo>
                  <a:pt x="4196" y="2245"/>
                </a:lnTo>
                <a:lnTo>
                  <a:pt x="4194" y="2124"/>
                </a:lnTo>
                <a:lnTo>
                  <a:pt x="4208" y="2032"/>
                </a:lnTo>
                <a:lnTo>
                  <a:pt x="4250" y="1957"/>
                </a:lnTo>
                <a:lnTo>
                  <a:pt x="4308" y="1891"/>
                </a:lnTo>
                <a:lnTo>
                  <a:pt x="4379" y="1810"/>
                </a:lnTo>
                <a:lnTo>
                  <a:pt x="4445" y="1728"/>
                </a:lnTo>
                <a:lnTo>
                  <a:pt x="4478" y="1633"/>
                </a:lnTo>
                <a:lnTo>
                  <a:pt x="4556" y="1636"/>
                </a:lnTo>
                <a:lnTo>
                  <a:pt x="4643" y="1537"/>
                </a:lnTo>
                <a:lnTo>
                  <a:pt x="4661" y="1566"/>
                </a:lnTo>
                <a:lnTo>
                  <a:pt x="4652" y="1623"/>
                </a:lnTo>
                <a:lnTo>
                  <a:pt x="4616" y="1686"/>
                </a:lnTo>
                <a:lnTo>
                  <a:pt x="4680" y="1696"/>
                </a:lnTo>
                <a:lnTo>
                  <a:pt x="4731" y="1744"/>
                </a:lnTo>
                <a:lnTo>
                  <a:pt x="4803" y="1702"/>
                </a:lnTo>
                <a:lnTo>
                  <a:pt x="4838" y="1635"/>
                </a:lnTo>
                <a:lnTo>
                  <a:pt x="4904" y="1695"/>
                </a:lnTo>
                <a:lnTo>
                  <a:pt x="4967" y="1716"/>
                </a:lnTo>
                <a:lnTo>
                  <a:pt x="5003" y="1636"/>
                </a:lnTo>
                <a:lnTo>
                  <a:pt x="4941" y="1570"/>
                </a:lnTo>
                <a:lnTo>
                  <a:pt x="4776" y="1441"/>
                </a:lnTo>
                <a:lnTo>
                  <a:pt x="4803" y="1407"/>
                </a:lnTo>
                <a:lnTo>
                  <a:pt x="4850" y="1416"/>
                </a:lnTo>
                <a:lnTo>
                  <a:pt x="4854" y="1351"/>
                </a:lnTo>
                <a:lnTo>
                  <a:pt x="4884" y="1326"/>
                </a:lnTo>
                <a:lnTo>
                  <a:pt x="4892" y="1281"/>
                </a:lnTo>
                <a:lnTo>
                  <a:pt x="4931" y="1264"/>
                </a:lnTo>
                <a:lnTo>
                  <a:pt x="4949" y="1167"/>
                </a:lnTo>
                <a:lnTo>
                  <a:pt x="4905" y="1098"/>
                </a:lnTo>
                <a:lnTo>
                  <a:pt x="4946" y="946"/>
                </a:lnTo>
                <a:lnTo>
                  <a:pt x="4898" y="853"/>
                </a:lnTo>
                <a:lnTo>
                  <a:pt x="4944" y="819"/>
                </a:lnTo>
                <a:lnTo>
                  <a:pt x="5039" y="847"/>
                </a:lnTo>
                <a:lnTo>
                  <a:pt x="5082" y="792"/>
                </a:lnTo>
                <a:lnTo>
                  <a:pt x="5150" y="775"/>
                </a:lnTo>
                <a:lnTo>
                  <a:pt x="5181" y="871"/>
                </a:lnTo>
                <a:lnTo>
                  <a:pt x="5223" y="972"/>
                </a:lnTo>
                <a:lnTo>
                  <a:pt x="5291" y="952"/>
                </a:lnTo>
                <a:lnTo>
                  <a:pt x="5337" y="1014"/>
                </a:lnTo>
                <a:lnTo>
                  <a:pt x="5355" y="1122"/>
                </a:lnTo>
                <a:lnTo>
                  <a:pt x="5412" y="1105"/>
                </a:lnTo>
                <a:lnTo>
                  <a:pt x="5442" y="1162"/>
                </a:lnTo>
                <a:lnTo>
                  <a:pt x="5453" y="1264"/>
                </a:lnTo>
                <a:lnTo>
                  <a:pt x="5375" y="1320"/>
                </a:lnTo>
                <a:lnTo>
                  <a:pt x="5391" y="1368"/>
                </a:lnTo>
                <a:lnTo>
                  <a:pt x="5351" y="1410"/>
                </a:lnTo>
                <a:lnTo>
                  <a:pt x="5364" y="1480"/>
                </a:lnTo>
                <a:lnTo>
                  <a:pt x="5312" y="1510"/>
                </a:lnTo>
                <a:lnTo>
                  <a:pt x="5235" y="1491"/>
                </a:lnTo>
                <a:lnTo>
                  <a:pt x="5169" y="1504"/>
                </a:lnTo>
                <a:lnTo>
                  <a:pt x="5115" y="1557"/>
                </a:lnTo>
                <a:lnTo>
                  <a:pt x="5177" y="1639"/>
                </a:lnTo>
                <a:lnTo>
                  <a:pt x="5240" y="1657"/>
                </a:lnTo>
                <a:lnTo>
                  <a:pt x="5385" y="1611"/>
                </a:lnTo>
                <a:lnTo>
                  <a:pt x="5393" y="1696"/>
                </a:lnTo>
                <a:lnTo>
                  <a:pt x="5477" y="1729"/>
                </a:lnTo>
                <a:lnTo>
                  <a:pt x="5528" y="1806"/>
                </a:lnTo>
                <a:lnTo>
                  <a:pt x="5610" y="1813"/>
                </a:lnTo>
                <a:lnTo>
                  <a:pt x="5694" y="1879"/>
                </a:lnTo>
                <a:lnTo>
                  <a:pt x="5742" y="1881"/>
                </a:lnTo>
                <a:lnTo>
                  <a:pt x="5798" y="1909"/>
                </a:lnTo>
                <a:lnTo>
                  <a:pt x="5823" y="1872"/>
                </a:lnTo>
                <a:lnTo>
                  <a:pt x="5769" y="1792"/>
                </a:lnTo>
                <a:lnTo>
                  <a:pt x="5793" y="1771"/>
                </a:lnTo>
                <a:lnTo>
                  <a:pt x="5864" y="1824"/>
                </a:lnTo>
                <a:lnTo>
                  <a:pt x="5901" y="1833"/>
                </a:lnTo>
                <a:lnTo>
                  <a:pt x="5921" y="1818"/>
                </a:lnTo>
                <a:lnTo>
                  <a:pt x="5901" y="1789"/>
                </a:lnTo>
                <a:lnTo>
                  <a:pt x="5903" y="1731"/>
                </a:lnTo>
                <a:lnTo>
                  <a:pt x="5930" y="1713"/>
                </a:lnTo>
                <a:lnTo>
                  <a:pt x="5922" y="1666"/>
                </a:lnTo>
                <a:lnTo>
                  <a:pt x="5880" y="1548"/>
                </a:lnTo>
                <a:lnTo>
                  <a:pt x="5777" y="1482"/>
                </a:lnTo>
                <a:lnTo>
                  <a:pt x="5754" y="1419"/>
                </a:lnTo>
                <a:lnTo>
                  <a:pt x="5760" y="1371"/>
                </a:lnTo>
                <a:lnTo>
                  <a:pt x="5789" y="1341"/>
                </a:lnTo>
                <a:lnTo>
                  <a:pt x="5832" y="1405"/>
                </a:lnTo>
                <a:lnTo>
                  <a:pt x="5825" y="1452"/>
                </a:lnTo>
                <a:lnTo>
                  <a:pt x="5865" y="1464"/>
                </a:lnTo>
                <a:lnTo>
                  <a:pt x="5924" y="1498"/>
                </a:lnTo>
                <a:lnTo>
                  <a:pt x="5960" y="1494"/>
                </a:lnTo>
                <a:lnTo>
                  <a:pt x="5979" y="1446"/>
                </a:lnTo>
                <a:lnTo>
                  <a:pt x="6030" y="1428"/>
                </a:lnTo>
                <a:lnTo>
                  <a:pt x="6044" y="1342"/>
                </a:lnTo>
                <a:lnTo>
                  <a:pt x="6087" y="1303"/>
                </a:lnTo>
                <a:lnTo>
                  <a:pt x="6083" y="1249"/>
                </a:lnTo>
                <a:lnTo>
                  <a:pt x="6045" y="1212"/>
                </a:lnTo>
                <a:lnTo>
                  <a:pt x="5991" y="1212"/>
                </a:lnTo>
                <a:lnTo>
                  <a:pt x="5984" y="1171"/>
                </a:lnTo>
                <a:lnTo>
                  <a:pt x="5940" y="1153"/>
                </a:lnTo>
                <a:lnTo>
                  <a:pt x="5864" y="1054"/>
                </a:lnTo>
                <a:lnTo>
                  <a:pt x="5814" y="1084"/>
                </a:lnTo>
                <a:lnTo>
                  <a:pt x="5757" y="1009"/>
                </a:lnTo>
                <a:lnTo>
                  <a:pt x="5687" y="958"/>
                </a:lnTo>
                <a:lnTo>
                  <a:pt x="5739" y="897"/>
                </a:lnTo>
                <a:lnTo>
                  <a:pt x="5741" y="820"/>
                </a:lnTo>
                <a:lnTo>
                  <a:pt x="5747" y="757"/>
                </a:lnTo>
                <a:lnTo>
                  <a:pt x="5718" y="693"/>
                </a:lnTo>
                <a:lnTo>
                  <a:pt x="5670" y="681"/>
                </a:lnTo>
                <a:lnTo>
                  <a:pt x="5661" y="645"/>
                </a:lnTo>
                <a:lnTo>
                  <a:pt x="5579" y="588"/>
                </a:lnTo>
                <a:lnTo>
                  <a:pt x="5528" y="570"/>
                </a:lnTo>
                <a:lnTo>
                  <a:pt x="5534" y="508"/>
                </a:lnTo>
                <a:lnTo>
                  <a:pt x="5489" y="456"/>
                </a:lnTo>
                <a:lnTo>
                  <a:pt x="5442" y="460"/>
                </a:lnTo>
                <a:lnTo>
                  <a:pt x="5406" y="445"/>
                </a:lnTo>
                <a:lnTo>
                  <a:pt x="5348" y="433"/>
                </a:lnTo>
                <a:lnTo>
                  <a:pt x="5331" y="382"/>
                </a:lnTo>
                <a:lnTo>
                  <a:pt x="5325" y="334"/>
                </a:lnTo>
                <a:lnTo>
                  <a:pt x="5246" y="280"/>
                </a:lnTo>
                <a:lnTo>
                  <a:pt x="5216" y="190"/>
                </a:lnTo>
                <a:lnTo>
                  <a:pt x="5199" y="127"/>
                </a:lnTo>
                <a:lnTo>
                  <a:pt x="5127" y="88"/>
                </a:lnTo>
                <a:lnTo>
                  <a:pt x="5079" y="87"/>
                </a:lnTo>
                <a:lnTo>
                  <a:pt x="5016" y="76"/>
                </a:lnTo>
                <a:lnTo>
                  <a:pt x="4931" y="100"/>
                </a:lnTo>
                <a:lnTo>
                  <a:pt x="4878" y="72"/>
                </a:lnTo>
                <a:lnTo>
                  <a:pt x="4815" y="99"/>
                </a:lnTo>
                <a:lnTo>
                  <a:pt x="4761" y="138"/>
                </a:lnTo>
                <a:lnTo>
                  <a:pt x="4722" y="192"/>
                </a:lnTo>
                <a:lnTo>
                  <a:pt x="4701" y="250"/>
                </a:lnTo>
                <a:lnTo>
                  <a:pt x="4700" y="310"/>
                </a:lnTo>
                <a:lnTo>
                  <a:pt x="4649" y="294"/>
                </a:lnTo>
                <a:lnTo>
                  <a:pt x="4653" y="222"/>
                </a:lnTo>
                <a:lnTo>
                  <a:pt x="4679" y="163"/>
                </a:lnTo>
                <a:lnTo>
                  <a:pt x="4730" y="106"/>
                </a:lnTo>
                <a:lnTo>
                  <a:pt x="4743" y="70"/>
                </a:lnTo>
                <a:lnTo>
                  <a:pt x="4671" y="48"/>
                </a:lnTo>
                <a:lnTo>
                  <a:pt x="4608" y="64"/>
                </a:lnTo>
                <a:lnTo>
                  <a:pt x="4542" y="121"/>
                </a:lnTo>
                <a:lnTo>
                  <a:pt x="4490" y="195"/>
                </a:lnTo>
                <a:lnTo>
                  <a:pt x="4455" y="283"/>
                </a:lnTo>
                <a:lnTo>
                  <a:pt x="4436" y="378"/>
                </a:lnTo>
                <a:lnTo>
                  <a:pt x="4440" y="511"/>
                </a:lnTo>
                <a:lnTo>
                  <a:pt x="4485" y="604"/>
                </a:lnTo>
                <a:lnTo>
                  <a:pt x="4487" y="663"/>
                </a:lnTo>
                <a:lnTo>
                  <a:pt x="4571" y="745"/>
                </a:lnTo>
                <a:lnTo>
                  <a:pt x="4631" y="769"/>
                </a:lnTo>
                <a:lnTo>
                  <a:pt x="4704" y="778"/>
                </a:lnTo>
                <a:lnTo>
                  <a:pt x="4718" y="925"/>
                </a:lnTo>
                <a:lnTo>
                  <a:pt x="4674" y="1021"/>
                </a:lnTo>
                <a:lnTo>
                  <a:pt x="4631" y="1026"/>
                </a:lnTo>
                <a:lnTo>
                  <a:pt x="4616" y="1086"/>
                </a:lnTo>
                <a:lnTo>
                  <a:pt x="4650" y="1159"/>
                </a:lnTo>
                <a:lnTo>
                  <a:pt x="4622" y="1170"/>
                </a:lnTo>
                <a:lnTo>
                  <a:pt x="4566" y="1116"/>
                </a:lnTo>
                <a:lnTo>
                  <a:pt x="4566" y="1068"/>
                </a:lnTo>
                <a:lnTo>
                  <a:pt x="4590" y="1053"/>
                </a:lnTo>
                <a:lnTo>
                  <a:pt x="4593" y="969"/>
                </a:lnTo>
                <a:lnTo>
                  <a:pt x="4517" y="862"/>
                </a:lnTo>
                <a:lnTo>
                  <a:pt x="4389" y="802"/>
                </a:lnTo>
                <a:lnTo>
                  <a:pt x="4338" y="736"/>
                </a:lnTo>
                <a:lnTo>
                  <a:pt x="4338" y="633"/>
                </a:lnTo>
                <a:lnTo>
                  <a:pt x="4311" y="585"/>
                </a:lnTo>
                <a:lnTo>
                  <a:pt x="4302" y="496"/>
                </a:lnTo>
                <a:lnTo>
                  <a:pt x="4233" y="435"/>
                </a:lnTo>
                <a:lnTo>
                  <a:pt x="4248" y="408"/>
                </a:lnTo>
                <a:lnTo>
                  <a:pt x="4256" y="342"/>
                </a:lnTo>
                <a:lnTo>
                  <a:pt x="4275" y="288"/>
                </a:lnTo>
                <a:lnTo>
                  <a:pt x="4347" y="288"/>
                </a:lnTo>
                <a:lnTo>
                  <a:pt x="4392" y="201"/>
                </a:lnTo>
                <a:lnTo>
                  <a:pt x="4449" y="55"/>
                </a:lnTo>
                <a:lnTo>
                  <a:pt x="4419" y="15"/>
                </a:lnTo>
                <a:lnTo>
                  <a:pt x="4356" y="15"/>
                </a:lnTo>
                <a:lnTo>
                  <a:pt x="4236" y="0"/>
                </a:lnTo>
                <a:lnTo>
                  <a:pt x="4169" y="18"/>
                </a:lnTo>
                <a:lnTo>
                  <a:pt x="4166" y="82"/>
                </a:lnTo>
                <a:lnTo>
                  <a:pt x="4163" y="144"/>
                </a:lnTo>
                <a:lnTo>
                  <a:pt x="4131" y="208"/>
                </a:lnTo>
                <a:lnTo>
                  <a:pt x="4160" y="399"/>
                </a:lnTo>
                <a:lnTo>
                  <a:pt x="4148" y="484"/>
                </a:lnTo>
                <a:lnTo>
                  <a:pt x="4128" y="546"/>
                </a:lnTo>
                <a:lnTo>
                  <a:pt x="4083" y="574"/>
                </a:lnTo>
                <a:lnTo>
                  <a:pt x="4104" y="628"/>
                </a:lnTo>
                <a:lnTo>
                  <a:pt x="4083" y="675"/>
                </a:lnTo>
                <a:lnTo>
                  <a:pt x="4076" y="724"/>
                </a:lnTo>
                <a:lnTo>
                  <a:pt x="3990" y="792"/>
                </a:lnTo>
                <a:lnTo>
                  <a:pt x="3983" y="832"/>
                </a:lnTo>
                <a:lnTo>
                  <a:pt x="3938" y="903"/>
                </a:lnTo>
                <a:lnTo>
                  <a:pt x="3996" y="951"/>
                </a:lnTo>
                <a:lnTo>
                  <a:pt x="3992" y="979"/>
                </a:lnTo>
                <a:lnTo>
                  <a:pt x="3947" y="996"/>
                </a:lnTo>
                <a:lnTo>
                  <a:pt x="3957" y="1060"/>
                </a:lnTo>
                <a:lnTo>
                  <a:pt x="3929" y="1092"/>
                </a:lnTo>
                <a:lnTo>
                  <a:pt x="3860" y="1123"/>
                </a:lnTo>
                <a:lnTo>
                  <a:pt x="3762" y="1098"/>
                </a:lnTo>
                <a:lnTo>
                  <a:pt x="3680" y="1086"/>
                </a:lnTo>
                <a:lnTo>
                  <a:pt x="3603" y="1057"/>
                </a:lnTo>
                <a:lnTo>
                  <a:pt x="3479" y="1113"/>
                </a:lnTo>
                <a:lnTo>
                  <a:pt x="3393" y="1155"/>
                </a:lnTo>
                <a:lnTo>
                  <a:pt x="3318" y="1117"/>
                </a:lnTo>
                <a:lnTo>
                  <a:pt x="3179" y="1134"/>
                </a:lnTo>
                <a:lnTo>
                  <a:pt x="3035" y="1126"/>
                </a:lnTo>
                <a:lnTo>
                  <a:pt x="3042" y="1087"/>
                </a:lnTo>
                <a:lnTo>
                  <a:pt x="3102" y="1050"/>
                </a:lnTo>
                <a:lnTo>
                  <a:pt x="3026" y="957"/>
                </a:lnTo>
                <a:lnTo>
                  <a:pt x="2976" y="927"/>
                </a:lnTo>
                <a:lnTo>
                  <a:pt x="2903" y="910"/>
                </a:lnTo>
                <a:lnTo>
                  <a:pt x="2835" y="858"/>
                </a:lnTo>
                <a:lnTo>
                  <a:pt x="2772" y="855"/>
                </a:lnTo>
                <a:lnTo>
                  <a:pt x="2733" y="820"/>
                </a:lnTo>
                <a:lnTo>
                  <a:pt x="2664" y="781"/>
                </a:lnTo>
                <a:lnTo>
                  <a:pt x="2616" y="798"/>
                </a:lnTo>
                <a:lnTo>
                  <a:pt x="2616" y="849"/>
                </a:lnTo>
                <a:lnTo>
                  <a:pt x="2579" y="852"/>
                </a:lnTo>
                <a:lnTo>
                  <a:pt x="2553" y="849"/>
                </a:lnTo>
                <a:lnTo>
                  <a:pt x="2543" y="769"/>
                </a:lnTo>
                <a:lnTo>
                  <a:pt x="2522" y="750"/>
                </a:lnTo>
                <a:lnTo>
                  <a:pt x="2484" y="738"/>
                </a:lnTo>
                <a:lnTo>
                  <a:pt x="2466" y="834"/>
                </a:lnTo>
                <a:lnTo>
                  <a:pt x="2429" y="834"/>
                </a:lnTo>
                <a:lnTo>
                  <a:pt x="2403" y="799"/>
                </a:lnTo>
                <a:lnTo>
                  <a:pt x="2369" y="676"/>
                </a:lnTo>
                <a:lnTo>
                  <a:pt x="2303" y="648"/>
                </a:lnTo>
                <a:lnTo>
                  <a:pt x="2301" y="729"/>
                </a:lnTo>
                <a:lnTo>
                  <a:pt x="2286" y="793"/>
                </a:lnTo>
                <a:lnTo>
                  <a:pt x="2237" y="777"/>
                </a:lnTo>
                <a:lnTo>
                  <a:pt x="2126" y="805"/>
                </a:lnTo>
                <a:lnTo>
                  <a:pt x="2027" y="847"/>
                </a:lnTo>
                <a:lnTo>
                  <a:pt x="1956" y="813"/>
                </a:lnTo>
                <a:lnTo>
                  <a:pt x="1914" y="862"/>
                </a:lnTo>
                <a:lnTo>
                  <a:pt x="1868" y="910"/>
                </a:lnTo>
                <a:lnTo>
                  <a:pt x="1814" y="937"/>
                </a:lnTo>
                <a:lnTo>
                  <a:pt x="1764" y="903"/>
                </a:lnTo>
                <a:lnTo>
                  <a:pt x="1700" y="871"/>
                </a:lnTo>
                <a:lnTo>
                  <a:pt x="1577" y="871"/>
                </a:lnTo>
                <a:lnTo>
                  <a:pt x="1497" y="802"/>
                </a:lnTo>
                <a:lnTo>
                  <a:pt x="1442" y="813"/>
                </a:lnTo>
                <a:lnTo>
                  <a:pt x="1367" y="816"/>
                </a:lnTo>
                <a:lnTo>
                  <a:pt x="1299" y="780"/>
                </a:lnTo>
                <a:lnTo>
                  <a:pt x="1263" y="805"/>
                </a:lnTo>
                <a:lnTo>
                  <a:pt x="1215" y="772"/>
                </a:lnTo>
                <a:lnTo>
                  <a:pt x="1122" y="730"/>
                </a:lnTo>
                <a:lnTo>
                  <a:pt x="1059" y="738"/>
                </a:lnTo>
                <a:lnTo>
                  <a:pt x="992" y="750"/>
                </a:lnTo>
                <a:lnTo>
                  <a:pt x="965" y="672"/>
                </a:lnTo>
                <a:lnTo>
                  <a:pt x="852" y="685"/>
                </a:lnTo>
                <a:lnTo>
                  <a:pt x="825" y="643"/>
                </a:lnTo>
                <a:lnTo>
                  <a:pt x="734" y="597"/>
                </a:lnTo>
                <a:lnTo>
                  <a:pt x="645" y="658"/>
                </a:lnTo>
                <a:lnTo>
                  <a:pt x="546" y="672"/>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22" name="Freeform 97">
            <a:extLst>
              <a:ext uri="{FF2B5EF4-FFF2-40B4-BE49-F238E27FC236}">
                <a16:creationId xmlns:a16="http://schemas.microsoft.com/office/drawing/2014/main" id="{FB346FEF-DE43-7883-2E49-7CB3C05663ED}"/>
              </a:ext>
            </a:extLst>
          </p:cNvPr>
          <p:cNvSpPr>
            <a:spLocks/>
          </p:cNvSpPr>
          <p:nvPr/>
        </p:nvSpPr>
        <p:spPr bwMode="auto">
          <a:xfrm>
            <a:off x="3716339" y="4113214"/>
            <a:ext cx="230187" cy="96837"/>
          </a:xfrm>
          <a:custGeom>
            <a:avLst/>
            <a:gdLst/>
            <a:ahLst/>
            <a:cxnLst>
              <a:cxn ang="0">
                <a:pos x="0" y="172331"/>
              </a:cxn>
              <a:cxn ang="0">
                <a:pos x="458" y="139489"/>
              </a:cxn>
              <a:cxn ang="0">
                <a:pos x="33796" y="75924"/>
              </a:cxn>
              <a:cxn ang="0">
                <a:pos x="80963" y="58031"/>
              </a:cxn>
              <a:cxn ang="0">
                <a:pos x="140494" y="24693"/>
              </a:cxn>
              <a:cxn ang="0">
                <a:pos x="200025" y="881"/>
              </a:cxn>
              <a:cxn ang="0">
                <a:pos x="266700" y="19931"/>
              </a:cxn>
              <a:cxn ang="0">
                <a:pos x="314325" y="17549"/>
              </a:cxn>
              <a:cxn ang="0">
                <a:pos x="370346" y="3531"/>
              </a:cxn>
              <a:cxn ang="0">
                <a:pos x="403683" y="30016"/>
              </a:cxn>
              <a:cxn ang="0">
                <a:pos x="443371" y="0"/>
              </a:cxn>
              <a:cxn ang="0">
                <a:pos x="467183" y="38845"/>
              </a:cxn>
              <a:cxn ang="0">
                <a:pos x="495758" y="74159"/>
              </a:cxn>
              <a:cxn ang="0">
                <a:pos x="552908" y="68861"/>
              </a:cxn>
              <a:cxn ang="0">
                <a:pos x="600533" y="68861"/>
              </a:cxn>
              <a:cxn ang="0">
                <a:pos x="622758" y="82987"/>
              </a:cxn>
              <a:cxn ang="0">
                <a:pos x="662446" y="98879"/>
              </a:cxn>
              <a:cxn ang="0">
                <a:pos x="697371" y="127130"/>
              </a:cxn>
              <a:cxn ang="0">
                <a:pos x="718008" y="121832"/>
              </a:cxn>
              <a:cxn ang="0">
                <a:pos x="757696" y="139489"/>
              </a:cxn>
              <a:cxn ang="0">
                <a:pos x="795338" y="184237"/>
              </a:cxn>
              <a:cxn ang="0">
                <a:pos x="833438" y="212812"/>
              </a:cxn>
              <a:cxn ang="0">
                <a:pos x="897396" y="231305"/>
              </a:cxn>
              <a:cxn ang="0">
                <a:pos x="928688" y="279487"/>
              </a:cxn>
              <a:cxn ang="0">
                <a:pos x="976313" y="293774"/>
              </a:cxn>
              <a:cxn ang="0">
                <a:pos x="1021557" y="310443"/>
              </a:cxn>
              <a:cxn ang="0">
                <a:pos x="1073944" y="327112"/>
              </a:cxn>
              <a:cxn ang="0">
                <a:pos x="1069182" y="372356"/>
              </a:cxn>
              <a:cxn ang="0">
                <a:pos x="995363" y="386643"/>
              </a:cxn>
              <a:cxn ang="0">
                <a:pos x="931069" y="393787"/>
              </a:cxn>
              <a:cxn ang="0">
                <a:pos x="862471" y="425531"/>
              </a:cxn>
              <a:cxn ang="0">
                <a:pos x="795796" y="446719"/>
              </a:cxn>
              <a:cxn ang="0">
                <a:pos x="809625" y="415218"/>
              </a:cxn>
              <a:cxn ang="0">
                <a:pos x="695783" y="429062"/>
              </a:cxn>
              <a:cxn ang="0">
                <a:pos x="684671" y="407874"/>
              </a:cxn>
              <a:cxn ang="0">
                <a:pos x="718008" y="363732"/>
              </a:cxn>
              <a:cxn ang="0">
                <a:pos x="741821" y="324887"/>
              </a:cxn>
              <a:cxn ang="0">
                <a:pos x="744996" y="293104"/>
              </a:cxn>
              <a:cxn ang="0">
                <a:pos x="718008" y="287807"/>
              </a:cxn>
              <a:cxn ang="0">
                <a:pos x="670383" y="301932"/>
              </a:cxn>
              <a:cxn ang="0">
                <a:pos x="625933" y="282510"/>
              </a:cxn>
              <a:cxn ang="0">
                <a:pos x="608471" y="234836"/>
              </a:cxn>
              <a:cxn ang="0">
                <a:pos x="589421" y="213648"/>
              </a:cxn>
              <a:cxn ang="0">
                <a:pos x="557671" y="201289"/>
              </a:cxn>
              <a:cxn ang="0">
                <a:pos x="508458" y="201289"/>
              </a:cxn>
              <a:cxn ang="0">
                <a:pos x="444958" y="199522"/>
              </a:cxn>
              <a:cxn ang="0">
                <a:pos x="402096" y="169506"/>
              </a:cxn>
              <a:cxn ang="0">
                <a:pos x="373521" y="160677"/>
              </a:cxn>
              <a:cxn ang="0">
                <a:pos x="349708" y="178334"/>
              </a:cxn>
              <a:cxn ang="0">
                <a:pos x="329071" y="151849"/>
              </a:cxn>
              <a:cxn ang="0">
                <a:pos x="313196" y="187163"/>
              </a:cxn>
              <a:cxn ang="0">
                <a:pos x="304800" y="129468"/>
              </a:cxn>
              <a:cxn ang="0">
                <a:pos x="263983" y="125363"/>
              </a:cxn>
              <a:cxn ang="0">
                <a:pos x="209550" y="98512"/>
              </a:cxn>
              <a:cxn ang="0">
                <a:pos x="159544" y="134231"/>
              </a:cxn>
              <a:cxn ang="0">
                <a:pos x="88107" y="172331"/>
              </a:cxn>
              <a:cxn ang="0">
                <a:pos x="45244" y="186618"/>
              </a:cxn>
              <a:cxn ang="0">
                <a:pos x="0" y="172331"/>
              </a:cxn>
            </a:cxnLst>
            <a:rect l="0" t="0" r="r" b="b"/>
            <a:pathLst>
              <a:path w="1073944" h="446719">
                <a:moveTo>
                  <a:pt x="0" y="172331"/>
                </a:moveTo>
                <a:lnTo>
                  <a:pt x="458" y="139489"/>
                </a:lnTo>
                <a:lnTo>
                  <a:pt x="33796" y="75924"/>
                </a:lnTo>
                <a:lnTo>
                  <a:pt x="80963" y="58031"/>
                </a:lnTo>
                <a:lnTo>
                  <a:pt x="140494" y="24693"/>
                </a:lnTo>
                <a:lnTo>
                  <a:pt x="200025" y="881"/>
                </a:lnTo>
                <a:lnTo>
                  <a:pt x="266700" y="19931"/>
                </a:lnTo>
                <a:lnTo>
                  <a:pt x="314325" y="17549"/>
                </a:lnTo>
                <a:lnTo>
                  <a:pt x="370346" y="3531"/>
                </a:lnTo>
                <a:lnTo>
                  <a:pt x="403683" y="30016"/>
                </a:lnTo>
                <a:lnTo>
                  <a:pt x="443371" y="0"/>
                </a:lnTo>
                <a:lnTo>
                  <a:pt x="467183" y="38845"/>
                </a:lnTo>
                <a:lnTo>
                  <a:pt x="495758" y="74159"/>
                </a:lnTo>
                <a:lnTo>
                  <a:pt x="552908" y="68861"/>
                </a:lnTo>
                <a:lnTo>
                  <a:pt x="600533" y="68861"/>
                </a:lnTo>
                <a:lnTo>
                  <a:pt x="622758" y="82987"/>
                </a:lnTo>
                <a:lnTo>
                  <a:pt x="662446" y="98879"/>
                </a:lnTo>
                <a:lnTo>
                  <a:pt x="697371" y="127130"/>
                </a:lnTo>
                <a:lnTo>
                  <a:pt x="718008" y="121832"/>
                </a:lnTo>
                <a:lnTo>
                  <a:pt x="757696" y="139489"/>
                </a:lnTo>
                <a:lnTo>
                  <a:pt x="795338" y="184237"/>
                </a:lnTo>
                <a:lnTo>
                  <a:pt x="833438" y="212812"/>
                </a:lnTo>
                <a:lnTo>
                  <a:pt x="897396" y="231305"/>
                </a:lnTo>
                <a:lnTo>
                  <a:pt x="928688" y="279487"/>
                </a:lnTo>
                <a:lnTo>
                  <a:pt x="976313" y="293774"/>
                </a:lnTo>
                <a:lnTo>
                  <a:pt x="1021557" y="310443"/>
                </a:lnTo>
                <a:lnTo>
                  <a:pt x="1073944" y="327112"/>
                </a:lnTo>
                <a:lnTo>
                  <a:pt x="1069182" y="372356"/>
                </a:lnTo>
                <a:lnTo>
                  <a:pt x="995363" y="386643"/>
                </a:lnTo>
                <a:lnTo>
                  <a:pt x="931069" y="393787"/>
                </a:lnTo>
                <a:lnTo>
                  <a:pt x="862471" y="425531"/>
                </a:lnTo>
                <a:lnTo>
                  <a:pt x="795796" y="446719"/>
                </a:lnTo>
                <a:lnTo>
                  <a:pt x="809625" y="415218"/>
                </a:lnTo>
                <a:lnTo>
                  <a:pt x="695783" y="429062"/>
                </a:lnTo>
                <a:lnTo>
                  <a:pt x="684671" y="407874"/>
                </a:lnTo>
                <a:lnTo>
                  <a:pt x="718008" y="363732"/>
                </a:lnTo>
                <a:lnTo>
                  <a:pt x="741821" y="324887"/>
                </a:lnTo>
                <a:lnTo>
                  <a:pt x="744996" y="293104"/>
                </a:lnTo>
                <a:lnTo>
                  <a:pt x="718008" y="287807"/>
                </a:lnTo>
                <a:lnTo>
                  <a:pt x="670383" y="301932"/>
                </a:lnTo>
                <a:lnTo>
                  <a:pt x="625933" y="282510"/>
                </a:lnTo>
                <a:lnTo>
                  <a:pt x="608471" y="234836"/>
                </a:lnTo>
                <a:lnTo>
                  <a:pt x="589421" y="213648"/>
                </a:lnTo>
                <a:lnTo>
                  <a:pt x="557671" y="201289"/>
                </a:lnTo>
                <a:lnTo>
                  <a:pt x="508458" y="201289"/>
                </a:lnTo>
                <a:lnTo>
                  <a:pt x="444958" y="199522"/>
                </a:lnTo>
                <a:lnTo>
                  <a:pt x="402096" y="169506"/>
                </a:lnTo>
                <a:lnTo>
                  <a:pt x="373521" y="160677"/>
                </a:lnTo>
                <a:lnTo>
                  <a:pt x="349708" y="178334"/>
                </a:lnTo>
                <a:lnTo>
                  <a:pt x="329071" y="151849"/>
                </a:lnTo>
                <a:lnTo>
                  <a:pt x="313196" y="187163"/>
                </a:lnTo>
                <a:lnTo>
                  <a:pt x="304800" y="129468"/>
                </a:lnTo>
                <a:lnTo>
                  <a:pt x="263983" y="125363"/>
                </a:lnTo>
                <a:lnTo>
                  <a:pt x="209550" y="98512"/>
                </a:lnTo>
                <a:lnTo>
                  <a:pt x="159544" y="134231"/>
                </a:lnTo>
                <a:lnTo>
                  <a:pt x="88107" y="172331"/>
                </a:lnTo>
                <a:lnTo>
                  <a:pt x="45244" y="186618"/>
                </a:lnTo>
                <a:lnTo>
                  <a:pt x="0" y="172331"/>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23" name="Freeform 98">
            <a:extLst>
              <a:ext uri="{FF2B5EF4-FFF2-40B4-BE49-F238E27FC236}">
                <a16:creationId xmlns:a16="http://schemas.microsoft.com/office/drawing/2014/main" id="{5A6BD86C-1BD8-A411-270A-3828D0BBCFB7}"/>
              </a:ext>
            </a:extLst>
          </p:cNvPr>
          <p:cNvSpPr>
            <a:spLocks/>
          </p:cNvSpPr>
          <p:nvPr/>
        </p:nvSpPr>
        <p:spPr bwMode="auto">
          <a:xfrm>
            <a:off x="3854450" y="4237039"/>
            <a:ext cx="46039" cy="15875"/>
          </a:xfrm>
          <a:custGeom>
            <a:avLst/>
            <a:gdLst/>
            <a:ahLst/>
            <a:cxnLst>
              <a:cxn ang="0">
                <a:pos x="408" y="26"/>
              </a:cxn>
              <a:cxn ang="0">
                <a:pos x="349" y="24"/>
              </a:cxn>
              <a:cxn ang="0">
                <a:pos x="293" y="8"/>
              </a:cxn>
              <a:cxn ang="0">
                <a:pos x="182" y="26"/>
              </a:cxn>
              <a:cxn ang="0">
                <a:pos x="125" y="0"/>
              </a:cxn>
              <a:cxn ang="0">
                <a:pos x="61" y="32"/>
              </a:cxn>
              <a:cxn ang="0">
                <a:pos x="0" y="72"/>
              </a:cxn>
              <a:cxn ang="0">
                <a:pos x="93" y="128"/>
              </a:cxn>
              <a:cxn ang="0">
                <a:pos x="205" y="168"/>
              </a:cxn>
              <a:cxn ang="0">
                <a:pos x="301" y="120"/>
              </a:cxn>
              <a:cxn ang="0">
                <a:pos x="413" y="112"/>
              </a:cxn>
              <a:cxn ang="0">
                <a:pos x="408" y="26"/>
              </a:cxn>
            </a:cxnLst>
            <a:rect l="0" t="0" r="r" b="b"/>
            <a:pathLst>
              <a:path w="413" h="168">
                <a:moveTo>
                  <a:pt x="408" y="26"/>
                </a:moveTo>
                <a:lnTo>
                  <a:pt x="349" y="24"/>
                </a:lnTo>
                <a:lnTo>
                  <a:pt x="293" y="8"/>
                </a:lnTo>
                <a:lnTo>
                  <a:pt x="182" y="26"/>
                </a:lnTo>
                <a:lnTo>
                  <a:pt x="125" y="0"/>
                </a:lnTo>
                <a:lnTo>
                  <a:pt x="61" y="32"/>
                </a:lnTo>
                <a:lnTo>
                  <a:pt x="0" y="72"/>
                </a:lnTo>
                <a:lnTo>
                  <a:pt x="93" y="128"/>
                </a:lnTo>
                <a:lnTo>
                  <a:pt x="205" y="168"/>
                </a:lnTo>
                <a:lnTo>
                  <a:pt x="301" y="120"/>
                </a:lnTo>
                <a:lnTo>
                  <a:pt x="413" y="112"/>
                </a:lnTo>
                <a:lnTo>
                  <a:pt x="408" y="2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24" name="Freeform 99">
            <a:extLst>
              <a:ext uri="{FF2B5EF4-FFF2-40B4-BE49-F238E27FC236}">
                <a16:creationId xmlns:a16="http://schemas.microsoft.com/office/drawing/2014/main" id="{D744BE7D-6219-10D8-E5ED-4FABAE6477A7}"/>
              </a:ext>
            </a:extLst>
          </p:cNvPr>
          <p:cNvSpPr>
            <a:spLocks/>
          </p:cNvSpPr>
          <p:nvPr/>
        </p:nvSpPr>
        <p:spPr bwMode="auto">
          <a:xfrm rot="441143">
            <a:off x="4100513" y="4217988"/>
            <a:ext cx="36512" cy="25400"/>
          </a:xfrm>
          <a:custGeom>
            <a:avLst/>
            <a:gdLst/>
            <a:ahLst/>
            <a:cxnLst>
              <a:cxn ang="0">
                <a:pos x="318" y="65"/>
              </a:cxn>
              <a:cxn ang="0">
                <a:pos x="293" y="0"/>
              </a:cxn>
              <a:cxn ang="0">
                <a:pos x="182" y="18"/>
              </a:cxn>
              <a:cxn ang="0">
                <a:pos x="142" y="9"/>
              </a:cxn>
              <a:cxn ang="0">
                <a:pos x="62" y="49"/>
              </a:cxn>
              <a:cxn ang="0">
                <a:pos x="0" y="64"/>
              </a:cxn>
              <a:cxn ang="0">
                <a:pos x="22" y="145"/>
              </a:cxn>
              <a:cxn ang="0">
                <a:pos x="62" y="193"/>
              </a:cxn>
              <a:cxn ang="0">
                <a:pos x="158" y="169"/>
              </a:cxn>
              <a:cxn ang="0">
                <a:pos x="262" y="113"/>
              </a:cxn>
              <a:cxn ang="0">
                <a:pos x="318" y="65"/>
              </a:cxn>
            </a:cxnLst>
            <a:rect l="0" t="0" r="r" b="b"/>
            <a:pathLst>
              <a:path w="318" h="193">
                <a:moveTo>
                  <a:pt x="318" y="65"/>
                </a:moveTo>
                <a:lnTo>
                  <a:pt x="293" y="0"/>
                </a:lnTo>
                <a:lnTo>
                  <a:pt x="182" y="18"/>
                </a:lnTo>
                <a:lnTo>
                  <a:pt x="142" y="9"/>
                </a:lnTo>
                <a:lnTo>
                  <a:pt x="62" y="49"/>
                </a:lnTo>
                <a:lnTo>
                  <a:pt x="0" y="64"/>
                </a:lnTo>
                <a:lnTo>
                  <a:pt x="22" y="145"/>
                </a:lnTo>
                <a:lnTo>
                  <a:pt x="62" y="193"/>
                </a:lnTo>
                <a:lnTo>
                  <a:pt x="158" y="169"/>
                </a:lnTo>
                <a:lnTo>
                  <a:pt x="262" y="113"/>
                </a:lnTo>
                <a:lnTo>
                  <a:pt x="318" y="65"/>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grpSp>
        <p:nvGrpSpPr>
          <p:cNvPr id="25" name="Group 100">
            <a:extLst>
              <a:ext uri="{FF2B5EF4-FFF2-40B4-BE49-F238E27FC236}">
                <a16:creationId xmlns:a16="http://schemas.microsoft.com/office/drawing/2014/main" id="{0B6DE164-7D75-D911-E70D-521DB6099E50}"/>
              </a:ext>
            </a:extLst>
          </p:cNvPr>
          <p:cNvGrpSpPr>
            <a:grpSpLocks/>
          </p:cNvGrpSpPr>
          <p:nvPr/>
        </p:nvGrpSpPr>
        <p:grpSpPr bwMode="auto">
          <a:xfrm>
            <a:off x="3910014" y="4029077"/>
            <a:ext cx="139700" cy="87313"/>
            <a:chOff x="23104" y="15658"/>
            <a:chExt cx="3152" cy="1962"/>
          </a:xfrm>
        </p:grpSpPr>
        <p:sp>
          <p:nvSpPr>
            <p:cNvPr id="26" name="Freeform 101">
              <a:extLst>
                <a:ext uri="{FF2B5EF4-FFF2-40B4-BE49-F238E27FC236}">
                  <a16:creationId xmlns:a16="http://schemas.microsoft.com/office/drawing/2014/main" id="{25AFFA0D-A619-C4F0-F49F-69E8E65E6D63}"/>
                </a:ext>
              </a:extLst>
            </p:cNvPr>
            <p:cNvSpPr>
              <a:spLocks/>
            </p:cNvSpPr>
            <p:nvPr/>
          </p:nvSpPr>
          <p:spPr bwMode="auto">
            <a:xfrm>
              <a:off x="23534" y="16657"/>
              <a:ext cx="251" cy="357"/>
            </a:xfrm>
            <a:custGeom>
              <a:avLst/>
              <a:gdLst/>
              <a:ahLst/>
              <a:cxnLst>
                <a:cxn ang="0">
                  <a:pos x="14" y="248"/>
                </a:cxn>
                <a:cxn ang="0">
                  <a:pos x="14" y="144"/>
                </a:cxn>
                <a:cxn ang="0">
                  <a:pos x="86" y="0"/>
                </a:cxn>
                <a:cxn ang="0">
                  <a:pos x="198" y="72"/>
                </a:cxn>
                <a:cxn ang="0">
                  <a:pos x="280" y="173"/>
                </a:cxn>
                <a:cxn ang="0">
                  <a:pos x="248" y="277"/>
                </a:cxn>
                <a:cxn ang="0">
                  <a:pos x="222" y="344"/>
                </a:cxn>
                <a:cxn ang="0">
                  <a:pos x="142" y="368"/>
                </a:cxn>
                <a:cxn ang="0">
                  <a:pos x="0" y="333"/>
                </a:cxn>
                <a:cxn ang="0">
                  <a:pos x="14" y="248"/>
                </a:cxn>
              </a:cxnLst>
              <a:rect l="0" t="0" r="r" b="b"/>
              <a:pathLst>
                <a:path w="280" h="368">
                  <a:moveTo>
                    <a:pt x="14" y="248"/>
                  </a:moveTo>
                  <a:lnTo>
                    <a:pt x="14" y="144"/>
                  </a:lnTo>
                  <a:lnTo>
                    <a:pt x="86" y="0"/>
                  </a:lnTo>
                  <a:lnTo>
                    <a:pt x="198" y="72"/>
                  </a:lnTo>
                  <a:lnTo>
                    <a:pt x="280" y="173"/>
                  </a:lnTo>
                  <a:lnTo>
                    <a:pt x="248" y="277"/>
                  </a:lnTo>
                  <a:lnTo>
                    <a:pt x="222" y="344"/>
                  </a:lnTo>
                  <a:lnTo>
                    <a:pt x="142" y="368"/>
                  </a:lnTo>
                  <a:lnTo>
                    <a:pt x="0" y="333"/>
                  </a:lnTo>
                  <a:lnTo>
                    <a:pt x="14" y="248"/>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27" name="Freeform 102">
              <a:extLst>
                <a:ext uri="{FF2B5EF4-FFF2-40B4-BE49-F238E27FC236}">
                  <a16:creationId xmlns:a16="http://schemas.microsoft.com/office/drawing/2014/main" id="{FAD32D50-ACA9-2873-92C1-781AEC08F328}"/>
                </a:ext>
              </a:extLst>
            </p:cNvPr>
            <p:cNvSpPr>
              <a:spLocks/>
            </p:cNvSpPr>
            <p:nvPr/>
          </p:nvSpPr>
          <p:spPr bwMode="auto">
            <a:xfrm>
              <a:off x="23785" y="16978"/>
              <a:ext cx="179" cy="285"/>
            </a:xfrm>
            <a:custGeom>
              <a:avLst/>
              <a:gdLst/>
              <a:ahLst/>
              <a:cxnLst>
                <a:cxn ang="0">
                  <a:pos x="0" y="192"/>
                </a:cxn>
                <a:cxn ang="0">
                  <a:pos x="33" y="96"/>
                </a:cxn>
                <a:cxn ang="0">
                  <a:pos x="63" y="0"/>
                </a:cxn>
                <a:cxn ang="0">
                  <a:pos x="147" y="54"/>
                </a:cxn>
                <a:cxn ang="0">
                  <a:pos x="183" y="150"/>
                </a:cxn>
                <a:cxn ang="0">
                  <a:pos x="177" y="234"/>
                </a:cxn>
                <a:cxn ang="0">
                  <a:pos x="128" y="312"/>
                </a:cxn>
                <a:cxn ang="0">
                  <a:pos x="33" y="270"/>
                </a:cxn>
                <a:cxn ang="0">
                  <a:pos x="0" y="192"/>
                </a:cxn>
              </a:cxnLst>
              <a:rect l="0" t="0" r="r" b="b"/>
              <a:pathLst>
                <a:path w="183" h="312">
                  <a:moveTo>
                    <a:pt x="0" y="192"/>
                  </a:moveTo>
                  <a:lnTo>
                    <a:pt x="33" y="96"/>
                  </a:lnTo>
                  <a:lnTo>
                    <a:pt x="63" y="0"/>
                  </a:lnTo>
                  <a:lnTo>
                    <a:pt x="147" y="54"/>
                  </a:lnTo>
                  <a:lnTo>
                    <a:pt x="183" y="150"/>
                  </a:lnTo>
                  <a:lnTo>
                    <a:pt x="177" y="234"/>
                  </a:lnTo>
                  <a:lnTo>
                    <a:pt x="128" y="312"/>
                  </a:lnTo>
                  <a:lnTo>
                    <a:pt x="33" y="270"/>
                  </a:lnTo>
                  <a:lnTo>
                    <a:pt x="0" y="192"/>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28" name="Freeform 103">
              <a:extLst>
                <a:ext uri="{FF2B5EF4-FFF2-40B4-BE49-F238E27FC236}">
                  <a16:creationId xmlns:a16="http://schemas.microsoft.com/office/drawing/2014/main" id="{21A7CC7B-2FDA-4C2C-5F93-53A1855B1304}"/>
                </a:ext>
              </a:extLst>
            </p:cNvPr>
            <p:cNvSpPr>
              <a:spLocks/>
            </p:cNvSpPr>
            <p:nvPr/>
          </p:nvSpPr>
          <p:spPr bwMode="auto">
            <a:xfrm>
              <a:off x="24143" y="16229"/>
              <a:ext cx="358" cy="428"/>
            </a:xfrm>
            <a:custGeom>
              <a:avLst/>
              <a:gdLst/>
              <a:ahLst/>
              <a:cxnLst>
                <a:cxn ang="0">
                  <a:pos x="16" y="88"/>
                </a:cxn>
                <a:cxn ang="0">
                  <a:pos x="0" y="16"/>
                </a:cxn>
                <a:cxn ang="0">
                  <a:pos x="104" y="8"/>
                </a:cxn>
                <a:cxn ang="0">
                  <a:pos x="200" y="0"/>
                </a:cxn>
                <a:cxn ang="0">
                  <a:pos x="304" y="112"/>
                </a:cxn>
                <a:cxn ang="0">
                  <a:pos x="376" y="224"/>
                </a:cxn>
                <a:cxn ang="0">
                  <a:pos x="368" y="312"/>
                </a:cxn>
                <a:cxn ang="0">
                  <a:pos x="368" y="416"/>
                </a:cxn>
                <a:cxn ang="0">
                  <a:pos x="320" y="368"/>
                </a:cxn>
                <a:cxn ang="0">
                  <a:pos x="256" y="360"/>
                </a:cxn>
                <a:cxn ang="0">
                  <a:pos x="288" y="256"/>
                </a:cxn>
                <a:cxn ang="0">
                  <a:pos x="248" y="168"/>
                </a:cxn>
                <a:cxn ang="0">
                  <a:pos x="168" y="112"/>
                </a:cxn>
                <a:cxn ang="0">
                  <a:pos x="96" y="104"/>
                </a:cxn>
                <a:cxn ang="0">
                  <a:pos x="16" y="88"/>
                </a:cxn>
              </a:cxnLst>
              <a:rect l="0" t="0" r="r" b="b"/>
              <a:pathLst>
                <a:path w="376" h="416">
                  <a:moveTo>
                    <a:pt x="16" y="88"/>
                  </a:moveTo>
                  <a:lnTo>
                    <a:pt x="0" y="16"/>
                  </a:lnTo>
                  <a:lnTo>
                    <a:pt x="104" y="8"/>
                  </a:lnTo>
                  <a:lnTo>
                    <a:pt x="200" y="0"/>
                  </a:lnTo>
                  <a:lnTo>
                    <a:pt x="304" y="112"/>
                  </a:lnTo>
                  <a:lnTo>
                    <a:pt x="376" y="224"/>
                  </a:lnTo>
                  <a:lnTo>
                    <a:pt x="368" y="312"/>
                  </a:lnTo>
                  <a:lnTo>
                    <a:pt x="368" y="416"/>
                  </a:lnTo>
                  <a:lnTo>
                    <a:pt x="320" y="368"/>
                  </a:lnTo>
                  <a:lnTo>
                    <a:pt x="256" y="360"/>
                  </a:lnTo>
                  <a:lnTo>
                    <a:pt x="288" y="256"/>
                  </a:lnTo>
                  <a:lnTo>
                    <a:pt x="248" y="168"/>
                  </a:lnTo>
                  <a:lnTo>
                    <a:pt x="168" y="112"/>
                  </a:lnTo>
                  <a:lnTo>
                    <a:pt x="96" y="104"/>
                  </a:lnTo>
                  <a:lnTo>
                    <a:pt x="16" y="88"/>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29" name="Freeform 104">
              <a:extLst>
                <a:ext uri="{FF2B5EF4-FFF2-40B4-BE49-F238E27FC236}">
                  <a16:creationId xmlns:a16="http://schemas.microsoft.com/office/drawing/2014/main" id="{27B43A3C-24F6-4C14-3CC8-A05F922A9CCC}"/>
                </a:ext>
              </a:extLst>
            </p:cNvPr>
            <p:cNvSpPr>
              <a:spLocks/>
            </p:cNvSpPr>
            <p:nvPr/>
          </p:nvSpPr>
          <p:spPr bwMode="auto">
            <a:xfrm>
              <a:off x="23570" y="15658"/>
              <a:ext cx="394" cy="499"/>
            </a:xfrm>
            <a:custGeom>
              <a:avLst/>
              <a:gdLst/>
              <a:ahLst/>
              <a:cxnLst>
                <a:cxn ang="0">
                  <a:pos x="16" y="80"/>
                </a:cxn>
                <a:cxn ang="0">
                  <a:pos x="0" y="8"/>
                </a:cxn>
                <a:cxn ang="0">
                  <a:pos x="104" y="0"/>
                </a:cxn>
                <a:cxn ang="0">
                  <a:pos x="240" y="54"/>
                </a:cxn>
                <a:cxn ang="0">
                  <a:pos x="304" y="104"/>
                </a:cxn>
                <a:cxn ang="0">
                  <a:pos x="384" y="166"/>
                </a:cxn>
                <a:cxn ang="0">
                  <a:pos x="368" y="304"/>
                </a:cxn>
                <a:cxn ang="0">
                  <a:pos x="368" y="408"/>
                </a:cxn>
                <a:cxn ang="0">
                  <a:pos x="336" y="486"/>
                </a:cxn>
                <a:cxn ang="0">
                  <a:pos x="280" y="438"/>
                </a:cxn>
                <a:cxn ang="0">
                  <a:pos x="256" y="352"/>
                </a:cxn>
                <a:cxn ang="0">
                  <a:pos x="288" y="248"/>
                </a:cxn>
                <a:cxn ang="0">
                  <a:pos x="248" y="160"/>
                </a:cxn>
                <a:cxn ang="0">
                  <a:pos x="168" y="104"/>
                </a:cxn>
                <a:cxn ang="0">
                  <a:pos x="96" y="96"/>
                </a:cxn>
                <a:cxn ang="0">
                  <a:pos x="16" y="80"/>
                </a:cxn>
              </a:cxnLst>
              <a:rect l="0" t="0" r="r" b="b"/>
              <a:pathLst>
                <a:path w="384" h="486">
                  <a:moveTo>
                    <a:pt x="16" y="80"/>
                  </a:moveTo>
                  <a:lnTo>
                    <a:pt x="0" y="8"/>
                  </a:lnTo>
                  <a:lnTo>
                    <a:pt x="104" y="0"/>
                  </a:lnTo>
                  <a:lnTo>
                    <a:pt x="240" y="54"/>
                  </a:lnTo>
                  <a:lnTo>
                    <a:pt x="304" y="104"/>
                  </a:lnTo>
                  <a:lnTo>
                    <a:pt x="384" y="166"/>
                  </a:lnTo>
                  <a:lnTo>
                    <a:pt x="368" y="304"/>
                  </a:lnTo>
                  <a:lnTo>
                    <a:pt x="368" y="408"/>
                  </a:lnTo>
                  <a:lnTo>
                    <a:pt x="336" y="486"/>
                  </a:lnTo>
                  <a:lnTo>
                    <a:pt x="280" y="438"/>
                  </a:lnTo>
                  <a:lnTo>
                    <a:pt x="256" y="352"/>
                  </a:lnTo>
                  <a:lnTo>
                    <a:pt x="288" y="248"/>
                  </a:lnTo>
                  <a:lnTo>
                    <a:pt x="248" y="160"/>
                  </a:lnTo>
                  <a:lnTo>
                    <a:pt x="168" y="104"/>
                  </a:lnTo>
                  <a:lnTo>
                    <a:pt x="96" y="96"/>
                  </a:lnTo>
                  <a:lnTo>
                    <a:pt x="16" y="8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30" name="Freeform 105">
              <a:extLst>
                <a:ext uri="{FF2B5EF4-FFF2-40B4-BE49-F238E27FC236}">
                  <a16:creationId xmlns:a16="http://schemas.microsoft.com/office/drawing/2014/main" id="{9E103BE6-E88A-B3D0-C9B8-B23331DF0866}"/>
                </a:ext>
              </a:extLst>
            </p:cNvPr>
            <p:cNvSpPr>
              <a:spLocks/>
            </p:cNvSpPr>
            <p:nvPr/>
          </p:nvSpPr>
          <p:spPr bwMode="auto">
            <a:xfrm>
              <a:off x="24931" y="16942"/>
              <a:ext cx="322" cy="392"/>
            </a:xfrm>
            <a:custGeom>
              <a:avLst/>
              <a:gdLst/>
              <a:ahLst/>
              <a:cxnLst>
                <a:cxn ang="0">
                  <a:pos x="0" y="8"/>
                </a:cxn>
                <a:cxn ang="0">
                  <a:pos x="96" y="0"/>
                </a:cxn>
                <a:cxn ang="0">
                  <a:pos x="165" y="123"/>
                </a:cxn>
                <a:cxn ang="0">
                  <a:pos x="245" y="275"/>
                </a:cxn>
                <a:cxn ang="0">
                  <a:pos x="325" y="315"/>
                </a:cxn>
                <a:cxn ang="0">
                  <a:pos x="301" y="403"/>
                </a:cxn>
                <a:cxn ang="0">
                  <a:pos x="216" y="368"/>
                </a:cxn>
                <a:cxn ang="0">
                  <a:pos x="184" y="256"/>
                </a:cxn>
                <a:cxn ang="0">
                  <a:pos x="93" y="219"/>
                </a:cxn>
                <a:cxn ang="0">
                  <a:pos x="64" y="112"/>
                </a:cxn>
                <a:cxn ang="0">
                  <a:pos x="5" y="91"/>
                </a:cxn>
                <a:cxn ang="0">
                  <a:pos x="0" y="8"/>
                </a:cxn>
              </a:cxnLst>
              <a:rect l="0" t="0" r="r" b="b"/>
              <a:pathLst>
                <a:path w="325" h="403">
                  <a:moveTo>
                    <a:pt x="0" y="8"/>
                  </a:moveTo>
                  <a:lnTo>
                    <a:pt x="96" y="0"/>
                  </a:lnTo>
                  <a:lnTo>
                    <a:pt x="165" y="123"/>
                  </a:lnTo>
                  <a:lnTo>
                    <a:pt x="245" y="275"/>
                  </a:lnTo>
                  <a:lnTo>
                    <a:pt x="325" y="315"/>
                  </a:lnTo>
                  <a:lnTo>
                    <a:pt x="301" y="403"/>
                  </a:lnTo>
                  <a:lnTo>
                    <a:pt x="216" y="368"/>
                  </a:lnTo>
                  <a:lnTo>
                    <a:pt x="184" y="256"/>
                  </a:lnTo>
                  <a:lnTo>
                    <a:pt x="93" y="219"/>
                  </a:lnTo>
                  <a:lnTo>
                    <a:pt x="64" y="112"/>
                  </a:lnTo>
                  <a:lnTo>
                    <a:pt x="5" y="91"/>
                  </a:lnTo>
                  <a:lnTo>
                    <a:pt x="0" y="8"/>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31" name="Freeform 106">
              <a:extLst>
                <a:ext uri="{FF2B5EF4-FFF2-40B4-BE49-F238E27FC236}">
                  <a16:creationId xmlns:a16="http://schemas.microsoft.com/office/drawing/2014/main" id="{1E4639D4-3D59-E891-500D-70AA5E76192D}"/>
                </a:ext>
              </a:extLst>
            </p:cNvPr>
            <p:cNvSpPr>
              <a:spLocks/>
            </p:cNvSpPr>
            <p:nvPr/>
          </p:nvSpPr>
          <p:spPr bwMode="auto">
            <a:xfrm>
              <a:off x="23104" y="15801"/>
              <a:ext cx="466" cy="250"/>
            </a:xfrm>
            <a:custGeom>
              <a:avLst/>
              <a:gdLst/>
              <a:ahLst/>
              <a:cxnLst>
                <a:cxn ang="0">
                  <a:pos x="464" y="0"/>
                </a:cxn>
                <a:cxn ang="0">
                  <a:pos x="432" y="72"/>
                </a:cxn>
                <a:cxn ang="0">
                  <a:pos x="376" y="120"/>
                </a:cxn>
                <a:cxn ang="0">
                  <a:pos x="296" y="176"/>
                </a:cxn>
                <a:cxn ang="0">
                  <a:pos x="208" y="232"/>
                </a:cxn>
                <a:cxn ang="0">
                  <a:pos x="120" y="272"/>
                </a:cxn>
                <a:cxn ang="0">
                  <a:pos x="0" y="256"/>
                </a:cxn>
                <a:cxn ang="0">
                  <a:pos x="0" y="208"/>
                </a:cxn>
                <a:cxn ang="0">
                  <a:pos x="72" y="208"/>
                </a:cxn>
                <a:cxn ang="0">
                  <a:pos x="168" y="153"/>
                </a:cxn>
                <a:cxn ang="0">
                  <a:pos x="263" y="134"/>
                </a:cxn>
                <a:cxn ang="0">
                  <a:pos x="272" y="88"/>
                </a:cxn>
                <a:cxn ang="0">
                  <a:pos x="336" y="69"/>
                </a:cxn>
                <a:cxn ang="0">
                  <a:pos x="361" y="1"/>
                </a:cxn>
                <a:cxn ang="0">
                  <a:pos x="464" y="0"/>
                </a:cxn>
              </a:cxnLst>
              <a:rect l="0" t="0" r="r" b="b"/>
              <a:pathLst>
                <a:path w="464" h="272">
                  <a:moveTo>
                    <a:pt x="464" y="0"/>
                  </a:moveTo>
                  <a:lnTo>
                    <a:pt x="432" y="72"/>
                  </a:lnTo>
                  <a:lnTo>
                    <a:pt x="376" y="120"/>
                  </a:lnTo>
                  <a:lnTo>
                    <a:pt x="296" y="176"/>
                  </a:lnTo>
                  <a:lnTo>
                    <a:pt x="208" y="232"/>
                  </a:lnTo>
                  <a:lnTo>
                    <a:pt x="120" y="272"/>
                  </a:lnTo>
                  <a:lnTo>
                    <a:pt x="0" y="256"/>
                  </a:lnTo>
                  <a:lnTo>
                    <a:pt x="0" y="208"/>
                  </a:lnTo>
                  <a:lnTo>
                    <a:pt x="72" y="208"/>
                  </a:lnTo>
                  <a:lnTo>
                    <a:pt x="168" y="153"/>
                  </a:lnTo>
                  <a:lnTo>
                    <a:pt x="263" y="134"/>
                  </a:lnTo>
                  <a:lnTo>
                    <a:pt x="272" y="88"/>
                  </a:lnTo>
                  <a:lnTo>
                    <a:pt x="336" y="69"/>
                  </a:lnTo>
                  <a:lnTo>
                    <a:pt x="361" y="1"/>
                  </a:lnTo>
                  <a:lnTo>
                    <a:pt x="464" y="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32" name="Freeform 107">
              <a:extLst>
                <a:ext uri="{FF2B5EF4-FFF2-40B4-BE49-F238E27FC236}">
                  <a16:creationId xmlns:a16="http://schemas.microsoft.com/office/drawing/2014/main" id="{0FD26DD2-8ED0-E976-3412-9AC7CA2F1AD7}"/>
                </a:ext>
              </a:extLst>
            </p:cNvPr>
            <p:cNvSpPr>
              <a:spLocks/>
            </p:cNvSpPr>
            <p:nvPr/>
          </p:nvSpPr>
          <p:spPr bwMode="auto">
            <a:xfrm>
              <a:off x="25611" y="17263"/>
              <a:ext cx="143" cy="357"/>
            </a:xfrm>
            <a:custGeom>
              <a:avLst/>
              <a:gdLst/>
              <a:ahLst/>
              <a:cxnLst>
                <a:cxn ang="0">
                  <a:pos x="110" y="0"/>
                </a:cxn>
                <a:cxn ang="0">
                  <a:pos x="166" y="59"/>
                </a:cxn>
                <a:cxn ang="0">
                  <a:pos x="146" y="112"/>
                </a:cxn>
                <a:cxn ang="0">
                  <a:pos x="135" y="157"/>
                </a:cxn>
                <a:cxn ang="0">
                  <a:pos x="90" y="264"/>
                </a:cxn>
                <a:cxn ang="0">
                  <a:pos x="66" y="352"/>
                </a:cxn>
                <a:cxn ang="0">
                  <a:pos x="5" y="372"/>
                </a:cxn>
                <a:cxn ang="0">
                  <a:pos x="0" y="267"/>
                </a:cxn>
                <a:cxn ang="0">
                  <a:pos x="42" y="204"/>
                </a:cxn>
                <a:cxn ang="0">
                  <a:pos x="66" y="116"/>
                </a:cxn>
                <a:cxn ang="0">
                  <a:pos x="62" y="29"/>
                </a:cxn>
                <a:cxn ang="0">
                  <a:pos x="110" y="0"/>
                </a:cxn>
              </a:cxnLst>
              <a:rect l="0" t="0" r="r" b="b"/>
              <a:pathLst>
                <a:path w="166" h="372">
                  <a:moveTo>
                    <a:pt x="110" y="0"/>
                  </a:moveTo>
                  <a:lnTo>
                    <a:pt x="166" y="59"/>
                  </a:lnTo>
                  <a:lnTo>
                    <a:pt x="146" y="112"/>
                  </a:lnTo>
                  <a:lnTo>
                    <a:pt x="135" y="157"/>
                  </a:lnTo>
                  <a:lnTo>
                    <a:pt x="90" y="264"/>
                  </a:lnTo>
                  <a:lnTo>
                    <a:pt x="66" y="352"/>
                  </a:lnTo>
                  <a:lnTo>
                    <a:pt x="5" y="372"/>
                  </a:lnTo>
                  <a:lnTo>
                    <a:pt x="0" y="267"/>
                  </a:lnTo>
                  <a:lnTo>
                    <a:pt x="42" y="204"/>
                  </a:lnTo>
                  <a:lnTo>
                    <a:pt x="66" y="116"/>
                  </a:lnTo>
                  <a:lnTo>
                    <a:pt x="62" y="29"/>
                  </a:lnTo>
                  <a:lnTo>
                    <a:pt x="110" y="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33" name="Freeform 108">
              <a:extLst>
                <a:ext uri="{FF2B5EF4-FFF2-40B4-BE49-F238E27FC236}">
                  <a16:creationId xmlns:a16="http://schemas.microsoft.com/office/drawing/2014/main" id="{0356799B-1B01-3F5B-7CD2-AF317F439041}"/>
                </a:ext>
              </a:extLst>
            </p:cNvPr>
            <p:cNvSpPr>
              <a:spLocks/>
            </p:cNvSpPr>
            <p:nvPr/>
          </p:nvSpPr>
          <p:spPr bwMode="auto">
            <a:xfrm>
              <a:off x="24573" y="16978"/>
              <a:ext cx="215" cy="214"/>
            </a:xfrm>
            <a:custGeom>
              <a:avLst/>
              <a:gdLst/>
              <a:ahLst/>
              <a:cxnLst>
                <a:cxn ang="0">
                  <a:pos x="123" y="168"/>
                </a:cxn>
                <a:cxn ang="0">
                  <a:pos x="31" y="100"/>
                </a:cxn>
                <a:cxn ang="0">
                  <a:pos x="0" y="4"/>
                </a:cxn>
                <a:cxn ang="0">
                  <a:pos x="100" y="0"/>
                </a:cxn>
                <a:cxn ang="0">
                  <a:pos x="185" y="58"/>
                </a:cxn>
                <a:cxn ang="0">
                  <a:pos x="228" y="131"/>
                </a:cxn>
                <a:cxn ang="0">
                  <a:pos x="233" y="223"/>
                </a:cxn>
                <a:cxn ang="0">
                  <a:pos x="123" y="168"/>
                </a:cxn>
              </a:cxnLst>
              <a:rect l="0" t="0" r="r" b="b"/>
              <a:pathLst>
                <a:path w="233" h="223">
                  <a:moveTo>
                    <a:pt x="123" y="168"/>
                  </a:moveTo>
                  <a:lnTo>
                    <a:pt x="31" y="100"/>
                  </a:lnTo>
                  <a:lnTo>
                    <a:pt x="0" y="4"/>
                  </a:lnTo>
                  <a:lnTo>
                    <a:pt x="100" y="0"/>
                  </a:lnTo>
                  <a:lnTo>
                    <a:pt x="185" y="58"/>
                  </a:lnTo>
                  <a:lnTo>
                    <a:pt x="228" y="131"/>
                  </a:lnTo>
                  <a:lnTo>
                    <a:pt x="233" y="223"/>
                  </a:lnTo>
                  <a:lnTo>
                    <a:pt x="123" y="168"/>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34" name="Freeform 109">
              <a:extLst>
                <a:ext uri="{FF2B5EF4-FFF2-40B4-BE49-F238E27FC236}">
                  <a16:creationId xmlns:a16="http://schemas.microsoft.com/office/drawing/2014/main" id="{FF47C482-2C4B-0FB8-6B6D-F9B5B503619D}"/>
                </a:ext>
              </a:extLst>
            </p:cNvPr>
            <p:cNvSpPr>
              <a:spLocks/>
            </p:cNvSpPr>
            <p:nvPr/>
          </p:nvSpPr>
          <p:spPr bwMode="auto">
            <a:xfrm>
              <a:off x="25969" y="17228"/>
              <a:ext cx="287" cy="143"/>
            </a:xfrm>
            <a:custGeom>
              <a:avLst/>
              <a:gdLst/>
              <a:ahLst/>
              <a:cxnLst>
                <a:cxn ang="0">
                  <a:pos x="161" y="140"/>
                </a:cxn>
                <a:cxn ang="0">
                  <a:pos x="48" y="121"/>
                </a:cxn>
                <a:cxn ang="0">
                  <a:pos x="0" y="51"/>
                </a:cxn>
                <a:cxn ang="0">
                  <a:pos x="65" y="0"/>
                </a:cxn>
                <a:cxn ang="0">
                  <a:pos x="167" y="14"/>
                </a:cxn>
                <a:cxn ang="0">
                  <a:pos x="238" y="59"/>
                </a:cxn>
                <a:cxn ang="0">
                  <a:pos x="272" y="163"/>
                </a:cxn>
                <a:cxn ang="0">
                  <a:pos x="161" y="140"/>
                </a:cxn>
              </a:cxnLst>
              <a:rect l="0" t="0" r="r" b="b"/>
              <a:pathLst>
                <a:path w="272" h="163">
                  <a:moveTo>
                    <a:pt x="161" y="140"/>
                  </a:moveTo>
                  <a:lnTo>
                    <a:pt x="48" y="121"/>
                  </a:lnTo>
                  <a:lnTo>
                    <a:pt x="0" y="51"/>
                  </a:lnTo>
                  <a:lnTo>
                    <a:pt x="65" y="0"/>
                  </a:lnTo>
                  <a:lnTo>
                    <a:pt x="167" y="14"/>
                  </a:lnTo>
                  <a:lnTo>
                    <a:pt x="238" y="59"/>
                  </a:lnTo>
                  <a:lnTo>
                    <a:pt x="272" y="163"/>
                  </a:lnTo>
                  <a:lnTo>
                    <a:pt x="161" y="14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grpSp>
      <p:sp>
        <p:nvSpPr>
          <p:cNvPr id="35" name="Freeform 110">
            <a:extLst>
              <a:ext uri="{FF2B5EF4-FFF2-40B4-BE49-F238E27FC236}">
                <a16:creationId xmlns:a16="http://schemas.microsoft.com/office/drawing/2014/main" id="{1F527DB7-0609-EF44-2F1A-7D5B471DE50D}"/>
              </a:ext>
            </a:extLst>
          </p:cNvPr>
          <p:cNvSpPr>
            <a:spLocks/>
          </p:cNvSpPr>
          <p:nvPr/>
        </p:nvSpPr>
        <p:spPr bwMode="auto">
          <a:xfrm>
            <a:off x="4040189" y="4341813"/>
            <a:ext cx="7937" cy="11112"/>
          </a:xfrm>
          <a:custGeom>
            <a:avLst/>
            <a:gdLst/>
            <a:ahLst/>
            <a:cxnLst>
              <a:cxn ang="0">
                <a:pos x="0" y="21"/>
              </a:cxn>
              <a:cxn ang="0">
                <a:pos x="69" y="0"/>
              </a:cxn>
              <a:cxn ang="0">
                <a:pos x="136" y="21"/>
              </a:cxn>
              <a:cxn ang="0">
                <a:pos x="136" y="67"/>
              </a:cxn>
              <a:cxn ang="0">
                <a:pos x="85" y="152"/>
              </a:cxn>
              <a:cxn ang="0">
                <a:pos x="0" y="157"/>
              </a:cxn>
              <a:cxn ang="0">
                <a:pos x="21" y="96"/>
              </a:cxn>
              <a:cxn ang="0">
                <a:pos x="0" y="21"/>
              </a:cxn>
            </a:cxnLst>
            <a:rect l="0" t="0" r="r" b="b"/>
            <a:pathLst>
              <a:path w="136" h="157">
                <a:moveTo>
                  <a:pt x="0" y="21"/>
                </a:moveTo>
                <a:lnTo>
                  <a:pt x="69" y="0"/>
                </a:lnTo>
                <a:lnTo>
                  <a:pt x="136" y="21"/>
                </a:lnTo>
                <a:lnTo>
                  <a:pt x="136" y="67"/>
                </a:lnTo>
                <a:lnTo>
                  <a:pt x="85" y="152"/>
                </a:lnTo>
                <a:lnTo>
                  <a:pt x="0" y="157"/>
                </a:lnTo>
                <a:lnTo>
                  <a:pt x="21" y="96"/>
                </a:lnTo>
                <a:lnTo>
                  <a:pt x="0" y="21"/>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36" name="Freeform 111">
            <a:extLst>
              <a:ext uri="{FF2B5EF4-FFF2-40B4-BE49-F238E27FC236}">
                <a16:creationId xmlns:a16="http://schemas.microsoft.com/office/drawing/2014/main" id="{0AB89EAF-AD84-1A19-BB6F-ACD0E5A794DF}"/>
              </a:ext>
            </a:extLst>
          </p:cNvPr>
          <p:cNvSpPr>
            <a:spLocks/>
          </p:cNvSpPr>
          <p:nvPr/>
        </p:nvSpPr>
        <p:spPr bwMode="auto">
          <a:xfrm>
            <a:off x="3930651" y="4192589"/>
            <a:ext cx="144463" cy="63500"/>
          </a:xfrm>
          <a:custGeom>
            <a:avLst/>
            <a:gdLst/>
            <a:ahLst/>
            <a:cxnLst>
              <a:cxn ang="0">
                <a:pos x="170" y="138"/>
              </a:cxn>
              <a:cxn ang="0">
                <a:pos x="155" y="137"/>
              </a:cxn>
              <a:cxn ang="0">
                <a:pos x="108" y="144"/>
              </a:cxn>
              <a:cxn ang="0">
                <a:pos x="78" y="144"/>
              </a:cxn>
              <a:cxn ang="0">
                <a:pos x="59" y="153"/>
              </a:cxn>
              <a:cxn ang="0">
                <a:pos x="38" y="137"/>
              </a:cxn>
              <a:cxn ang="0">
                <a:pos x="18" y="134"/>
              </a:cxn>
              <a:cxn ang="0">
                <a:pos x="0" y="117"/>
              </a:cxn>
              <a:cxn ang="0">
                <a:pos x="39" y="113"/>
              </a:cxn>
              <a:cxn ang="0">
                <a:pos x="69" y="119"/>
              </a:cxn>
              <a:cxn ang="0">
                <a:pos x="129" y="102"/>
              </a:cxn>
              <a:cxn ang="0">
                <a:pos x="131" y="84"/>
              </a:cxn>
              <a:cxn ang="0">
                <a:pos x="110" y="72"/>
              </a:cxn>
              <a:cxn ang="0">
                <a:pos x="108" y="45"/>
              </a:cxn>
              <a:cxn ang="0">
                <a:pos x="77" y="26"/>
              </a:cxn>
              <a:cxn ang="0">
                <a:pos x="104" y="17"/>
              </a:cxn>
              <a:cxn ang="0">
                <a:pos x="134" y="14"/>
              </a:cxn>
              <a:cxn ang="0">
                <a:pos x="171" y="17"/>
              </a:cxn>
              <a:cxn ang="0">
                <a:pos x="179" y="9"/>
              </a:cxn>
              <a:cxn ang="0">
                <a:pos x="197" y="9"/>
              </a:cxn>
              <a:cxn ang="0">
                <a:pos x="215" y="0"/>
              </a:cxn>
              <a:cxn ang="0">
                <a:pos x="231" y="11"/>
              </a:cxn>
              <a:cxn ang="0">
                <a:pos x="263" y="20"/>
              </a:cxn>
              <a:cxn ang="0">
                <a:pos x="273" y="9"/>
              </a:cxn>
              <a:cxn ang="0">
                <a:pos x="285" y="24"/>
              </a:cxn>
              <a:cxn ang="0">
                <a:pos x="300" y="33"/>
              </a:cxn>
              <a:cxn ang="0">
                <a:pos x="303" y="45"/>
              </a:cxn>
              <a:cxn ang="0">
                <a:pos x="321" y="47"/>
              </a:cxn>
              <a:cxn ang="0">
                <a:pos x="333" y="44"/>
              </a:cxn>
              <a:cxn ang="0">
                <a:pos x="351" y="42"/>
              </a:cxn>
              <a:cxn ang="0">
                <a:pos x="366" y="59"/>
              </a:cxn>
              <a:cxn ang="0">
                <a:pos x="366" y="78"/>
              </a:cxn>
              <a:cxn ang="0">
                <a:pos x="351" y="92"/>
              </a:cxn>
              <a:cxn ang="0">
                <a:pos x="324" y="81"/>
              </a:cxn>
              <a:cxn ang="0">
                <a:pos x="299" y="86"/>
              </a:cxn>
              <a:cxn ang="0">
                <a:pos x="281" y="93"/>
              </a:cxn>
              <a:cxn ang="0">
                <a:pos x="266" y="108"/>
              </a:cxn>
              <a:cxn ang="0">
                <a:pos x="245" y="114"/>
              </a:cxn>
              <a:cxn ang="0">
                <a:pos x="230" y="107"/>
              </a:cxn>
              <a:cxn ang="0">
                <a:pos x="216" y="113"/>
              </a:cxn>
              <a:cxn ang="0">
                <a:pos x="201" y="117"/>
              </a:cxn>
              <a:cxn ang="0">
                <a:pos x="195" y="147"/>
              </a:cxn>
              <a:cxn ang="0">
                <a:pos x="182" y="158"/>
              </a:cxn>
              <a:cxn ang="0">
                <a:pos x="170" y="138"/>
              </a:cxn>
            </a:cxnLst>
            <a:rect l="0" t="0" r="r" b="b"/>
            <a:pathLst>
              <a:path w="366" h="158">
                <a:moveTo>
                  <a:pt x="170" y="138"/>
                </a:moveTo>
                <a:lnTo>
                  <a:pt x="155" y="137"/>
                </a:lnTo>
                <a:lnTo>
                  <a:pt x="108" y="144"/>
                </a:lnTo>
                <a:lnTo>
                  <a:pt x="78" y="144"/>
                </a:lnTo>
                <a:lnTo>
                  <a:pt x="59" y="153"/>
                </a:lnTo>
                <a:lnTo>
                  <a:pt x="38" y="137"/>
                </a:lnTo>
                <a:lnTo>
                  <a:pt x="18" y="134"/>
                </a:lnTo>
                <a:lnTo>
                  <a:pt x="0" y="117"/>
                </a:lnTo>
                <a:lnTo>
                  <a:pt x="39" y="113"/>
                </a:lnTo>
                <a:lnTo>
                  <a:pt x="69" y="119"/>
                </a:lnTo>
                <a:lnTo>
                  <a:pt x="129" y="102"/>
                </a:lnTo>
                <a:lnTo>
                  <a:pt x="131" y="84"/>
                </a:lnTo>
                <a:lnTo>
                  <a:pt x="110" y="72"/>
                </a:lnTo>
                <a:lnTo>
                  <a:pt x="108" y="45"/>
                </a:lnTo>
                <a:lnTo>
                  <a:pt x="77" y="26"/>
                </a:lnTo>
                <a:lnTo>
                  <a:pt x="104" y="17"/>
                </a:lnTo>
                <a:lnTo>
                  <a:pt x="134" y="14"/>
                </a:lnTo>
                <a:lnTo>
                  <a:pt x="171" y="17"/>
                </a:lnTo>
                <a:lnTo>
                  <a:pt x="179" y="9"/>
                </a:lnTo>
                <a:lnTo>
                  <a:pt x="197" y="9"/>
                </a:lnTo>
                <a:lnTo>
                  <a:pt x="215" y="0"/>
                </a:lnTo>
                <a:lnTo>
                  <a:pt x="231" y="11"/>
                </a:lnTo>
                <a:lnTo>
                  <a:pt x="263" y="20"/>
                </a:lnTo>
                <a:lnTo>
                  <a:pt x="273" y="9"/>
                </a:lnTo>
                <a:lnTo>
                  <a:pt x="285" y="24"/>
                </a:lnTo>
                <a:lnTo>
                  <a:pt x="300" y="33"/>
                </a:lnTo>
                <a:lnTo>
                  <a:pt x="303" y="45"/>
                </a:lnTo>
                <a:lnTo>
                  <a:pt x="321" y="47"/>
                </a:lnTo>
                <a:lnTo>
                  <a:pt x="333" y="44"/>
                </a:lnTo>
                <a:lnTo>
                  <a:pt x="351" y="42"/>
                </a:lnTo>
                <a:lnTo>
                  <a:pt x="366" y="59"/>
                </a:lnTo>
                <a:lnTo>
                  <a:pt x="366" y="78"/>
                </a:lnTo>
                <a:lnTo>
                  <a:pt x="351" y="92"/>
                </a:lnTo>
                <a:lnTo>
                  <a:pt x="324" y="81"/>
                </a:lnTo>
                <a:lnTo>
                  <a:pt x="299" y="86"/>
                </a:lnTo>
                <a:lnTo>
                  <a:pt x="281" y="93"/>
                </a:lnTo>
                <a:lnTo>
                  <a:pt x="266" y="108"/>
                </a:lnTo>
                <a:lnTo>
                  <a:pt x="245" y="114"/>
                </a:lnTo>
                <a:lnTo>
                  <a:pt x="230" y="107"/>
                </a:lnTo>
                <a:lnTo>
                  <a:pt x="216" y="113"/>
                </a:lnTo>
                <a:lnTo>
                  <a:pt x="201" y="117"/>
                </a:lnTo>
                <a:lnTo>
                  <a:pt x="195" y="147"/>
                </a:lnTo>
                <a:lnTo>
                  <a:pt x="182" y="158"/>
                </a:lnTo>
                <a:lnTo>
                  <a:pt x="170" y="138"/>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37" name="Freeform 112">
            <a:extLst>
              <a:ext uri="{FF2B5EF4-FFF2-40B4-BE49-F238E27FC236}">
                <a16:creationId xmlns:a16="http://schemas.microsoft.com/office/drawing/2014/main" id="{CC4F13C7-831F-2BBC-98F6-871E3E1FCF65}"/>
              </a:ext>
            </a:extLst>
          </p:cNvPr>
          <p:cNvSpPr>
            <a:spLocks/>
          </p:cNvSpPr>
          <p:nvPr/>
        </p:nvSpPr>
        <p:spPr bwMode="auto">
          <a:xfrm>
            <a:off x="3797301" y="4394200"/>
            <a:ext cx="1031875" cy="1752600"/>
          </a:xfrm>
          <a:custGeom>
            <a:avLst/>
            <a:gdLst/>
            <a:ahLst/>
            <a:cxnLst>
              <a:cxn ang="0">
                <a:pos x="567" y="4239"/>
              </a:cxn>
              <a:cxn ang="0">
                <a:pos x="391" y="4087"/>
              </a:cxn>
              <a:cxn ang="0">
                <a:pos x="339" y="3801"/>
              </a:cxn>
              <a:cxn ang="0">
                <a:pos x="309" y="3652"/>
              </a:cxn>
              <a:cxn ang="0">
                <a:pos x="450" y="3504"/>
              </a:cxn>
              <a:cxn ang="0">
                <a:pos x="375" y="3396"/>
              </a:cxn>
              <a:cxn ang="0">
                <a:pos x="417" y="2952"/>
              </a:cxn>
              <a:cxn ang="0">
                <a:pos x="541" y="2355"/>
              </a:cxn>
              <a:cxn ang="0">
                <a:pos x="618" y="1771"/>
              </a:cxn>
              <a:cxn ang="0">
                <a:pos x="349" y="1566"/>
              </a:cxn>
              <a:cxn ang="0">
                <a:pos x="199" y="1237"/>
              </a:cxn>
              <a:cxn ang="0">
                <a:pos x="21" y="1000"/>
              </a:cxn>
              <a:cxn ang="0">
                <a:pos x="42" y="859"/>
              </a:cxn>
              <a:cxn ang="0">
                <a:pos x="34" y="751"/>
              </a:cxn>
              <a:cxn ang="0">
                <a:pos x="63" y="621"/>
              </a:cxn>
              <a:cxn ang="0">
                <a:pos x="154" y="537"/>
              </a:cxn>
              <a:cxn ang="0">
                <a:pos x="214" y="445"/>
              </a:cxn>
              <a:cxn ang="0">
                <a:pos x="199" y="300"/>
              </a:cxn>
              <a:cxn ang="0">
                <a:pos x="262" y="202"/>
              </a:cxn>
              <a:cxn ang="0">
                <a:pos x="436" y="72"/>
              </a:cxn>
              <a:cxn ang="0">
                <a:pos x="526" y="54"/>
              </a:cxn>
              <a:cxn ang="0">
                <a:pos x="580" y="145"/>
              </a:cxn>
              <a:cxn ang="0">
                <a:pos x="732" y="84"/>
              </a:cxn>
              <a:cxn ang="0">
                <a:pos x="927" y="141"/>
              </a:cxn>
              <a:cxn ang="0">
                <a:pos x="1092" y="151"/>
              </a:cxn>
              <a:cxn ang="0">
                <a:pos x="1201" y="232"/>
              </a:cxn>
              <a:cxn ang="0">
                <a:pos x="1366" y="349"/>
              </a:cxn>
              <a:cxn ang="0">
                <a:pos x="1549" y="373"/>
              </a:cxn>
              <a:cxn ang="0">
                <a:pos x="1683" y="468"/>
              </a:cxn>
              <a:cxn ang="0">
                <a:pos x="1693" y="645"/>
              </a:cxn>
              <a:cxn ang="0">
                <a:pos x="1773" y="679"/>
              </a:cxn>
              <a:cxn ang="0">
                <a:pos x="1738" y="774"/>
              </a:cxn>
              <a:cxn ang="0">
                <a:pos x="1878" y="700"/>
              </a:cxn>
              <a:cxn ang="0">
                <a:pos x="2041" y="826"/>
              </a:cxn>
              <a:cxn ang="0">
                <a:pos x="2202" y="807"/>
              </a:cxn>
              <a:cxn ang="0">
                <a:pos x="2536" y="930"/>
              </a:cxn>
              <a:cxn ang="0">
                <a:pos x="2575" y="1153"/>
              </a:cxn>
              <a:cxn ang="0">
                <a:pos x="2436" y="1309"/>
              </a:cxn>
              <a:cxn ang="0">
                <a:pos x="2385" y="1506"/>
              </a:cxn>
              <a:cxn ang="0">
                <a:pos x="2334" y="1728"/>
              </a:cxn>
              <a:cxn ang="0">
                <a:pos x="2275" y="1920"/>
              </a:cxn>
              <a:cxn ang="0">
                <a:pos x="2122" y="2005"/>
              </a:cxn>
              <a:cxn ang="0">
                <a:pos x="1870" y="2146"/>
              </a:cxn>
              <a:cxn ang="0">
                <a:pos x="1809" y="2334"/>
              </a:cxn>
              <a:cxn ang="0">
                <a:pos x="1725" y="2466"/>
              </a:cxn>
              <a:cxn ang="0">
                <a:pos x="1597" y="2677"/>
              </a:cxn>
              <a:cxn ang="0">
                <a:pos x="1408" y="2782"/>
              </a:cxn>
              <a:cxn ang="0">
                <a:pos x="1350" y="2820"/>
              </a:cxn>
              <a:cxn ang="0">
                <a:pos x="1303" y="3028"/>
              </a:cxn>
              <a:cxn ang="0">
                <a:pos x="1144" y="3130"/>
              </a:cxn>
              <a:cxn ang="0">
                <a:pos x="1018" y="3238"/>
              </a:cxn>
              <a:cxn ang="0">
                <a:pos x="937" y="3381"/>
              </a:cxn>
              <a:cxn ang="0">
                <a:pos x="760" y="3645"/>
              </a:cxn>
              <a:cxn ang="0">
                <a:pos x="790" y="3840"/>
              </a:cxn>
              <a:cxn ang="0">
                <a:pos x="690" y="4107"/>
              </a:cxn>
            </a:cxnLst>
            <a:rect l="0" t="0" r="r" b="b"/>
            <a:pathLst>
              <a:path w="2596" h="4308">
                <a:moveTo>
                  <a:pt x="688" y="4162"/>
                </a:moveTo>
                <a:lnTo>
                  <a:pt x="658" y="4150"/>
                </a:lnTo>
                <a:lnTo>
                  <a:pt x="642" y="4195"/>
                </a:lnTo>
                <a:lnTo>
                  <a:pt x="600" y="4195"/>
                </a:lnTo>
                <a:lnTo>
                  <a:pt x="549" y="4198"/>
                </a:lnTo>
                <a:lnTo>
                  <a:pt x="531" y="4233"/>
                </a:lnTo>
                <a:lnTo>
                  <a:pt x="567" y="4239"/>
                </a:lnTo>
                <a:lnTo>
                  <a:pt x="541" y="4308"/>
                </a:lnTo>
                <a:lnTo>
                  <a:pt x="430" y="4299"/>
                </a:lnTo>
                <a:lnTo>
                  <a:pt x="412" y="4224"/>
                </a:lnTo>
                <a:lnTo>
                  <a:pt x="424" y="4188"/>
                </a:lnTo>
                <a:lnTo>
                  <a:pt x="408" y="4168"/>
                </a:lnTo>
                <a:lnTo>
                  <a:pt x="411" y="4116"/>
                </a:lnTo>
                <a:lnTo>
                  <a:pt x="391" y="4087"/>
                </a:lnTo>
                <a:lnTo>
                  <a:pt x="337" y="4089"/>
                </a:lnTo>
                <a:lnTo>
                  <a:pt x="361" y="4021"/>
                </a:lnTo>
                <a:lnTo>
                  <a:pt x="358" y="3990"/>
                </a:lnTo>
                <a:lnTo>
                  <a:pt x="345" y="3940"/>
                </a:lnTo>
                <a:lnTo>
                  <a:pt x="327" y="3891"/>
                </a:lnTo>
                <a:lnTo>
                  <a:pt x="315" y="3837"/>
                </a:lnTo>
                <a:lnTo>
                  <a:pt x="339" y="3801"/>
                </a:lnTo>
                <a:lnTo>
                  <a:pt x="364" y="3853"/>
                </a:lnTo>
                <a:lnTo>
                  <a:pt x="390" y="3807"/>
                </a:lnTo>
                <a:lnTo>
                  <a:pt x="358" y="3738"/>
                </a:lnTo>
                <a:lnTo>
                  <a:pt x="388" y="3688"/>
                </a:lnTo>
                <a:lnTo>
                  <a:pt x="358" y="3673"/>
                </a:lnTo>
                <a:lnTo>
                  <a:pt x="324" y="3691"/>
                </a:lnTo>
                <a:lnTo>
                  <a:pt x="309" y="3652"/>
                </a:lnTo>
                <a:lnTo>
                  <a:pt x="375" y="3570"/>
                </a:lnTo>
                <a:lnTo>
                  <a:pt x="403" y="3613"/>
                </a:lnTo>
                <a:lnTo>
                  <a:pt x="429" y="3583"/>
                </a:lnTo>
                <a:lnTo>
                  <a:pt x="382" y="3508"/>
                </a:lnTo>
                <a:lnTo>
                  <a:pt x="399" y="3483"/>
                </a:lnTo>
                <a:lnTo>
                  <a:pt x="430" y="3516"/>
                </a:lnTo>
                <a:lnTo>
                  <a:pt x="450" y="3504"/>
                </a:lnTo>
                <a:lnTo>
                  <a:pt x="444" y="3454"/>
                </a:lnTo>
                <a:lnTo>
                  <a:pt x="466" y="3378"/>
                </a:lnTo>
                <a:lnTo>
                  <a:pt x="469" y="3265"/>
                </a:lnTo>
                <a:lnTo>
                  <a:pt x="435" y="3271"/>
                </a:lnTo>
                <a:lnTo>
                  <a:pt x="421" y="3328"/>
                </a:lnTo>
                <a:lnTo>
                  <a:pt x="423" y="3382"/>
                </a:lnTo>
                <a:lnTo>
                  <a:pt x="375" y="3396"/>
                </a:lnTo>
                <a:lnTo>
                  <a:pt x="376" y="3312"/>
                </a:lnTo>
                <a:lnTo>
                  <a:pt x="402" y="3243"/>
                </a:lnTo>
                <a:lnTo>
                  <a:pt x="396" y="3205"/>
                </a:lnTo>
                <a:lnTo>
                  <a:pt x="402" y="3145"/>
                </a:lnTo>
                <a:lnTo>
                  <a:pt x="442" y="3099"/>
                </a:lnTo>
                <a:lnTo>
                  <a:pt x="424" y="3025"/>
                </a:lnTo>
                <a:lnTo>
                  <a:pt x="417" y="2952"/>
                </a:lnTo>
                <a:lnTo>
                  <a:pt x="447" y="2925"/>
                </a:lnTo>
                <a:lnTo>
                  <a:pt x="468" y="2811"/>
                </a:lnTo>
                <a:lnTo>
                  <a:pt x="526" y="2694"/>
                </a:lnTo>
                <a:lnTo>
                  <a:pt x="540" y="2611"/>
                </a:lnTo>
                <a:lnTo>
                  <a:pt x="519" y="2476"/>
                </a:lnTo>
                <a:lnTo>
                  <a:pt x="549" y="2439"/>
                </a:lnTo>
                <a:lnTo>
                  <a:pt x="541" y="2355"/>
                </a:lnTo>
                <a:lnTo>
                  <a:pt x="574" y="2286"/>
                </a:lnTo>
                <a:lnTo>
                  <a:pt x="591" y="2188"/>
                </a:lnTo>
                <a:lnTo>
                  <a:pt x="586" y="2016"/>
                </a:lnTo>
                <a:lnTo>
                  <a:pt x="613" y="1986"/>
                </a:lnTo>
                <a:lnTo>
                  <a:pt x="615" y="1894"/>
                </a:lnTo>
                <a:lnTo>
                  <a:pt x="621" y="1836"/>
                </a:lnTo>
                <a:lnTo>
                  <a:pt x="618" y="1771"/>
                </a:lnTo>
                <a:lnTo>
                  <a:pt x="573" y="1704"/>
                </a:lnTo>
                <a:lnTo>
                  <a:pt x="561" y="1669"/>
                </a:lnTo>
                <a:lnTo>
                  <a:pt x="513" y="1641"/>
                </a:lnTo>
                <a:lnTo>
                  <a:pt x="475" y="1612"/>
                </a:lnTo>
                <a:lnTo>
                  <a:pt x="430" y="1597"/>
                </a:lnTo>
                <a:lnTo>
                  <a:pt x="394" y="1582"/>
                </a:lnTo>
                <a:lnTo>
                  <a:pt x="349" y="1566"/>
                </a:lnTo>
                <a:lnTo>
                  <a:pt x="301" y="1507"/>
                </a:lnTo>
                <a:lnTo>
                  <a:pt x="261" y="1464"/>
                </a:lnTo>
                <a:lnTo>
                  <a:pt x="262" y="1422"/>
                </a:lnTo>
                <a:lnTo>
                  <a:pt x="270" y="1384"/>
                </a:lnTo>
                <a:lnTo>
                  <a:pt x="259" y="1339"/>
                </a:lnTo>
                <a:lnTo>
                  <a:pt x="222" y="1275"/>
                </a:lnTo>
                <a:lnTo>
                  <a:pt x="199" y="1237"/>
                </a:lnTo>
                <a:lnTo>
                  <a:pt x="183" y="1183"/>
                </a:lnTo>
                <a:lnTo>
                  <a:pt x="156" y="1167"/>
                </a:lnTo>
                <a:lnTo>
                  <a:pt x="151" y="1128"/>
                </a:lnTo>
                <a:lnTo>
                  <a:pt x="106" y="1066"/>
                </a:lnTo>
                <a:lnTo>
                  <a:pt x="85" y="1033"/>
                </a:lnTo>
                <a:lnTo>
                  <a:pt x="51" y="1008"/>
                </a:lnTo>
                <a:lnTo>
                  <a:pt x="21" y="1000"/>
                </a:lnTo>
                <a:lnTo>
                  <a:pt x="7" y="982"/>
                </a:lnTo>
                <a:lnTo>
                  <a:pt x="27" y="970"/>
                </a:lnTo>
                <a:lnTo>
                  <a:pt x="9" y="945"/>
                </a:lnTo>
                <a:lnTo>
                  <a:pt x="6" y="922"/>
                </a:lnTo>
                <a:lnTo>
                  <a:pt x="0" y="901"/>
                </a:lnTo>
                <a:lnTo>
                  <a:pt x="21" y="859"/>
                </a:lnTo>
                <a:lnTo>
                  <a:pt x="42" y="859"/>
                </a:lnTo>
                <a:lnTo>
                  <a:pt x="64" y="846"/>
                </a:lnTo>
                <a:lnTo>
                  <a:pt x="87" y="816"/>
                </a:lnTo>
                <a:lnTo>
                  <a:pt x="84" y="790"/>
                </a:lnTo>
                <a:lnTo>
                  <a:pt x="58" y="801"/>
                </a:lnTo>
                <a:lnTo>
                  <a:pt x="34" y="795"/>
                </a:lnTo>
                <a:lnTo>
                  <a:pt x="19" y="780"/>
                </a:lnTo>
                <a:lnTo>
                  <a:pt x="34" y="751"/>
                </a:lnTo>
                <a:lnTo>
                  <a:pt x="30" y="736"/>
                </a:lnTo>
                <a:lnTo>
                  <a:pt x="22" y="720"/>
                </a:lnTo>
                <a:lnTo>
                  <a:pt x="43" y="699"/>
                </a:lnTo>
                <a:lnTo>
                  <a:pt x="43" y="676"/>
                </a:lnTo>
                <a:lnTo>
                  <a:pt x="61" y="663"/>
                </a:lnTo>
                <a:lnTo>
                  <a:pt x="63" y="642"/>
                </a:lnTo>
                <a:lnTo>
                  <a:pt x="63" y="621"/>
                </a:lnTo>
                <a:lnTo>
                  <a:pt x="81" y="610"/>
                </a:lnTo>
                <a:lnTo>
                  <a:pt x="115" y="604"/>
                </a:lnTo>
                <a:lnTo>
                  <a:pt x="132" y="597"/>
                </a:lnTo>
                <a:lnTo>
                  <a:pt x="126" y="577"/>
                </a:lnTo>
                <a:lnTo>
                  <a:pt x="151" y="570"/>
                </a:lnTo>
                <a:lnTo>
                  <a:pt x="141" y="550"/>
                </a:lnTo>
                <a:lnTo>
                  <a:pt x="154" y="537"/>
                </a:lnTo>
                <a:lnTo>
                  <a:pt x="177" y="528"/>
                </a:lnTo>
                <a:lnTo>
                  <a:pt x="195" y="520"/>
                </a:lnTo>
                <a:lnTo>
                  <a:pt x="214" y="493"/>
                </a:lnTo>
                <a:lnTo>
                  <a:pt x="223" y="480"/>
                </a:lnTo>
                <a:lnTo>
                  <a:pt x="222" y="463"/>
                </a:lnTo>
                <a:lnTo>
                  <a:pt x="240" y="454"/>
                </a:lnTo>
                <a:lnTo>
                  <a:pt x="214" y="445"/>
                </a:lnTo>
                <a:lnTo>
                  <a:pt x="220" y="427"/>
                </a:lnTo>
                <a:lnTo>
                  <a:pt x="225" y="405"/>
                </a:lnTo>
                <a:lnTo>
                  <a:pt x="216" y="381"/>
                </a:lnTo>
                <a:lnTo>
                  <a:pt x="226" y="363"/>
                </a:lnTo>
                <a:lnTo>
                  <a:pt x="216" y="342"/>
                </a:lnTo>
                <a:lnTo>
                  <a:pt x="225" y="310"/>
                </a:lnTo>
                <a:lnTo>
                  <a:pt x="199" y="300"/>
                </a:lnTo>
                <a:lnTo>
                  <a:pt x="198" y="259"/>
                </a:lnTo>
                <a:lnTo>
                  <a:pt x="211" y="252"/>
                </a:lnTo>
                <a:lnTo>
                  <a:pt x="220" y="237"/>
                </a:lnTo>
                <a:lnTo>
                  <a:pt x="226" y="217"/>
                </a:lnTo>
                <a:lnTo>
                  <a:pt x="255" y="235"/>
                </a:lnTo>
                <a:lnTo>
                  <a:pt x="271" y="223"/>
                </a:lnTo>
                <a:lnTo>
                  <a:pt x="262" y="202"/>
                </a:lnTo>
                <a:lnTo>
                  <a:pt x="289" y="190"/>
                </a:lnTo>
                <a:lnTo>
                  <a:pt x="304" y="172"/>
                </a:lnTo>
                <a:lnTo>
                  <a:pt x="325" y="156"/>
                </a:lnTo>
                <a:lnTo>
                  <a:pt x="327" y="121"/>
                </a:lnTo>
                <a:lnTo>
                  <a:pt x="363" y="78"/>
                </a:lnTo>
                <a:lnTo>
                  <a:pt x="400" y="79"/>
                </a:lnTo>
                <a:lnTo>
                  <a:pt x="436" y="72"/>
                </a:lnTo>
                <a:lnTo>
                  <a:pt x="460" y="55"/>
                </a:lnTo>
                <a:lnTo>
                  <a:pt x="493" y="40"/>
                </a:lnTo>
                <a:lnTo>
                  <a:pt x="522" y="30"/>
                </a:lnTo>
                <a:lnTo>
                  <a:pt x="537" y="13"/>
                </a:lnTo>
                <a:lnTo>
                  <a:pt x="561" y="0"/>
                </a:lnTo>
                <a:lnTo>
                  <a:pt x="577" y="12"/>
                </a:lnTo>
                <a:lnTo>
                  <a:pt x="526" y="54"/>
                </a:lnTo>
                <a:lnTo>
                  <a:pt x="534" y="88"/>
                </a:lnTo>
                <a:lnTo>
                  <a:pt x="546" y="100"/>
                </a:lnTo>
                <a:lnTo>
                  <a:pt x="516" y="145"/>
                </a:lnTo>
                <a:lnTo>
                  <a:pt x="535" y="180"/>
                </a:lnTo>
                <a:lnTo>
                  <a:pt x="552" y="183"/>
                </a:lnTo>
                <a:lnTo>
                  <a:pt x="576" y="180"/>
                </a:lnTo>
                <a:lnTo>
                  <a:pt x="580" y="145"/>
                </a:lnTo>
                <a:lnTo>
                  <a:pt x="556" y="111"/>
                </a:lnTo>
                <a:lnTo>
                  <a:pt x="570" y="90"/>
                </a:lnTo>
                <a:lnTo>
                  <a:pt x="592" y="75"/>
                </a:lnTo>
                <a:lnTo>
                  <a:pt x="622" y="70"/>
                </a:lnTo>
                <a:lnTo>
                  <a:pt x="664" y="60"/>
                </a:lnTo>
                <a:lnTo>
                  <a:pt x="703" y="64"/>
                </a:lnTo>
                <a:lnTo>
                  <a:pt x="732" y="84"/>
                </a:lnTo>
                <a:lnTo>
                  <a:pt x="732" y="112"/>
                </a:lnTo>
                <a:lnTo>
                  <a:pt x="769" y="114"/>
                </a:lnTo>
                <a:lnTo>
                  <a:pt x="813" y="102"/>
                </a:lnTo>
                <a:lnTo>
                  <a:pt x="844" y="105"/>
                </a:lnTo>
                <a:lnTo>
                  <a:pt x="859" y="124"/>
                </a:lnTo>
                <a:lnTo>
                  <a:pt x="886" y="130"/>
                </a:lnTo>
                <a:lnTo>
                  <a:pt x="927" y="141"/>
                </a:lnTo>
                <a:lnTo>
                  <a:pt x="949" y="132"/>
                </a:lnTo>
                <a:lnTo>
                  <a:pt x="970" y="114"/>
                </a:lnTo>
                <a:lnTo>
                  <a:pt x="1003" y="106"/>
                </a:lnTo>
                <a:lnTo>
                  <a:pt x="1035" y="103"/>
                </a:lnTo>
                <a:lnTo>
                  <a:pt x="1051" y="126"/>
                </a:lnTo>
                <a:lnTo>
                  <a:pt x="1065" y="151"/>
                </a:lnTo>
                <a:lnTo>
                  <a:pt x="1092" y="151"/>
                </a:lnTo>
                <a:lnTo>
                  <a:pt x="1114" y="153"/>
                </a:lnTo>
                <a:lnTo>
                  <a:pt x="1143" y="165"/>
                </a:lnTo>
                <a:lnTo>
                  <a:pt x="1149" y="190"/>
                </a:lnTo>
                <a:lnTo>
                  <a:pt x="1147" y="205"/>
                </a:lnTo>
                <a:lnTo>
                  <a:pt x="1156" y="223"/>
                </a:lnTo>
                <a:lnTo>
                  <a:pt x="1177" y="217"/>
                </a:lnTo>
                <a:lnTo>
                  <a:pt x="1201" y="232"/>
                </a:lnTo>
                <a:lnTo>
                  <a:pt x="1219" y="232"/>
                </a:lnTo>
                <a:lnTo>
                  <a:pt x="1234" y="234"/>
                </a:lnTo>
                <a:lnTo>
                  <a:pt x="1278" y="273"/>
                </a:lnTo>
                <a:lnTo>
                  <a:pt x="1281" y="300"/>
                </a:lnTo>
                <a:lnTo>
                  <a:pt x="1324" y="325"/>
                </a:lnTo>
                <a:lnTo>
                  <a:pt x="1354" y="355"/>
                </a:lnTo>
                <a:lnTo>
                  <a:pt x="1366" y="349"/>
                </a:lnTo>
                <a:lnTo>
                  <a:pt x="1399" y="355"/>
                </a:lnTo>
                <a:lnTo>
                  <a:pt x="1417" y="363"/>
                </a:lnTo>
                <a:lnTo>
                  <a:pt x="1440" y="348"/>
                </a:lnTo>
                <a:lnTo>
                  <a:pt x="1482" y="346"/>
                </a:lnTo>
                <a:lnTo>
                  <a:pt x="1519" y="358"/>
                </a:lnTo>
                <a:lnTo>
                  <a:pt x="1530" y="373"/>
                </a:lnTo>
                <a:lnTo>
                  <a:pt x="1549" y="373"/>
                </a:lnTo>
                <a:lnTo>
                  <a:pt x="1570" y="384"/>
                </a:lnTo>
                <a:lnTo>
                  <a:pt x="1591" y="388"/>
                </a:lnTo>
                <a:lnTo>
                  <a:pt x="1612" y="399"/>
                </a:lnTo>
                <a:lnTo>
                  <a:pt x="1632" y="423"/>
                </a:lnTo>
                <a:lnTo>
                  <a:pt x="1660" y="439"/>
                </a:lnTo>
                <a:lnTo>
                  <a:pt x="1674" y="439"/>
                </a:lnTo>
                <a:lnTo>
                  <a:pt x="1683" y="468"/>
                </a:lnTo>
                <a:lnTo>
                  <a:pt x="1684" y="504"/>
                </a:lnTo>
                <a:lnTo>
                  <a:pt x="1698" y="522"/>
                </a:lnTo>
                <a:lnTo>
                  <a:pt x="1717" y="570"/>
                </a:lnTo>
                <a:lnTo>
                  <a:pt x="1738" y="576"/>
                </a:lnTo>
                <a:lnTo>
                  <a:pt x="1749" y="594"/>
                </a:lnTo>
                <a:lnTo>
                  <a:pt x="1725" y="621"/>
                </a:lnTo>
                <a:lnTo>
                  <a:pt x="1693" y="645"/>
                </a:lnTo>
                <a:lnTo>
                  <a:pt x="1674" y="684"/>
                </a:lnTo>
                <a:lnTo>
                  <a:pt x="1686" y="696"/>
                </a:lnTo>
                <a:lnTo>
                  <a:pt x="1701" y="699"/>
                </a:lnTo>
                <a:lnTo>
                  <a:pt x="1719" y="699"/>
                </a:lnTo>
                <a:lnTo>
                  <a:pt x="1723" y="681"/>
                </a:lnTo>
                <a:lnTo>
                  <a:pt x="1744" y="675"/>
                </a:lnTo>
                <a:lnTo>
                  <a:pt x="1773" y="679"/>
                </a:lnTo>
                <a:lnTo>
                  <a:pt x="1828" y="682"/>
                </a:lnTo>
                <a:lnTo>
                  <a:pt x="1830" y="697"/>
                </a:lnTo>
                <a:lnTo>
                  <a:pt x="1810" y="726"/>
                </a:lnTo>
                <a:lnTo>
                  <a:pt x="1782" y="747"/>
                </a:lnTo>
                <a:lnTo>
                  <a:pt x="1747" y="751"/>
                </a:lnTo>
                <a:lnTo>
                  <a:pt x="1723" y="762"/>
                </a:lnTo>
                <a:lnTo>
                  <a:pt x="1738" y="774"/>
                </a:lnTo>
                <a:lnTo>
                  <a:pt x="1771" y="765"/>
                </a:lnTo>
                <a:lnTo>
                  <a:pt x="1786" y="781"/>
                </a:lnTo>
                <a:lnTo>
                  <a:pt x="1801" y="766"/>
                </a:lnTo>
                <a:lnTo>
                  <a:pt x="1828" y="748"/>
                </a:lnTo>
                <a:lnTo>
                  <a:pt x="1849" y="724"/>
                </a:lnTo>
                <a:lnTo>
                  <a:pt x="1860" y="709"/>
                </a:lnTo>
                <a:lnTo>
                  <a:pt x="1878" y="700"/>
                </a:lnTo>
                <a:lnTo>
                  <a:pt x="1938" y="718"/>
                </a:lnTo>
                <a:lnTo>
                  <a:pt x="1966" y="723"/>
                </a:lnTo>
                <a:lnTo>
                  <a:pt x="2010" y="750"/>
                </a:lnTo>
                <a:lnTo>
                  <a:pt x="2032" y="766"/>
                </a:lnTo>
                <a:lnTo>
                  <a:pt x="2052" y="781"/>
                </a:lnTo>
                <a:lnTo>
                  <a:pt x="2046" y="805"/>
                </a:lnTo>
                <a:lnTo>
                  <a:pt x="2041" y="826"/>
                </a:lnTo>
                <a:lnTo>
                  <a:pt x="2061" y="834"/>
                </a:lnTo>
                <a:lnTo>
                  <a:pt x="2076" y="816"/>
                </a:lnTo>
                <a:lnTo>
                  <a:pt x="2106" y="795"/>
                </a:lnTo>
                <a:lnTo>
                  <a:pt x="2133" y="796"/>
                </a:lnTo>
                <a:lnTo>
                  <a:pt x="2169" y="811"/>
                </a:lnTo>
                <a:lnTo>
                  <a:pt x="2185" y="820"/>
                </a:lnTo>
                <a:lnTo>
                  <a:pt x="2202" y="807"/>
                </a:lnTo>
                <a:lnTo>
                  <a:pt x="2218" y="823"/>
                </a:lnTo>
                <a:lnTo>
                  <a:pt x="2296" y="820"/>
                </a:lnTo>
                <a:lnTo>
                  <a:pt x="2325" y="825"/>
                </a:lnTo>
                <a:lnTo>
                  <a:pt x="2359" y="846"/>
                </a:lnTo>
                <a:lnTo>
                  <a:pt x="2470" y="927"/>
                </a:lnTo>
                <a:lnTo>
                  <a:pt x="2505" y="939"/>
                </a:lnTo>
                <a:lnTo>
                  <a:pt x="2536" y="930"/>
                </a:lnTo>
                <a:lnTo>
                  <a:pt x="2562" y="934"/>
                </a:lnTo>
                <a:lnTo>
                  <a:pt x="2574" y="970"/>
                </a:lnTo>
                <a:lnTo>
                  <a:pt x="2596" y="994"/>
                </a:lnTo>
                <a:lnTo>
                  <a:pt x="2596" y="1027"/>
                </a:lnTo>
                <a:lnTo>
                  <a:pt x="2596" y="1071"/>
                </a:lnTo>
                <a:lnTo>
                  <a:pt x="2589" y="1119"/>
                </a:lnTo>
                <a:lnTo>
                  <a:pt x="2575" y="1153"/>
                </a:lnTo>
                <a:lnTo>
                  <a:pt x="2554" y="1173"/>
                </a:lnTo>
                <a:lnTo>
                  <a:pt x="2536" y="1195"/>
                </a:lnTo>
                <a:lnTo>
                  <a:pt x="2527" y="1215"/>
                </a:lnTo>
                <a:lnTo>
                  <a:pt x="2499" y="1221"/>
                </a:lnTo>
                <a:lnTo>
                  <a:pt x="2470" y="1261"/>
                </a:lnTo>
                <a:lnTo>
                  <a:pt x="2463" y="1285"/>
                </a:lnTo>
                <a:lnTo>
                  <a:pt x="2436" y="1309"/>
                </a:lnTo>
                <a:lnTo>
                  <a:pt x="2428" y="1335"/>
                </a:lnTo>
                <a:lnTo>
                  <a:pt x="2404" y="1330"/>
                </a:lnTo>
                <a:lnTo>
                  <a:pt x="2389" y="1339"/>
                </a:lnTo>
                <a:lnTo>
                  <a:pt x="2383" y="1375"/>
                </a:lnTo>
                <a:lnTo>
                  <a:pt x="2371" y="1414"/>
                </a:lnTo>
                <a:lnTo>
                  <a:pt x="2377" y="1459"/>
                </a:lnTo>
                <a:lnTo>
                  <a:pt x="2385" y="1506"/>
                </a:lnTo>
                <a:lnTo>
                  <a:pt x="2368" y="1590"/>
                </a:lnTo>
                <a:lnTo>
                  <a:pt x="2377" y="1611"/>
                </a:lnTo>
                <a:lnTo>
                  <a:pt x="2356" y="1626"/>
                </a:lnTo>
                <a:lnTo>
                  <a:pt x="2350" y="1648"/>
                </a:lnTo>
                <a:lnTo>
                  <a:pt x="2352" y="1675"/>
                </a:lnTo>
                <a:lnTo>
                  <a:pt x="2355" y="1704"/>
                </a:lnTo>
                <a:lnTo>
                  <a:pt x="2334" y="1728"/>
                </a:lnTo>
                <a:lnTo>
                  <a:pt x="2326" y="1755"/>
                </a:lnTo>
                <a:lnTo>
                  <a:pt x="2329" y="1780"/>
                </a:lnTo>
                <a:lnTo>
                  <a:pt x="2316" y="1837"/>
                </a:lnTo>
                <a:lnTo>
                  <a:pt x="2295" y="1876"/>
                </a:lnTo>
                <a:lnTo>
                  <a:pt x="2262" y="1885"/>
                </a:lnTo>
                <a:lnTo>
                  <a:pt x="2266" y="1903"/>
                </a:lnTo>
                <a:lnTo>
                  <a:pt x="2275" y="1920"/>
                </a:lnTo>
                <a:lnTo>
                  <a:pt x="2262" y="1942"/>
                </a:lnTo>
                <a:lnTo>
                  <a:pt x="2242" y="1954"/>
                </a:lnTo>
                <a:lnTo>
                  <a:pt x="2221" y="1962"/>
                </a:lnTo>
                <a:lnTo>
                  <a:pt x="2208" y="1992"/>
                </a:lnTo>
                <a:lnTo>
                  <a:pt x="2190" y="2007"/>
                </a:lnTo>
                <a:lnTo>
                  <a:pt x="2154" y="2001"/>
                </a:lnTo>
                <a:lnTo>
                  <a:pt x="2122" y="2005"/>
                </a:lnTo>
                <a:lnTo>
                  <a:pt x="2074" y="2001"/>
                </a:lnTo>
                <a:lnTo>
                  <a:pt x="2011" y="2040"/>
                </a:lnTo>
                <a:lnTo>
                  <a:pt x="1942" y="2071"/>
                </a:lnTo>
                <a:lnTo>
                  <a:pt x="1915" y="2094"/>
                </a:lnTo>
                <a:lnTo>
                  <a:pt x="1902" y="2118"/>
                </a:lnTo>
                <a:lnTo>
                  <a:pt x="1893" y="2140"/>
                </a:lnTo>
                <a:lnTo>
                  <a:pt x="1870" y="2146"/>
                </a:lnTo>
                <a:lnTo>
                  <a:pt x="1849" y="2169"/>
                </a:lnTo>
                <a:lnTo>
                  <a:pt x="1839" y="2208"/>
                </a:lnTo>
                <a:lnTo>
                  <a:pt x="1848" y="2236"/>
                </a:lnTo>
                <a:lnTo>
                  <a:pt x="1866" y="2250"/>
                </a:lnTo>
                <a:lnTo>
                  <a:pt x="1836" y="2313"/>
                </a:lnTo>
                <a:lnTo>
                  <a:pt x="1824" y="2350"/>
                </a:lnTo>
                <a:lnTo>
                  <a:pt x="1809" y="2334"/>
                </a:lnTo>
                <a:lnTo>
                  <a:pt x="1791" y="2337"/>
                </a:lnTo>
                <a:lnTo>
                  <a:pt x="1798" y="2373"/>
                </a:lnTo>
                <a:lnTo>
                  <a:pt x="1774" y="2401"/>
                </a:lnTo>
                <a:lnTo>
                  <a:pt x="1761" y="2422"/>
                </a:lnTo>
                <a:lnTo>
                  <a:pt x="1735" y="2422"/>
                </a:lnTo>
                <a:lnTo>
                  <a:pt x="1732" y="2445"/>
                </a:lnTo>
                <a:lnTo>
                  <a:pt x="1725" y="2466"/>
                </a:lnTo>
                <a:lnTo>
                  <a:pt x="1728" y="2481"/>
                </a:lnTo>
                <a:lnTo>
                  <a:pt x="1716" y="2508"/>
                </a:lnTo>
                <a:lnTo>
                  <a:pt x="1696" y="2530"/>
                </a:lnTo>
                <a:lnTo>
                  <a:pt x="1677" y="2542"/>
                </a:lnTo>
                <a:lnTo>
                  <a:pt x="1644" y="2590"/>
                </a:lnTo>
                <a:lnTo>
                  <a:pt x="1620" y="2659"/>
                </a:lnTo>
                <a:lnTo>
                  <a:pt x="1597" y="2677"/>
                </a:lnTo>
                <a:lnTo>
                  <a:pt x="1584" y="2703"/>
                </a:lnTo>
                <a:lnTo>
                  <a:pt x="1575" y="2725"/>
                </a:lnTo>
                <a:lnTo>
                  <a:pt x="1548" y="2746"/>
                </a:lnTo>
                <a:lnTo>
                  <a:pt x="1528" y="2752"/>
                </a:lnTo>
                <a:lnTo>
                  <a:pt x="1504" y="2776"/>
                </a:lnTo>
                <a:lnTo>
                  <a:pt x="1443" y="2775"/>
                </a:lnTo>
                <a:lnTo>
                  <a:pt x="1408" y="2782"/>
                </a:lnTo>
                <a:lnTo>
                  <a:pt x="1386" y="2770"/>
                </a:lnTo>
                <a:lnTo>
                  <a:pt x="1365" y="2751"/>
                </a:lnTo>
                <a:lnTo>
                  <a:pt x="1329" y="2745"/>
                </a:lnTo>
                <a:lnTo>
                  <a:pt x="1300" y="2715"/>
                </a:lnTo>
                <a:lnTo>
                  <a:pt x="1282" y="2742"/>
                </a:lnTo>
                <a:lnTo>
                  <a:pt x="1335" y="2791"/>
                </a:lnTo>
                <a:lnTo>
                  <a:pt x="1350" y="2820"/>
                </a:lnTo>
                <a:lnTo>
                  <a:pt x="1345" y="2857"/>
                </a:lnTo>
                <a:lnTo>
                  <a:pt x="1381" y="2875"/>
                </a:lnTo>
                <a:lnTo>
                  <a:pt x="1395" y="2896"/>
                </a:lnTo>
                <a:lnTo>
                  <a:pt x="1383" y="2941"/>
                </a:lnTo>
                <a:lnTo>
                  <a:pt x="1344" y="2959"/>
                </a:lnTo>
                <a:lnTo>
                  <a:pt x="1329" y="3001"/>
                </a:lnTo>
                <a:lnTo>
                  <a:pt x="1303" y="3028"/>
                </a:lnTo>
                <a:lnTo>
                  <a:pt x="1284" y="3039"/>
                </a:lnTo>
                <a:lnTo>
                  <a:pt x="1267" y="3060"/>
                </a:lnTo>
                <a:lnTo>
                  <a:pt x="1225" y="3073"/>
                </a:lnTo>
                <a:lnTo>
                  <a:pt x="1203" y="3090"/>
                </a:lnTo>
                <a:lnTo>
                  <a:pt x="1192" y="3111"/>
                </a:lnTo>
                <a:lnTo>
                  <a:pt x="1173" y="3124"/>
                </a:lnTo>
                <a:lnTo>
                  <a:pt x="1144" y="3130"/>
                </a:lnTo>
                <a:lnTo>
                  <a:pt x="1119" y="3120"/>
                </a:lnTo>
                <a:lnTo>
                  <a:pt x="1104" y="3142"/>
                </a:lnTo>
                <a:lnTo>
                  <a:pt x="1078" y="3153"/>
                </a:lnTo>
                <a:lnTo>
                  <a:pt x="1062" y="3162"/>
                </a:lnTo>
                <a:lnTo>
                  <a:pt x="1068" y="3192"/>
                </a:lnTo>
                <a:lnTo>
                  <a:pt x="1056" y="3223"/>
                </a:lnTo>
                <a:lnTo>
                  <a:pt x="1018" y="3238"/>
                </a:lnTo>
                <a:lnTo>
                  <a:pt x="970" y="3222"/>
                </a:lnTo>
                <a:lnTo>
                  <a:pt x="946" y="3198"/>
                </a:lnTo>
                <a:lnTo>
                  <a:pt x="910" y="3213"/>
                </a:lnTo>
                <a:lnTo>
                  <a:pt x="916" y="3255"/>
                </a:lnTo>
                <a:lnTo>
                  <a:pt x="927" y="3289"/>
                </a:lnTo>
                <a:lnTo>
                  <a:pt x="921" y="3324"/>
                </a:lnTo>
                <a:lnTo>
                  <a:pt x="937" y="3381"/>
                </a:lnTo>
                <a:lnTo>
                  <a:pt x="901" y="3412"/>
                </a:lnTo>
                <a:lnTo>
                  <a:pt x="894" y="3454"/>
                </a:lnTo>
                <a:lnTo>
                  <a:pt x="895" y="3492"/>
                </a:lnTo>
                <a:lnTo>
                  <a:pt x="867" y="3534"/>
                </a:lnTo>
                <a:lnTo>
                  <a:pt x="813" y="3540"/>
                </a:lnTo>
                <a:lnTo>
                  <a:pt x="769" y="3603"/>
                </a:lnTo>
                <a:lnTo>
                  <a:pt x="760" y="3645"/>
                </a:lnTo>
                <a:lnTo>
                  <a:pt x="789" y="3673"/>
                </a:lnTo>
                <a:lnTo>
                  <a:pt x="867" y="3714"/>
                </a:lnTo>
                <a:lnTo>
                  <a:pt x="864" y="3751"/>
                </a:lnTo>
                <a:lnTo>
                  <a:pt x="850" y="3789"/>
                </a:lnTo>
                <a:lnTo>
                  <a:pt x="834" y="3831"/>
                </a:lnTo>
                <a:lnTo>
                  <a:pt x="810" y="3826"/>
                </a:lnTo>
                <a:lnTo>
                  <a:pt x="790" y="3840"/>
                </a:lnTo>
                <a:lnTo>
                  <a:pt x="765" y="3862"/>
                </a:lnTo>
                <a:lnTo>
                  <a:pt x="763" y="3897"/>
                </a:lnTo>
                <a:lnTo>
                  <a:pt x="736" y="3952"/>
                </a:lnTo>
                <a:lnTo>
                  <a:pt x="684" y="3987"/>
                </a:lnTo>
                <a:lnTo>
                  <a:pt x="664" y="4023"/>
                </a:lnTo>
                <a:lnTo>
                  <a:pt x="664" y="4060"/>
                </a:lnTo>
                <a:lnTo>
                  <a:pt x="690" y="4107"/>
                </a:lnTo>
                <a:lnTo>
                  <a:pt x="711" y="4141"/>
                </a:lnTo>
                <a:lnTo>
                  <a:pt x="709" y="4159"/>
                </a:lnTo>
                <a:lnTo>
                  <a:pt x="688" y="4162"/>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dirty="0">
              <a:solidFill>
                <a:sysClr val="windowText" lastClr="000000"/>
              </a:solidFill>
              <a:latin typeface="Calibri"/>
              <a:ea typeface="宋体" panose="02010600030101010101" pitchFamily="2" charset="-122"/>
            </a:endParaRPr>
          </a:p>
        </p:txBody>
      </p:sp>
      <p:sp>
        <p:nvSpPr>
          <p:cNvPr id="38" name="Freeform 113">
            <a:extLst>
              <a:ext uri="{FF2B5EF4-FFF2-40B4-BE49-F238E27FC236}">
                <a16:creationId xmlns:a16="http://schemas.microsoft.com/office/drawing/2014/main" id="{195492E5-7E40-862E-3E98-BD136B323F5F}"/>
              </a:ext>
            </a:extLst>
          </p:cNvPr>
          <p:cNvSpPr>
            <a:spLocks/>
          </p:cNvSpPr>
          <p:nvPr/>
        </p:nvSpPr>
        <p:spPr bwMode="auto">
          <a:xfrm>
            <a:off x="4071939" y="6192839"/>
            <a:ext cx="34925" cy="20637"/>
          </a:xfrm>
          <a:custGeom>
            <a:avLst/>
            <a:gdLst/>
            <a:ahLst/>
            <a:cxnLst>
              <a:cxn ang="0">
                <a:pos x="139" y="67"/>
              </a:cxn>
              <a:cxn ang="0">
                <a:pos x="90" y="63"/>
              </a:cxn>
              <a:cxn ang="0">
                <a:pos x="78" y="34"/>
              </a:cxn>
              <a:cxn ang="0">
                <a:pos x="58" y="40"/>
              </a:cxn>
              <a:cxn ang="0">
                <a:pos x="46" y="51"/>
              </a:cxn>
              <a:cxn ang="0">
                <a:pos x="1" y="45"/>
              </a:cxn>
              <a:cxn ang="0">
                <a:pos x="0" y="34"/>
              </a:cxn>
              <a:cxn ang="0">
                <a:pos x="52" y="22"/>
              </a:cxn>
              <a:cxn ang="0">
                <a:pos x="79" y="0"/>
              </a:cxn>
              <a:cxn ang="0">
                <a:pos x="93" y="3"/>
              </a:cxn>
              <a:cxn ang="0">
                <a:pos x="88" y="21"/>
              </a:cxn>
              <a:cxn ang="0">
                <a:pos x="103" y="39"/>
              </a:cxn>
              <a:cxn ang="0">
                <a:pos x="130" y="43"/>
              </a:cxn>
              <a:cxn ang="0">
                <a:pos x="139" y="67"/>
              </a:cxn>
            </a:cxnLst>
            <a:rect l="0" t="0" r="r" b="b"/>
            <a:pathLst>
              <a:path w="139" h="67">
                <a:moveTo>
                  <a:pt x="139" y="67"/>
                </a:moveTo>
                <a:lnTo>
                  <a:pt x="90" y="63"/>
                </a:lnTo>
                <a:lnTo>
                  <a:pt x="78" y="34"/>
                </a:lnTo>
                <a:lnTo>
                  <a:pt x="58" y="40"/>
                </a:lnTo>
                <a:lnTo>
                  <a:pt x="46" y="51"/>
                </a:lnTo>
                <a:lnTo>
                  <a:pt x="1" y="45"/>
                </a:lnTo>
                <a:lnTo>
                  <a:pt x="0" y="34"/>
                </a:lnTo>
                <a:lnTo>
                  <a:pt x="52" y="22"/>
                </a:lnTo>
                <a:lnTo>
                  <a:pt x="79" y="0"/>
                </a:lnTo>
                <a:lnTo>
                  <a:pt x="93" y="3"/>
                </a:lnTo>
                <a:lnTo>
                  <a:pt x="88" y="21"/>
                </a:lnTo>
                <a:lnTo>
                  <a:pt x="103" y="39"/>
                </a:lnTo>
                <a:lnTo>
                  <a:pt x="130" y="43"/>
                </a:lnTo>
                <a:lnTo>
                  <a:pt x="139" y="67"/>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39" name="Freeform 114">
            <a:extLst>
              <a:ext uri="{FF2B5EF4-FFF2-40B4-BE49-F238E27FC236}">
                <a16:creationId xmlns:a16="http://schemas.microsoft.com/office/drawing/2014/main" id="{346E1523-29CB-771A-33CD-13310CF2FBBA}"/>
              </a:ext>
            </a:extLst>
          </p:cNvPr>
          <p:cNvSpPr>
            <a:spLocks/>
          </p:cNvSpPr>
          <p:nvPr/>
        </p:nvSpPr>
        <p:spPr bwMode="auto">
          <a:xfrm>
            <a:off x="4098926" y="6189663"/>
            <a:ext cx="20639" cy="11112"/>
          </a:xfrm>
          <a:custGeom>
            <a:avLst/>
            <a:gdLst/>
            <a:ahLst/>
            <a:cxnLst>
              <a:cxn ang="0">
                <a:pos x="156" y="112"/>
              </a:cxn>
              <a:cxn ang="0">
                <a:pos x="71" y="104"/>
              </a:cxn>
              <a:cxn ang="0">
                <a:pos x="0" y="78"/>
              </a:cxn>
              <a:cxn ang="0">
                <a:pos x="0" y="42"/>
              </a:cxn>
              <a:cxn ang="0">
                <a:pos x="25" y="0"/>
              </a:cxn>
              <a:cxn ang="0">
                <a:pos x="103" y="8"/>
              </a:cxn>
              <a:cxn ang="0">
                <a:pos x="168" y="45"/>
              </a:cxn>
              <a:cxn ang="0">
                <a:pos x="156" y="112"/>
              </a:cxn>
            </a:cxnLst>
            <a:rect l="0" t="0" r="r" b="b"/>
            <a:pathLst>
              <a:path w="168" h="112">
                <a:moveTo>
                  <a:pt x="156" y="112"/>
                </a:moveTo>
                <a:lnTo>
                  <a:pt x="71" y="104"/>
                </a:lnTo>
                <a:lnTo>
                  <a:pt x="0" y="78"/>
                </a:lnTo>
                <a:lnTo>
                  <a:pt x="0" y="42"/>
                </a:lnTo>
                <a:lnTo>
                  <a:pt x="25" y="0"/>
                </a:lnTo>
                <a:lnTo>
                  <a:pt x="103" y="8"/>
                </a:lnTo>
                <a:lnTo>
                  <a:pt x="168" y="45"/>
                </a:lnTo>
                <a:lnTo>
                  <a:pt x="156" y="112"/>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40" name="Freeform 115">
            <a:extLst>
              <a:ext uri="{FF2B5EF4-FFF2-40B4-BE49-F238E27FC236}">
                <a16:creationId xmlns:a16="http://schemas.microsoft.com/office/drawing/2014/main" id="{42841316-9B3C-5B4C-182E-33511E9C4FF7}"/>
              </a:ext>
            </a:extLst>
          </p:cNvPr>
          <p:cNvSpPr>
            <a:spLocks/>
          </p:cNvSpPr>
          <p:nvPr/>
        </p:nvSpPr>
        <p:spPr bwMode="auto">
          <a:xfrm>
            <a:off x="4021140" y="6170614"/>
            <a:ext cx="22225" cy="12700"/>
          </a:xfrm>
          <a:custGeom>
            <a:avLst/>
            <a:gdLst/>
            <a:ahLst/>
            <a:cxnLst>
              <a:cxn ang="0">
                <a:pos x="91" y="41"/>
              </a:cxn>
              <a:cxn ang="0">
                <a:pos x="60" y="44"/>
              </a:cxn>
              <a:cxn ang="0">
                <a:pos x="36" y="56"/>
              </a:cxn>
              <a:cxn ang="0">
                <a:pos x="13" y="53"/>
              </a:cxn>
              <a:cxn ang="0">
                <a:pos x="0" y="38"/>
              </a:cxn>
              <a:cxn ang="0">
                <a:pos x="10" y="11"/>
              </a:cxn>
              <a:cxn ang="0">
                <a:pos x="25" y="5"/>
              </a:cxn>
              <a:cxn ang="0">
                <a:pos x="48" y="20"/>
              </a:cxn>
              <a:cxn ang="0">
                <a:pos x="63" y="0"/>
              </a:cxn>
              <a:cxn ang="0">
                <a:pos x="72" y="24"/>
              </a:cxn>
              <a:cxn ang="0">
                <a:pos x="91" y="41"/>
              </a:cxn>
            </a:cxnLst>
            <a:rect l="0" t="0" r="r" b="b"/>
            <a:pathLst>
              <a:path w="91" h="56">
                <a:moveTo>
                  <a:pt x="91" y="41"/>
                </a:moveTo>
                <a:lnTo>
                  <a:pt x="60" y="44"/>
                </a:lnTo>
                <a:lnTo>
                  <a:pt x="36" y="56"/>
                </a:lnTo>
                <a:lnTo>
                  <a:pt x="13" y="53"/>
                </a:lnTo>
                <a:lnTo>
                  <a:pt x="0" y="38"/>
                </a:lnTo>
                <a:lnTo>
                  <a:pt x="10" y="11"/>
                </a:lnTo>
                <a:lnTo>
                  <a:pt x="25" y="5"/>
                </a:lnTo>
                <a:lnTo>
                  <a:pt x="48" y="20"/>
                </a:lnTo>
                <a:lnTo>
                  <a:pt x="63" y="0"/>
                </a:lnTo>
                <a:lnTo>
                  <a:pt x="72" y="24"/>
                </a:lnTo>
                <a:lnTo>
                  <a:pt x="91" y="41"/>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41" name="Freeform 116">
            <a:extLst>
              <a:ext uri="{FF2B5EF4-FFF2-40B4-BE49-F238E27FC236}">
                <a16:creationId xmlns:a16="http://schemas.microsoft.com/office/drawing/2014/main" id="{775D5763-7824-37A3-8A35-9214901355CB}"/>
              </a:ext>
            </a:extLst>
          </p:cNvPr>
          <p:cNvSpPr>
            <a:spLocks/>
          </p:cNvSpPr>
          <p:nvPr/>
        </p:nvSpPr>
        <p:spPr bwMode="auto">
          <a:xfrm>
            <a:off x="4044949" y="6161088"/>
            <a:ext cx="7939" cy="11112"/>
          </a:xfrm>
          <a:custGeom>
            <a:avLst/>
            <a:gdLst/>
            <a:ahLst/>
            <a:cxnLst>
              <a:cxn ang="0">
                <a:pos x="15" y="50"/>
              </a:cxn>
              <a:cxn ang="0">
                <a:pos x="0" y="26"/>
              </a:cxn>
              <a:cxn ang="0">
                <a:pos x="3" y="0"/>
              </a:cxn>
              <a:cxn ang="0">
                <a:pos x="19" y="0"/>
              </a:cxn>
              <a:cxn ang="0">
                <a:pos x="34" y="29"/>
              </a:cxn>
              <a:cxn ang="0">
                <a:pos x="33" y="50"/>
              </a:cxn>
              <a:cxn ang="0">
                <a:pos x="15" y="50"/>
              </a:cxn>
            </a:cxnLst>
            <a:rect l="0" t="0" r="r" b="b"/>
            <a:pathLst>
              <a:path w="34" h="50">
                <a:moveTo>
                  <a:pt x="15" y="50"/>
                </a:moveTo>
                <a:lnTo>
                  <a:pt x="0" y="26"/>
                </a:lnTo>
                <a:lnTo>
                  <a:pt x="3" y="0"/>
                </a:lnTo>
                <a:lnTo>
                  <a:pt x="19" y="0"/>
                </a:lnTo>
                <a:lnTo>
                  <a:pt x="34" y="29"/>
                </a:lnTo>
                <a:lnTo>
                  <a:pt x="33" y="50"/>
                </a:lnTo>
                <a:lnTo>
                  <a:pt x="15" y="5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42" name="Freeform 117">
            <a:extLst>
              <a:ext uri="{FF2B5EF4-FFF2-40B4-BE49-F238E27FC236}">
                <a16:creationId xmlns:a16="http://schemas.microsoft.com/office/drawing/2014/main" id="{A4440006-3117-80A8-B738-9CF09077C2AE}"/>
              </a:ext>
            </a:extLst>
          </p:cNvPr>
          <p:cNvSpPr>
            <a:spLocks/>
          </p:cNvSpPr>
          <p:nvPr/>
        </p:nvSpPr>
        <p:spPr bwMode="auto">
          <a:xfrm>
            <a:off x="4021137" y="6140452"/>
            <a:ext cx="19051" cy="22225"/>
          </a:xfrm>
          <a:custGeom>
            <a:avLst/>
            <a:gdLst/>
            <a:ahLst/>
            <a:cxnLst>
              <a:cxn ang="0">
                <a:pos x="28" y="0"/>
              </a:cxn>
              <a:cxn ang="0">
                <a:pos x="0" y="92"/>
              </a:cxn>
              <a:cxn ang="0">
                <a:pos x="55" y="211"/>
              </a:cxn>
              <a:cxn ang="0">
                <a:pos x="165" y="174"/>
              </a:cxn>
              <a:cxn ang="0">
                <a:pos x="183" y="119"/>
              </a:cxn>
              <a:cxn ang="0">
                <a:pos x="128" y="0"/>
              </a:cxn>
              <a:cxn ang="0">
                <a:pos x="28" y="0"/>
              </a:cxn>
            </a:cxnLst>
            <a:rect l="0" t="0" r="r" b="b"/>
            <a:pathLst>
              <a:path w="183" h="211">
                <a:moveTo>
                  <a:pt x="28" y="0"/>
                </a:moveTo>
                <a:lnTo>
                  <a:pt x="0" y="92"/>
                </a:lnTo>
                <a:lnTo>
                  <a:pt x="55" y="211"/>
                </a:lnTo>
                <a:lnTo>
                  <a:pt x="165" y="174"/>
                </a:lnTo>
                <a:lnTo>
                  <a:pt x="183" y="119"/>
                </a:lnTo>
                <a:lnTo>
                  <a:pt x="128" y="0"/>
                </a:lnTo>
                <a:lnTo>
                  <a:pt x="28" y="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43" name="Freeform 118">
            <a:extLst>
              <a:ext uri="{FF2B5EF4-FFF2-40B4-BE49-F238E27FC236}">
                <a16:creationId xmlns:a16="http://schemas.microsoft.com/office/drawing/2014/main" id="{6347507E-B56A-99E2-2099-D8DDD240A61E}"/>
              </a:ext>
            </a:extLst>
          </p:cNvPr>
          <p:cNvSpPr>
            <a:spLocks/>
          </p:cNvSpPr>
          <p:nvPr/>
        </p:nvSpPr>
        <p:spPr bwMode="auto">
          <a:xfrm>
            <a:off x="4271965" y="6045200"/>
            <a:ext cx="47625" cy="39688"/>
          </a:xfrm>
          <a:custGeom>
            <a:avLst/>
            <a:gdLst/>
            <a:ahLst/>
            <a:cxnLst>
              <a:cxn ang="0">
                <a:pos x="0" y="116"/>
              </a:cxn>
              <a:cxn ang="0">
                <a:pos x="11" y="135"/>
              </a:cxn>
              <a:cxn ang="0">
                <a:pos x="33" y="119"/>
              </a:cxn>
              <a:cxn ang="0">
                <a:pos x="56" y="129"/>
              </a:cxn>
              <a:cxn ang="0">
                <a:pos x="47" y="99"/>
              </a:cxn>
              <a:cxn ang="0">
                <a:pos x="86" y="111"/>
              </a:cxn>
              <a:cxn ang="0">
                <a:pos x="83" y="87"/>
              </a:cxn>
              <a:cxn ang="0">
                <a:pos x="120" y="90"/>
              </a:cxn>
              <a:cxn ang="0">
                <a:pos x="167" y="69"/>
              </a:cxn>
              <a:cxn ang="0">
                <a:pos x="152" y="54"/>
              </a:cxn>
              <a:cxn ang="0">
                <a:pos x="134" y="54"/>
              </a:cxn>
              <a:cxn ang="0">
                <a:pos x="111" y="27"/>
              </a:cxn>
              <a:cxn ang="0">
                <a:pos x="119" y="6"/>
              </a:cxn>
              <a:cxn ang="0">
                <a:pos x="77" y="0"/>
              </a:cxn>
              <a:cxn ang="0">
                <a:pos x="57" y="32"/>
              </a:cxn>
              <a:cxn ang="0">
                <a:pos x="65" y="66"/>
              </a:cxn>
              <a:cxn ang="0">
                <a:pos x="39" y="62"/>
              </a:cxn>
              <a:cxn ang="0">
                <a:pos x="17" y="82"/>
              </a:cxn>
              <a:cxn ang="0">
                <a:pos x="0" y="116"/>
              </a:cxn>
            </a:cxnLst>
            <a:rect l="0" t="0" r="r" b="b"/>
            <a:pathLst>
              <a:path w="167" h="135">
                <a:moveTo>
                  <a:pt x="0" y="116"/>
                </a:moveTo>
                <a:lnTo>
                  <a:pt x="11" y="135"/>
                </a:lnTo>
                <a:lnTo>
                  <a:pt x="33" y="119"/>
                </a:lnTo>
                <a:lnTo>
                  <a:pt x="56" y="129"/>
                </a:lnTo>
                <a:lnTo>
                  <a:pt x="47" y="99"/>
                </a:lnTo>
                <a:lnTo>
                  <a:pt x="86" y="111"/>
                </a:lnTo>
                <a:lnTo>
                  <a:pt x="83" y="87"/>
                </a:lnTo>
                <a:lnTo>
                  <a:pt x="120" y="90"/>
                </a:lnTo>
                <a:lnTo>
                  <a:pt x="167" y="69"/>
                </a:lnTo>
                <a:lnTo>
                  <a:pt x="152" y="54"/>
                </a:lnTo>
                <a:lnTo>
                  <a:pt x="134" y="54"/>
                </a:lnTo>
                <a:lnTo>
                  <a:pt x="111" y="27"/>
                </a:lnTo>
                <a:lnTo>
                  <a:pt x="119" y="6"/>
                </a:lnTo>
                <a:lnTo>
                  <a:pt x="77" y="0"/>
                </a:lnTo>
                <a:lnTo>
                  <a:pt x="57" y="32"/>
                </a:lnTo>
                <a:lnTo>
                  <a:pt x="65" y="66"/>
                </a:lnTo>
                <a:lnTo>
                  <a:pt x="39" y="62"/>
                </a:lnTo>
                <a:lnTo>
                  <a:pt x="17" y="82"/>
                </a:lnTo>
                <a:lnTo>
                  <a:pt x="0" y="11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44" name="Freeform 119">
            <a:extLst>
              <a:ext uri="{FF2B5EF4-FFF2-40B4-BE49-F238E27FC236}">
                <a16:creationId xmlns:a16="http://schemas.microsoft.com/office/drawing/2014/main" id="{88D93752-514E-5FA1-88D0-F81080666106}"/>
              </a:ext>
            </a:extLst>
          </p:cNvPr>
          <p:cNvSpPr>
            <a:spLocks/>
          </p:cNvSpPr>
          <p:nvPr/>
        </p:nvSpPr>
        <p:spPr bwMode="auto">
          <a:xfrm>
            <a:off x="4238626" y="6042025"/>
            <a:ext cx="42863" cy="39688"/>
          </a:xfrm>
          <a:custGeom>
            <a:avLst/>
            <a:gdLst/>
            <a:ahLst/>
            <a:cxnLst>
              <a:cxn ang="0">
                <a:pos x="0" y="120"/>
              </a:cxn>
              <a:cxn ang="0">
                <a:pos x="11" y="106"/>
              </a:cxn>
              <a:cxn ang="0">
                <a:pos x="18" y="85"/>
              </a:cxn>
              <a:cxn ang="0">
                <a:pos x="37" y="86"/>
              </a:cxn>
              <a:cxn ang="0">
                <a:pos x="47" y="60"/>
              </a:cxn>
              <a:cxn ang="0">
                <a:pos x="68" y="67"/>
              </a:cxn>
              <a:cxn ang="0">
                <a:pos x="83" y="41"/>
              </a:cxn>
              <a:cxn ang="0">
                <a:pos x="37" y="41"/>
              </a:cxn>
              <a:cxn ang="0">
                <a:pos x="42" y="18"/>
              </a:cxn>
              <a:cxn ang="0">
                <a:pos x="72" y="22"/>
              </a:cxn>
              <a:cxn ang="0">
                <a:pos x="78" y="4"/>
              </a:cxn>
              <a:cxn ang="0">
                <a:pos x="93" y="0"/>
              </a:cxn>
              <a:cxn ang="0">
                <a:pos x="102" y="16"/>
              </a:cxn>
              <a:cxn ang="0">
                <a:pos x="117" y="10"/>
              </a:cxn>
              <a:cxn ang="0">
                <a:pos x="132" y="22"/>
              </a:cxn>
              <a:cxn ang="0">
                <a:pos x="152" y="19"/>
              </a:cxn>
              <a:cxn ang="0">
                <a:pos x="137" y="64"/>
              </a:cxn>
              <a:cxn ang="0">
                <a:pos x="92" y="102"/>
              </a:cxn>
              <a:cxn ang="0">
                <a:pos x="44" y="129"/>
              </a:cxn>
              <a:cxn ang="0">
                <a:pos x="0" y="120"/>
              </a:cxn>
            </a:cxnLst>
            <a:rect l="0" t="0" r="r" b="b"/>
            <a:pathLst>
              <a:path w="152" h="129">
                <a:moveTo>
                  <a:pt x="0" y="120"/>
                </a:moveTo>
                <a:lnTo>
                  <a:pt x="11" y="106"/>
                </a:lnTo>
                <a:lnTo>
                  <a:pt x="18" y="85"/>
                </a:lnTo>
                <a:lnTo>
                  <a:pt x="37" y="86"/>
                </a:lnTo>
                <a:lnTo>
                  <a:pt x="47" y="60"/>
                </a:lnTo>
                <a:lnTo>
                  <a:pt x="68" y="67"/>
                </a:lnTo>
                <a:lnTo>
                  <a:pt x="83" y="41"/>
                </a:lnTo>
                <a:lnTo>
                  <a:pt x="37" y="41"/>
                </a:lnTo>
                <a:lnTo>
                  <a:pt x="42" y="18"/>
                </a:lnTo>
                <a:lnTo>
                  <a:pt x="72" y="22"/>
                </a:lnTo>
                <a:lnTo>
                  <a:pt x="78" y="4"/>
                </a:lnTo>
                <a:lnTo>
                  <a:pt x="93" y="0"/>
                </a:lnTo>
                <a:lnTo>
                  <a:pt x="102" y="16"/>
                </a:lnTo>
                <a:lnTo>
                  <a:pt x="117" y="10"/>
                </a:lnTo>
                <a:lnTo>
                  <a:pt x="132" y="22"/>
                </a:lnTo>
                <a:lnTo>
                  <a:pt x="152" y="19"/>
                </a:lnTo>
                <a:lnTo>
                  <a:pt x="137" y="64"/>
                </a:lnTo>
                <a:lnTo>
                  <a:pt x="92" y="102"/>
                </a:lnTo>
                <a:lnTo>
                  <a:pt x="44" y="129"/>
                </a:lnTo>
                <a:lnTo>
                  <a:pt x="0" y="12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45" name="Freeform 120">
            <a:extLst>
              <a:ext uri="{FF2B5EF4-FFF2-40B4-BE49-F238E27FC236}">
                <a16:creationId xmlns:a16="http://schemas.microsoft.com/office/drawing/2014/main" id="{CF0C5486-48E4-D0FF-9392-EE3870AC73C9}"/>
              </a:ext>
            </a:extLst>
          </p:cNvPr>
          <p:cNvSpPr>
            <a:spLocks/>
          </p:cNvSpPr>
          <p:nvPr/>
        </p:nvSpPr>
        <p:spPr bwMode="auto">
          <a:xfrm>
            <a:off x="4305302" y="6048377"/>
            <a:ext cx="17463" cy="11113"/>
          </a:xfrm>
          <a:custGeom>
            <a:avLst/>
            <a:gdLst/>
            <a:ahLst/>
            <a:cxnLst>
              <a:cxn ang="0">
                <a:pos x="57" y="16"/>
              </a:cxn>
              <a:cxn ang="0">
                <a:pos x="45" y="37"/>
              </a:cxn>
              <a:cxn ang="0">
                <a:pos x="16" y="34"/>
              </a:cxn>
              <a:cxn ang="0">
                <a:pos x="0" y="13"/>
              </a:cxn>
              <a:cxn ang="0">
                <a:pos x="22" y="0"/>
              </a:cxn>
              <a:cxn ang="0">
                <a:pos x="51" y="4"/>
              </a:cxn>
              <a:cxn ang="0">
                <a:pos x="57" y="16"/>
              </a:cxn>
            </a:cxnLst>
            <a:rect l="0" t="0" r="r" b="b"/>
            <a:pathLst>
              <a:path w="57" h="37">
                <a:moveTo>
                  <a:pt x="57" y="16"/>
                </a:moveTo>
                <a:lnTo>
                  <a:pt x="45" y="37"/>
                </a:lnTo>
                <a:lnTo>
                  <a:pt x="16" y="34"/>
                </a:lnTo>
                <a:lnTo>
                  <a:pt x="0" y="13"/>
                </a:lnTo>
                <a:lnTo>
                  <a:pt x="22" y="0"/>
                </a:lnTo>
                <a:lnTo>
                  <a:pt x="51" y="4"/>
                </a:lnTo>
                <a:lnTo>
                  <a:pt x="57" y="1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46" name="Freeform 121">
            <a:extLst>
              <a:ext uri="{FF2B5EF4-FFF2-40B4-BE49-F238E27FC236}">
                <a16:creationId xmlns:a16="http://schemas.microsoft.com/office/drawing/2014/main" id="{CE326B36-01D2-11AD-D014-39ECBDB81757}"/>
              </a:ext>
            </a:extLst>
          </p:cNvPr>
          <p:cNvSpPr>
            <a:spLocks/>
          </p:cNvSpPr>
          <p:nvPr/>
        </p:nvSpPr>
        <p:spPr bwMode="auto">
          <a:xfrm>
            <a:off x="4027489" y="6103939"/>
            <a:ext cx="128587" cy="90487"/>
          </a:xfrm>
          <a:custGeom>
            <a:avLst/>
            <a:gdLst/>
            <a:ahLst/>
            <a:cxnLst>
              <a:cxn ang="0">
                <a:pos x="9" y="225"/>
              </a:cxn>
              <a:cxn ang="0">
                <a:pos x="0" y="216"/>
              </a:cxn>
              <a:cxn ang="0">
                <a:pos x="23" y="206"/>
              </a:cxn>
              <a:cxn ang="0">
                <a:pos x="38" y="204"/>
              </a:cxn>
              <a:cxn ang="0">
                <a:pos x="45" y="188"/>
              </a:cxn>
              <a:cxn ang="0">
                <a:pos x="56" y="201"/>
              </a:cxn>
              <a:cxn ang="0">
                <a:pos x="66" y="191"/>
              </a:cxn>
              <a:cxn ang="0">
                <a:pos x="81" y="201"/>
              </a:cxn>
              <a:cxn ang="0">
                <a:pos x="95" y="189"/>
              </a:cxn>
              <a:cxn ang="0">
                <a:pos x="128" y="198"/>
              </a:cxn>
              <a:cxn ang="0">
                <a:pos x="131" y="186"/>
              </a:cxn>
              <a:cxn ang="0">
                <a:pos x="98" y="177"/>
              </a:cxn>
              <a:cxn ang="0">
                <a:pos x="78" y="162"/>
              </a:cxn>
              <a:cxn ang="0">
                <a:pos x="75" y="138"/>
              </a:cxn>
              <a:cxn ang="0">
                <a:pos x="62" y="122"/>
              </a:cxn>
              <a:cxn ang="0">
                <a:pos x="44" y="111"/>
              </a:cxn>
              <a:cxn ang="0">
                <a:pos x="55" y="86"/>
              </a:cxn>
              <a:cxn ang="0">
                <a:pos x="78" y="77"/>
              </a:cxn>
              <a:cxn ang="0">
                <a:pos x="78" y="39"/>
              </a:cxn>
              <a:cxn ang="0">
                <a:pos x="33" y="51"/>
              </a:cxn>
              <a:cxn ang="0">
                <a:pos x="45" y="21"/>
              </a:cxn>
              <a:cxn ang="0">
                <a:pos x="69" y="0"/>
              </a:cxn>
              <a:cxn ang="0">
                <a:pos x="110" y="6"/>
              </a:cxn>
              <a:cxn ang="0">
                <a:pos x="125" y="39"/>
              </a:cxn>
              <a:cxn ang="0">
                <a:pos x="156" y="71"/>
              </a:cxn>
              <a:cxn ang="0">
                <a:pos x="197" y="116"/>
              </a:cxn>
              <a:cxn ang="0">
                <a:pos x="225" y="140"/>
              </a:cxn>
              <a:cxn ang="0">
                <a:pos x="248" y="161"/>
              </a:cxn>
              <a:cxn ang="0">
                <a:pos x="290" y="180"/>
              </a:cxn>
              <a:cxn ang="0">
                <a:pos x="308" y="182"/>
              </a:cxn>
              <a:cxn ang="0">
                <a:pos x="324" y="194"/>
              </a:cxn>
              <a:cxn ang="0">
                <a:pos x="297" y="215"/>
              </a:cxn>
              <a:cxn ang="0">
                <a:pos x="272" y="218"/>
              </a:cxn>
              <a:cxn ang="0">
                <a:pos x="237" y="215"/>
              </a:cxn>
              <a:cxn ang="0">
                <a:pos x="219" y="213"/>
              </a:cxn>
              <a:cxn ang="0">
                <a:pos x="191" y="204"/>
              </a:cxn>
              <a:cxn ang="0">
                <a:pos x="162" y="204"/>
              </a:cxn>
              <a:cxn ang="0">
                <a:pos x="141" y="219"/>
              </a:cxn>
              <a:cxn ang="0">
                <a:pos x="99" y="219"/>
              </a:cxn>
              <a:cxn ang="0">
                <a:pos x="51" y="225"/>
              </a:cxn>
              <a:cxn ang="0">
                <a:pos x="30" y="222"/>
              </a:cxn>
              <a:cxn ang="0">
                <a:pos x="9" y="225"/>
              </a:cxn>
            </a:cxnLst>
            <a:rect l="0" t="0" r="r" b="b"/>
            <a:pathLst>
              <a:path w="324" h="225">
                <a:moveTo>
                  <a:pt x="9" y="225"/>
                </a:moveTo>
                <a:lnTo>
                  <a:pt x="0" y="216"/>
                </a:lnTo>
                <a:lnTo>
                  <a:pt x="23" y="206"/>
                </a:lnTo>
                <a:lnTo>
                  <a:pt x="38" y="204"/>
                </a:lnTo>
                <a:lnTo>
                  <a:pt x="45" y="188"/>
                </a:lnTo>
                <a:lnTo>
                  <a:pt x="56" y="201"/>
                </a:lnTo>
                <a:lnTo>
                  <a:pt x="66" y="191"/>
                </a:lnTo>
                <a:lnTo>
                  <a:pt x="81" y="201"/>
                </a:lnTo>
                <a:lnTo>
                  <a:pt x="95" y="189"/>
                </a:lnTo>
                <a:lnTo>
                  <a:pt x="128" y="198"/>
                </a:lnTo>
                <a:lnTo>
                  <a:pt x="131" y="186"/>
                </a:lnTo>
                <a:lnTo>
                  <a:pt x="98" y="177"/>
                </a:lnTo>
                <a:lnTo>
                  <a:pt x="78" y="162"/>
                </a:lnTo>
                <a:lnTo>
                  <a:pt x="75" y="138"/>
                </a:lnTo>
                <a:lnTo>
                  <a:pt x="62" y="122"/>
                </a:lnTo>
                <a:lnTo>
                  <a:pt x="44" y="111"/>
                </a:lnTo>
                <a:lnTo>
                  <a:pt x="55" y="86"/>
                </a:lnTo>
                <a:lnTo>
                  <a:pt x="78" y="77"/>
                </a:lnTo>
                <a:lnTo>
                  <a:pt x="78" y="39"/>
                </a:lnTo>
                <a:lnTo>
                  <a:pt x="33" y="51"/>
                </a:lnTo>
                <a:lnTo>
                  <a:pt x="45" y="21"/>
                </a:lnTo>
                <a:lnTo>
                  <a:pt x="69" y="0"/>
                </a:lnTo>
                <a:lnTo>
                  <a:pt x="110" y="6"/>
                </a:lnTo>
                <a:lnTo>
                  <a:pt x="125" y="39"/>
                </a:lnTo>
                <a:lnTo>
                  <a:pt x="156" y="71"/>
                </a:lnTo>
                <a:lnTo>
                  <a:pt x="197" y="116"/>
                </a:lnTo>
                <a:lnTo>
                  <a:pt x="225" y="140"/>
                </a:lnTo>
                <a:lnTo>
                  <a:pt x="248" y="161"/>
                </a:lnTo>
                <a:lnTo>
                  <a:pt x="290" y="180"/>
                </a:lnTo>
                <a:lnTo>
                  <a:pt x="308" y="182"/>
                </a:lnTo>
                <a:lnTo>
                  <a:pt x="324" y="194"/>
                </a:lnTo>
                <a:lnTo>
                  <a:pt x="297" y="215"/>
                </a:lnTo>
                <a:lnTo>
                  <a:pt x="272" y="218"/>
                </a:lnTo>
                <a:lnTo>
                  <a:pt x="237" y="215"/>
                </a:lnTo>
                <a:lnTo>
                  <a:pt x="219" y="213"/>
                </a:lnTo>
                <a:lnTo>
                  <a:pt x="191" y="204"/>
                </a:lnTo>
                <a:lnTo>
                  <a:pt x="162" y="204"/>
                </a:lnTo>
                <a:lnTo>
                  <a:pt x="141" y="219"/>
                </a:lnTo>
                <a:lnTo>
                  <a:pt x="99" y="219"/>
                </a:lnTo>
                <a:lnTo>
                  <a:pt x="51" y="225"/>
                </a:lnTo>
                <a:lnTo>
                  <a:pt x="30" y="222"/>
                </a:lnTo>
                <a:lnTo>
                  <a:pt x="9" y="225"/>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47" name="Freeform 122">
            <a:extLst>
              <a:ext uri="{FF2B5EF4-FFF2-40B4-BE49-F238E27FC236}">
                <a16:creationId xmlns:a16="http://schemas.microsoft.com/office/drawing/2014/main" id="{67C7E558-2EF4-7B90-267E-FE2BFAB8AEC8}"/>
              </a:ext>
            </a:extLst>
          </p:cNvPr>
          <p:cNvSpPr>
            <a:spLocks/>
          </p:cNvSpPr>
          <p:nvPr/>
        </p:nvSpPr>
        <p:spPr bwMode="auto">
          <a:xfrm>
            <a:off x="6767514" y="1785939"/>
            <a:ext cx="427037" cy="549275"/>
          </a:xfrm>
          <a:custGeom>
            <a:avLst/>
            <a:gdLst/>
            <a:ahLst/>
            <a:cxnLst>
              <a:cxn ang="0">
                <a:pos x="1191" y="216"/>
              </a:cxn>
              <a:cxn ang="0">
                <a:pos x="1057" y="300"/>
              </a:cxn>
              <a:cxn ang="0">
                <a:pos x="883" y="391"/>
              </a:cxn>
              <a:cxn ang="0">
                <a:pos x="797" y="460"/>
              </a:cxn>
              <a:cxn ang="0">
                <a:pos x="683" y="511"/>
              </a:cxn>
              <a:cxn ang="0">
                <a:pos x="655" y="634"/>
              </a:cxn>
              <a:cxn ang="0">
                <a:pos x="569" y="666"/>
              </a:cxn>
              <a:cxn ang="0">
                <a:pos x="491" y="818"/>
              </a:cxn>
              <a:cxn ang="0">
                <a:pos x="448" y="944"/>
              </a:cxn>
              <a:cxn ang="0">
                <a:pos x="370" y="1039"/>
              </a:cxn>
              <a:cxn ang="0">
                <a:pos x="327" y="1164"/>
              </a:cxn>
              <a:cxn ang="0">
                <a:pos x="341" y="1341"/>
              </a:cxn>
              <a:cxn ang="0">
                <a:pos x="391" y="1429"/>
              </a:cxn>
              <a:cxn ang="0">
                <a:pos x="491" y="1503"/>
              </a:cxn>
              <a:cxn ang="0">
                <a:pos x="427" y="1584"/>
              </a:cxn>
              <a:cxn ang="0">
                <a:pos x="334" y="1540"/>
              </a:cxn>
              <a:cxn ang="0">
                <a:pos x="220" y="1540"/>
              </a:cxn>
              <a:cxn ang="0">
                <a:pos x="156" y="1451"/>
              </a:cxn>
              <a:cxn ang="0">
                <a:pos x="99" y="1378"/>
              </a:cxn>
              <a:cxn ang="0">
                <a:pos x="0" y="1301"/>
              </a:cxn>
              <a:cxn ang="0">
                <a:pos x="93" y="1243"/>
              </a:cxn>
              <a:cxn ang="0">
                <a:pos x="135" y="1224"/>
              </a:cxn>
              <a:cxn ang="0">
                <a:pos x="154" y="1150"/>
              </a:cxn>
              <a:cxn ang="0">
                <a:pos x="121" y="1080"/>
              </a:cxn>
              <a:cxn ang="0">
                <a:pos x="171" y="1045"/>
              </a:cxn>
              <a:cxn ang="0">
                <a:pos x="192" y="967"/>
              </a:cxn>
              <a:cxn ang="0">
                <a:pos x="263" y="909"/>
              </a:cxn>
              <a:cxn ang="0">
                <a:pos x="216" y="864"/>
              </a:cxn>
              <a:cxn ang="0">
                <a:pos x="241" y="798"/>
              </a:cxn>
              <a:cxn ang="0">
                <a:pos x="306" y="739"/>
              </a:cxn>
              <a:cxn ang="0">
                <a:pos x="342" y="660"/>
              </a:cxn>
              <a:cxn ang="0">
                <a:pos x="334" y="577"/>
              </a:cxn>
              <a:cxn ang="0">
                <a:pos x="327" y="518"/>
              </a:cxn>
              <a:cxn ang="0">
                <a:pos x="412" y="430"/>
              </a:cxn>
              <a:cxn ang="0">
                <a:pos x="499" y="397"/>
              </a:cxn>
              <a:cxn ang="0">
                <a:pos x="568" y="319"/>
              </a:cxn>
              <a:cxn ang="0">
                <a:pos x="705" y="234"/>
              </a:cxn>
              <a:cxn ang="0">
                <a:pos x="747" y="186"/>
              </a:cxn>
              <a:cxn ang="0">
                <a:pos x="808" y="234"/>
              </a:cxn>
              <a:cxn ang="0">
                <a:pos x="933" y="172"/>
              </a:cxn>
              <a:cxn ang="0">
                <a:pos x="1018" y="127"/>
              </a:cxn>
              <a:cxn ang="0">
                <a:pos x="1131" y="0"/>
              </a:cxn>
              <a:cxn ang="0">
                <a:pos x="1211" y="3"/>
              </a:cxn>
              <a:cxn ang="0">
                <a:pos x="1252" y="48"/>
              </a:cxn>
              <a:cxn ang="0">
                <a:pos x="1248" y="108"/>
              </a:cxn>
              <a:cxn ang="0">
                <a:pos x="1228" y="159"/>
              </a:cxn>
              <a:cxn ang="0">
                <a:pos x="1191" y="216"/>
              </a:cxn>
            </a:cxnLst>
            <a:rect l="0" t="0" r="r" b="b"/>
            <a:pathLst>
              <a:path w="1252" h="1584">
                <a:moveTo>
                  <a:pt x="1191" y="216"/>
                </a:moveTo>
                <a:lnTo>
                  <a:pt x="1057" y="300"/>
                </a:lnTo>
                <a:lnTo>
                  <a:pt x="883" y="391"/>
                </a:lnTo>
                <a:lnTo>
                  <a:pt x="797" y="460"/>
                </a:lnTo>
                <a:lnTo>
                  <a:pt x="683" y="511"/>
                </a:lnTo>
                <a:lnTo>
                  <a:pt x="655" y="634"/>
                </a:lnTo>
                <a:lnTo>
                  <a:pt x="569" y="666"/>
                </a:lnTo>
                <a:lnTo>
                  <a:pt x="491" y="818"/>
                </a:lnTo>
                <a:lnTo>
                  <a:pt x="448" y="944"/>
                </a:lnTo>
                <a:lnTo>
                  <a:pt x="370" y="1039"/>
                </a:lnTo>
                <a:lnTo>
                  <a:pt x="327" y="1164"/>
                </a:lnTo>
                <a:lnTo>
                  <a:pt x="341" y="1341"/>
                </a:lnTo>
                <a:lnTo>
                  <a:pt x="391" y="1429"/>
                </a:lnTo>
                <a:lnTo>
                  <a:pt x="491" y="1503"/>
                </a:lnTo>
                <a:lnTo>
                  <a:pt x="427" y="1584"/>
                </a:lnTo>
                <a:lnTo>
                  <a:pt x="334" y="1540"/>
                </a:lnTo>
                <a:lnTo>
                  <a:pt x="220" y="1540"/>
                </a:lnTo>
                <a:lnTo>
                  <a:pt x="156" y="1451"/>
                </a:lnTo>
                <a:lnTo>
                  <a:pt x="99" y="1378"/>
                </a:lnTo>
                <a:lnTo>
                  <a:pt x="0" y="1301"/>
                </a:lnTo>
                <a:lnTo>
                  <a:pt x="93" y="1243"/>
                </a:lnTo>
                <a:lnTo>
                  <a:pt x="135" y="1224"/>
                </a:lnTo>
                <a:lnTo>
                  <a:pt x="154" y="1150"/>
                </a:lnTo>
                <a:lnTo>
                  <a:pt x="121" y="1080"/>
                </a:lnTo>
                <a:lnTo>
                  <a:pt x="171" y="1045"/>
                </a:lnTo>
                <a:lnTo>
                  <a:pt x="192" y="967"/>
                </a:lnTo>
                <a:lnTo>
                  <a:pt x="263" y="909"/>
                </a:lnTo>
                <a:lnTo>
                  <a:pt x="216" y="864"/>
                </a:lnTo>
                <a:lnTo>
                  <a:pt x="241" y="798"/>
                </a:lnTo>
                <a:lnTo>
                  <a:pt x="306" y="739"/>
                </a:lnTo>
                <a:lnTo>
                  <a:pt x="342" y="660"/>
                </a:lnTo>
                <a:lnTo>
                  <a:pt x="334" y="577"/>
                </a:lnTo>
                <a:lnTo>
                  <a:pt x="327" y="518"/>
                </a:lnTo>
                <a:lnTo>
                  <a:pt x="412" y="430"/>
                </a:lnTo>
                <a:lnTo>
                  <a:pt x="499" y="397"/>
                </a:lnTo>
                <a:lnTo>
                  <a:pt x="568" y="319"/>
                </a:lnTo>
                <a:lnTo>
                  <a:pt x="705" y="234"/>
                </a:lnTo>
                <a:lnTo>
                  <a:pt x="747" y="186"/>
                </a:lnTo>
                <a:lnTo>
                  <a:pt x="808" y="234"/>
                </a:lnTo>
                <a:lnTo>
                  <a:pt x="933" y="172"/>
                </a:lnTo>
                <a:lnTo>
                  <a:pt x="1018" y="127"/>
                </a:lnTo>
                <a:lnTo>
                  <a:pt x="1131" y="0"/>
                </a:lnTo>
                <a:lnTo>
                  <a:pt x="1211" y="3"/>
                </a:lnTo>
                <a:lnTo>
                  <a:pt x="1252" y="48"/>
                </a:lnTo>
                <a:lnTo>
                  <a:pt x="1248" y="108"/>
                </a:lnTo>
                <a:lnTo>
                  <a:pt x="1228" y="159"/>
                </a:lnTo>
                <a:lnTo>
                  <a:pt x="1191" y="21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48" name="Freeform 123">
            <a:extLst>
              <a:ext uri="{FF2B5EF4-FFF2-40B4-BE49-F238E27FC236}">
                <a16:creationId xmlns:a16="http://schemas.microsoft.com/office/drawing/2014/main" id="{8C9B1B9E-4E8D-657C-FBCE-A96B103D90ED}"/>
              </a:ext>
            </a:extLst>
          </p:cNvPr>
          <p:cNvSpPr>
            <a:spLocks/>
          </p:cNvSpPr>
          <p:nvPr/>
        </p:nvSpPr>
        <p:spPr bwMode="auto">
          <a:xfrm>
            <a:off x="7862888" y="1511301"/>
            <a:ext cx="147637" cy="165100"/>
          </a:xfrm>
          <a:custGeom>
            <a:avLst/>
            <a:gdLst/>
            <a:ahLst/>
            <a:cxnLst>
              <a:cxn ang="0">
                <a:pos x="34" y="337"/>
              </a:cxn>
              <a:cxn ang="0">
                <a:pos x="64" y="183"/>
              </a:cxn>
              <a:cxn ang="0">
                <a:pos x="125" y="19"/>
              </a:cxn>
              <a:cxn ang="0">
                <a:pos x="229" y="0"/>
              </a:cxn>
              <a:cxn ang="0">
                <a:pos x="320" y="92"/>
              </a:cxn>
              <a:cxn ang="0">
                <a:pos x="397" y="201"/>
              </a:cxn>
              <a:cxn ang="0">
                <a:pos x="430" y="275"/>
              </a:cxn>
              <a:cxn ang="0">
                <a:pos x="366" y="330"/>
              </a:cxn>
              <a:cxn ang="0">
                <a:pos x="306" y="382"/>
              </a:cxn>
              <a:cxn ang="0">
                <a:pos x="146" y="412"/>
              </a:cxn>
              <a:cxn ang="0">
                <a:pos x="18" y="476"/>
              </a:cxn>
              <a:cxn ang="0">
                <a:pos x="0" y="403"/>
              </a:cxn>
              <a:cxn ang="0">
                <a:pos x="34" y="337"/>
              </a:cxn>
            </a:cxnLst>
            <a:rect l="0" t="0" r="r" b="b"/>
            <a:pathLst>
              <a:path w="430" h="476">
                <a:moveTo>
                  <a:pt x="34" y="337"/>
                </a:moveTo>
                <a:lnTo>
                  <a:pt x="64" y="183"/>
                </a:lnTo>
                <a:lnTo>
                  <a:pt x="125" y="19"/>
                </a:lnTo>
                <a:lnTo>
                  <a:pt x="229" y="0"/>
                </a:lnTo>
                <a:lnTo>
                  <a:pt x="320" y="92"/>
                </a:lnTo>
                <a:lnTo>
                  <a:pt x="397" y="201"/>
                </a:lnTo>
                <a:lnTo>
                  <a:pt x="430" y="275"/>
                </a:lnTo>
                <a:lnTo>
                  <a:pt x="366" y="330"/>
                </a:lnTo>
                <a:lnTo>
                  <a:pt x="306" y="382"/>
                </a:lnTo>
                <a:lnTo>
                  <a:pt x="146" y="412"/>
                </a:lnTo>
                <a:lnTo>
                  <a:pt x="18" y="476"/>
                </a:lnTo>
                <a:lnTo>
                  <a:pt x="0" y="403"/>
                </a:lnTo>
                <a:lnTo>
                  <a:pt x="34" y="337"/>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49" name="Freeform 124">
            <a:extLst>
              <a:ext uri="{FF2B5EF4-FFF2-40B4-BE49-F238E27FC236}">
                <a16:creationId xmlns:a16="http://schemas.microsoft.com/office/drawing/2014/main" id="{C3EA233F-2FCC-25C7-8EEB-72C4A0F4FC98}"/>
              </a:ext>
            </a:extLst>
          </p:cNvPr>
          <p:cNvSpPr>
            <a:spLocks/>
          </p:cNvSpPr>
          <p:nvPr/>
        </p:nvSpPr>
        <p:spPr bwMode="auto">
          <a:xfrm>
            <a:off x="8723313" y="1878014"/>
            <a:ext cx="182563" cy="134937"/>
          </a:xfrm>
          <a:custGeom>
            <a:avLst/>
            <a:gdLst/>
            <a:ahLst/>
            <a:cxnLst>
              <a:cxn ang="0">
                <a:pos x="6" y="230"/>
              </a:cxn>
              <a:cxn ang="0">
                <a:pos x="0" y="119"/>
              </a:cxn>
              <a:cxn ang="0">
                <a:pos x="55" y="18"/>
              </a:cxn>
              <a:cxn ang="0">
                <a:pos x="237" y="55"/>
              </a:cxn>
              <a:cxn ang="0">
                <a:pos x="329" y="0"/>
              </a:cxn>
              <a:cxn ang="0">
                <a:pos x="369" y="94"/>
              </a:cxn>
              <a:cxn ang="0">
                <a:pos x="539" y="146"/>
              </a:cxn>
              <a:cxn ang="0">
                <a:pos x="493" y="228"/>
              </a:cxn>
              <a:cxn ang="0">
                <a:pos x="420" y="320"/>
              </a:cxn>
              <a:cxn ang="0">
                <a:pos x="329" y="338"/>
              </a:cxn>
              <a:cxn ang="0">
                <a:pos x="247" y="320"/>
              </a:cxn>
              <a:cxn ang="0">
                <a:pos x="128" y="393"/>
              </a:cxn>
              <a:cxn ang="0">
                <a:pos x="36" y="338"/>
              </a:cxn>
              <a:cxn ang="0">
                <a:pos x="6" y="230"/>
              </a:cxn>
            </a:cxnLst>
            <a:rect l="0" t="0" r="r" b="b"/>
            <a:pathLst>
              <a:path w="539" h="393">
                <a:moveTo>
                  <a:pt x="6" y="230"/>
                </a:moveTo>
                <a:lnTo>
                  <a:pt x="0" y="119"/>
                </a:lnTo>
                <a:lnTo>
                  <a:pt x="55" y="18"/>
                </a:lnTo>
                <a:lnTo>
                  <a:pt x="237" y="55"/>
                </a:lnTo>
                <a:lnTo>
                  <a:pt x="329" y="0"/>
                </a:lnTo>
                <a:lnTo>
                  <a:pt x="369" y="94"/>
                </a:lnTo>
                <a:lnTo>
                  <a:pt x="539" y="146"/>
                </a:lnTo>
                <a:lnTo>
                  <a:pt x="493" y="228"/>
                </a:lnTo>
                <a:lnTo>
                  <a:pt x="420" y="320"/>
                </a:lnTo>
                <a:lnTo>
                  <a:pt x="329" y="338"/>
                </a:lnTo>
                <a:lnTo>
                  <a:pt x="247" y="320"/>
                </a:lnTo>
                <a:lnTo>
                  <a:pt x="128" y="393"/>
                </a:lnTo>
                <a:lnTo>
                  <a:pt x="36" y="338"/>
                </a:lnTo>
                <a:lnTo>
                  <a:pt x="6" y="23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50" name="Freeform 125">
            <a:extLst>
              <a:ext uri="{FF2B5EF4-FFF2-40B4-BE49-F238E27FC236}">
                <a16:creationId xmlns:a16="http://schemas.microsoft.com/office/drawing/2014/main" id="{19A83159-AF06-7C50-761F-FEC03C7BCC50}"/>
              </a:ext>
            </a:extLst>
          </p:cNvPr>
          <p:cNvSpPr>
            <a:spLocks/>
          </p:cNvSpPr>
          <p:nvPr/>
        </p:nvSpPr>
        <p:spPr bwMode="auto">
          <a:xfrm>
            <a:off x="8924925" y="1938337"/>
            <a:ext cx="120651" cy="69851"/>
          </a:xfrm>
          <a:custGeom>
            <a:avLst/>
            <a:gdLst/>
            <a:ahLst/>
            <a:cxnLst>
              <a:cxn ang="0">
                <a:pos x="0" y="56"/>
              </a:cxn>
              <a:cxn ang="0">
                <a:pos x="72" y="0"/>
              </a:cxn>
              <a:cxn ang="0">
                <a:pos x="182" y="36"/>
              </a:cxn>
              <a:cxn ang="0">
                <a:pos x="273" y="54"/>
              </a:cxn>
              <a:cxn ang="0">
                <a:pos x="356" y="109"/>
              </a:cxn>
              <a:cxn ang="0">
                <a:pos x="264" y="182"/>
              </a:cxn>
              <a:cxn ang="0">
                <a:pos x="173" y="201"/>
              </a:cxn>
              <a:cxn ang="0">
                <a:pos x="72" y="128"/>
              </a:cxn>
              <a:cxn ang="0">
                <a:pos x="0" y="56"/>
              </a:cxn>
            </a:cxnLst>
            <a:rect l="0" t="0" r="r" b="b"/>
            <a:pathLst>
              <a:path w="356" h="201">
                <a:moveTo>
                  <a:pt x="0" y="56"/>
                </a:moveTo>
                <a:lnTo>
                  <a:pt x="72" y="0"/>
                </a:lnTo>
                <a:lnTo>
                  <a:pt x="182" y="36"/>
                </a:lnTo>
                <a:lnTo>
                  <a:pt x="273" y="54"/>
                </a:lnTo>
                <a:lnTo>
                  <a:pt x="356" y="109"/>
                </a:lnTo>
                <a:lnTo>
                  <a:pt x="264" y="182"/>
                </a:lnTo>
                <a:lnTo>
                  <a:pt x="173" y="201"/>
                </a:lnTo>
                <a:lnTo>
                  <a:pt x="72" y="128"/>
                </a:lnTo>
                <a:lnTo>
                  <a:pt x="0" y="5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51" name="Freeform 126">
            <a:extLst>
              <a:ext uri="{FF2B5EF4-FFF2-40B4-BE49-F238E27FC236}">
                <a16:creationId xmlns:a16="http://schemas.microsoft.com/office/drawing/2014/main" id="{4DCF14BA-27AF-BACC-93E0-21B7F941B227}"/>
              </a:ext>
            </a:extLst>
          </p:cNvPr>
          <p:cNvSpPr>
            <a:spLocks/>
          </p:cNvSpPr>
          <p:nvPr/>
        </p:nvSpPr>
        <p:spPr bwMode="auto">
          <a:xfrm>
            <a:off x="8807449" y="2070101"/>
            <a:ext cx="69851" cy="61913"/>
          </a:xfrm>
          <a:custGeom>
            <a:avLst/>
            <a:gdLst/>
            <a:ahLst/>
            <a:cxnLst>
              <a:cxn ang="0">
                <a:pos x="0" y="161925"/>
              </a:cxn>
              <a:cxn ang="0">
                <a:pos x="38100" y="107156"/>
              </a:cxn>
              <a:cxn ang="0">
                <a:pos x="66675" y="38100"/>
              </a:cxn>
              <a:cxn ang="0">
                <a:pos x="154781" y="0"/>
              </a:cxn>
              <a:cxn ang="0">
                <a:pos x="221456" y="35719"/>
              </a:cxn>
              <a:cxn ang="0">
                <a:pos x="314325" y="130969"/>
              </a:cxn>
              <a:cxn ang="0">
                <a:pos x="326231" y="273844"/>
              </a:cxn>
              <a:cxn ang="0">
                <a:pos x="245268" y="254794"/>
              </a:cxn>
              <a:cxn ang="0">
                <a:pos x="107156" y="254794"/>
              </a:cxn>
              <a:cxn ang="0">
                <a:pos x="0" y="161925"/>
              </a:cxn>
            </a:cxnLst>
            <a:rect l="0" t="0" r="r" b="b"/>
            <a:pathLst>
              <a:path w="326231" h="273844">
                <a:moveTo>
                  <a:pt x="0" y="161925"/>
                </a:moveTo>
                <a:lnTo>
                  <a:pt x="38100" y="107156"/>
                </a:lnTo>
                <a:lnTo>
                  <a:pt x="66675" y="38100"/>
                </a:lnTo>
                <a:lnTo>
                  <a:pt x="154781" y="0"/>
                </a:lnTo>
                <a:lnTo>
                  <a:pt x="221456" y="35719"/>
                </a:lnTo>
                <a:lnTo>
                  <a:pt x="314325" y="130969"/>
                </a:lnTo>
                <a:lnTo>
                  <a:pt x="326231" y="273844"/>
                </a:lnTo>
                <a:lnTo>
                  <a:pt x="245268" y="254794"/>
                </a:lnTo>
                <a:lnTo>
                  <a:pt x="107156" y="254794"/>
                </a:lnTo>
                <a:lnTo>
                  <a:pt x="0" y="161925"/>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52" name="Freeform 127">
            <a:extLst>
              <a:ext uri="{FF2B5EF4-FFF2-40B4-BE49-F238E27FC236}">
                <a16:creationId xmlns:a16="http://schemas.microsoft.com/office/drawing/2014/main" id="{E8AC70A8-8FFB-6A5C-7C24-31162A314E01}"/>
              </a:ext>
            </a:extLst>
          </p:cNvPr>
          <p:cNvSpPr>
            <a:spLocks/>
          </p:cNvSpPr>
          <p:nvPr/>
        </p:nvSpPr>
        <p:spPr bwMode="auto">
          <a:xfrm>
            <a:off x="7688264" y="1282702"/>
            <a:ext cx="187325" cy="307975"/>
          </a:xfrm>
          <a:custGeom>
            <a:avLst/>
            <a:gdLst/>
            <a:ahLst/>
            <a:cxnLst>
              <a:cxn ang="0">
                <a:pos x="11" y="451"/>
              </a:cxn>
              <a:cxn ang="0">
                <a:pos x="9" y="329"/>
              </a:cxn>
              <a:cxn ang="0">
                <a:pos x="102" y="133"/>
              </a:cxn>
              <a:cxn ang="0">
                <a:pos x="155" y="64"/>
              </a:cxn>
              <a:cxn ang="0">
                <a:pos x="247" y="0"/>
              </a:cxn>
              <a:cxn ang="0">
                <a:pos x="347" y="73"/>
              </a:cxn>
              <a:cxn ang="0">
                <a:pos x="402" y="146"/>
              </a:cxn>
              <a:cxn ang="0">
                <a:pos x="448" y="192"/>
              </a:cxn>
              <a:cxn ang="0">
                <a:pos x="374" y="315"/>
              </a:cxn>
              <a:cxn ang="0">
                <a:pos x="375" y="402"/>
              </a:cxn>
              <a:cxn ang="0">
                <a:pos x="475" y="430"/>
              </a:cxn>
              <a:cxn ang="0">
                <a:pos x="558" y="494"/>
              </a:cxn>
              <a:cxn ang="0">
                <a:pos x="548" y="585"/>
              </a:cxn>
              <a:cxn ang="0">
                <a:pos x="539" y="668"/>
              </a:cxn>
              <a:cxn ang="0">
                <a:pos x="521" y="777"/>
              </a:cxn>
              <a:cxn ang="0">
                <a:pos x="494" y="887"/>
              </a:cxn>
              <a:cxn ang="0">
                <a:pos x="393" y="850"/>
              </a:cxn>
              <a:cxn ang="0">
                <a:pos x="292" y="796"/>
              </a:cxn>
              <a:cxn ang="0">
                <a:pos x="210" y="732"/>
              </a:cxn>
              <a:cxn ang="0">
                <a:pos x="146" y="640"/>
              </a:cxn>
              <a:cxn ang="0">
                <a:pos x="0" y="576"/>
              </a:cxn>
              <a:cxn ang="0">
                <a:pos x="11" y="451"/>
              </a:cxn>
            </a:cxnLst>
            <a:rect l="0" t="0" r="r" b="b"/>
            <a:pathLst>
              <a:path w="558" h="887">
                <a:moveTo>
                  <a:pt x="11" y="451"/>
                </a:moveTo>
                <a:lnTo>
                  <a:pt x="9" y="329"/>
                </a:lnTo>
                <a:lnTo>
                  <a:pt x="102" y="133"/>
                </a:lnTo>
                <a:lnTo>
                  <a:pt x="155" y="64"/>
                </a:lnTo>
                <a:lnTo>
                  <a:pt x="247" y="0"/>
                </a:lnTo>
                <a:lnTo>
                  <a:pt x="347" y="73"/>
                </a:lnTo>
                <a:lnTo>
                  <a:pt x="402" y="146"/>
                </a:lnTo>
                <a:lnTo>
                  <a:pt x="448" y="192"/>
                </a:lnTo>
                <a:lnTo>
                  <a:pt x="374" y="315"/>
                </a:lnTo>
                <a:lnTo>
                  <a:pt x="375" y="402"/>
                </a:lnTo>
                <a:lnTo>
                  <a:pt x="475" y="430"/>
                </a:lnTo>
                <a:lnTo>
                  <a:pt x="558" y="494"/>
                </a:lnTo>
                <a:lnTo>
                  <a:pt x="548" y="585"/>
                </a:lnTo>
                <a:lnTo>
                  <a:pt x="539" y="668"/>
                </a:lnTo>
                <a:lnTo>
                  <a:pt x="521" y="777"/>
                </a:lnTo>
                <a:lnTo>
                  <a:pt x="494" y="887"/>
                </a:lnTo>
                <a:lnTo>
                  <a:pt x="393" y="850"/>
                </a:lnTo>
                <a:lnTo>
                  <a:pt x="292" y="796"/>
                </a:lnTo>
                <a:lnTo>
                  <a:pt x="210" y="732"/>
                </a:lnTo>
                <a:lnTo>
                  <a:pt x="146" y="640"/>
                </a:lnTo>
                <a:lnTo>
                  <a:pt x="0" y="576"/>
                </a:lnTo>
                <a:lnTo>
                  <a:pt x="11" y="451"/>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53" name="Freeform 128">
            <a:extLst>
              <a:ext uri="{FF2B5EF4-FFF2-40B4-BE49-F238E27FC236}">
                <a16:creationId xmlns:a16="http://schemas.microsoft.com/office/drawing/2014/main" id="{88E3F3F2-CBAB-E8E4-A61F-745B3E3081F6}"/>
              </a:ext>
            </a:extLst>
          </p:cNvPr>
          <p:cNvSpPr>
            <a:spLocks/>
          </p:cNvSpPr>
          <p:nvPr/>
        </p:nvSpPr>
        <p:spPr bwMode="auto">
          <a:xfrm>
            <a:off x="5861049" y="1390651"/>
            <a:ext cx="388939" cy="419100"/>
          </a:xfrm>
          <a:custGeom>
            <a:avLst/>
            <a:gdLst/>
            <a:ahLst/>
            <a:cxnLst>
              <a:cxn ang="0">
                <a:pos x="0" y="567"/>
              </a:cxn>
              <a:cxn ang="0">
                <a:pos x="100" y="549"/>
              </a:cxn>
              <a:cxn ang="0">
                <a:pos x="64" y="458"/>
              </a:cxn>
              <a:cxn ang="0">
                <a:pos x="45" y="348"/>
              </a:cxn>
              <a:cxn ang="0">
                <a:pos x="18" y="247"/>
              </a:cxn>
              <a:cxn ang="0">
                <a:pos x="173" y="247"/>
              </a:cxn>
              <a:cxn ang="0">
                <a:pos x="301" y="266"/>
              </a:cxn>
              <a:cxn ang="0">
                <a:pos x="411" y="192"/>
              </a:cxn>
              <a:cxn ang="0">
                <a:pos x="512" y="220"/>
              </a:cxn>
              <a:cxn ang="0">
                <a:pos x="512" y="119"/>
              </a:cxn>
              <a:cxn ang="0">
                <a:pos x="539" y="37"/>
              </a:cxn>
              <a:cxn ang="0">
                <a:pos x="640" y="0"/>
              </a:cxn>
              <a:cxn ang="0">
                <a:pos x="713" y="46"/>
              </a:cxn>
              <a:cxn ang="0">
                <a:pos x="795" y="37"/>
              </a:cxn>
              <a:cxn ang="0">
                <a:pos x="905" y="37"/>
              </a:cxn>
              <a:cxn ang="0">
                <a:pos x="1024" y="74"/>
              </a:cxn>
              <a:cxn ang="0">
                <a:pos x="1152" y="156"/>
              </a:cxn>
              <a:cxn ang="0">
                <a:pos x="1079" y="266"/>
              </a:cxn>
              <a:cxn ang="0">
                <a:pos x="987" y="412"/>
              </a:cxn>
              <a:cxn ang="0">
                <a:pos x="859" y="394"/>
              </a:cxn>
              <a:cxn ang="0">
                <a:pos x="685" y="412"/>
              </a:cxn>
              <a:cxn ang="0">
                <a:pos x="759" y="576"/>
              </a:cxn>
              <a:cxn ang="0">
                <a:pos x="813" y="659"/>
              </a:cxn>
              <a:cxn ang="0">
                <a:pos x="896" y="778"/>
              </a:cxn>
              <a:cxn ang="0">
                <a:pos x="960" y="860"/>
              </a:cxn>
              <a:cxn ang="0">
                <a:pos x="932" y="933"/>
              </a:cxn>
              <a:cxn ang="0">
                <a:pos x="877" y="1006"/>
              </a:cxn>
              <a:cxn ang="0">
                <a:pos x="768" y="997"/>
              </a:cxn>
              <a:cxn ang="0">
                <a:pos x="676" y="970"/>
              </a:cxn>
              <a:cxn ang="0">
                <a:pos x="704" y="869"/>
              </a:cxn>
              <a:cxn ang="0">
                <a:pos x="685" y="768"/>
              </a:cxn>
              <a:cxn ang="0">
                <a:pos x="612" y="723"/>
              </a:cxn>
              <a:cxn ang="0">
                <a:pos x="539" y="759"/>
              </a:cxn>
              <a:cxn ang="0">
                <a:pos x="548" y="860"/>
              </a:cxn>
              <a:cxn ang="0">
                <a:pos x="503" y="1070"/>
              </a:cxn>
              <a:cxn ang="0">
                <a:pos x="448" y="1207"/>
              </a:cxn>
              <a:cxn ang="0">
                <a:pos x="356" y="1125"/>
              </a:cxn>
              <a:cxn ang="0">
                <a:pos x="265" y="1024"/>
              </a:cxn>
              <a:cxn ang="0">
                <a:pos x="219" y="924"/>
              </a:cxn>
              <a:cxn ang="0">
                <a:pos x="219" y="814"/>
              </a:cxn>
              <a:cxn ang="0">
                <a:pos x="146" y="723"/>
              </a:cxn>
              <a:cxn ang="0">
                <a:pos x="73" y="750"/>
              </a:cxn>
              <a:cxn ang="0">
                <a:pos x="0" y="567"/>
              </a:cxn>
            </a:cxnLst>
            <a:rect l="0" t="0" r="r" b="b"/>
            <a:pathLst>
              <a:path w="1152" h="1207">
                <a:moveTo>
                  <a:pt x="0" y="567"/>
                </a:moveTo>
                <a:lnTo>
                  <a:pt x="100" y="549"/>
                </a:lnTo>
                <a:lnTo>
                  <a:pt x="64" y="458"/>
                </a:lnTo>
                <a:lnTo>
                  <a:pt x="45" y="348"/>
                </a:lnTo>
                <a:lnTo>
                  <a:pt x="18" y="247"/>
                </a:lnTo>
                <a:lnTo>
                  <a:pt x="173" y="247"/>
                </a:lnTo>
                <a:lnTo>
                  <a:pt x="301" y="266"/>
                </a:lnTo>
                <a:lnTo>
                  <a:pt x="411" y="192"/>
                </a:lnTo>
                <a:lnTo>
                  <a:pt x="512" y="220"/>
                </a:lnTo>
                <a:lnTo>
                  <a:pt x="512" y="119"/>
                </a:lnTo>
                <a:lnTo>
                  <a:pt x="539" y="37"/>
                </a:lnTo>
                <a:lnTo>
                  <a:pt x="640" y="0"/>
                </a:lnTo>
                <a:lnTo>
                  <a:pt x="713" y="46"/>
                </a:lnTo>
                <a:lnTo>
                  <a:pt x="795" y="37"/>
                </a:lnTo>
                <a:lnTo>
                  <a:pt x="905" y="37"/>
                </a:lnTo>
                <a:lnTo>
                  <a:pt x="1024" y="74"/>
                </a:lnTo>
                <a:lnTo>
                  <a:pt x="1152" y="156"/>
                </a:lnTo>
                <a:lnTo>
                  <a:pt x="1079" y="266"/>
                </a:lnTo>
                <a:lnTo>
                  <a:pt x="987" y="412"/>
                </a:lnTo>
                <a:lnTo>
                  <a:pt x="859" y="394"/>
                </a:lnTo>
                <a:lnTo>
                  <a:pt x="685" y="412"/>
                </a:lnTo>
                <a:lnTo>
                  <a:pt x="759" y="576"/>
                </a:lnTo>
                <a:lnTo>
                  <a:pt x="813" y="659"/>
                </a:lnTo>
                <a:lnTo>
                  <a:pt x="896" y="778"/>
                </a:lnTo>
                <a:lnTo>
                  <a:pt x="960" y="860"/>
                </a:lnTo>
                <a:lnTo>
                  <a:pt x="932" y="933"/>
                </a:lnTo>
                <a:lnTo>
                  <a:pt x="877" y="1006"/>
                </a:lnTo>
                <a:lnTo>
                  <a:pt x="768" y="997"/>
                </a:lnTo>
                <a:lnTo>
                  <a:pt x="676" y="970"/>
                </a:lnTo>
                <a:lnTo>
                  <a:pt x="704" y="869"/>
                </a:lnTo>
                <a:lnTo>
                  <a:pt x="685" y="768"/>
                </a:lnTo>
                <a:lnTo>
                  <a:pt x="612" y="723"/>
                </a:lnTo>
                <a:lnTo>
                  <a:pt x="539" y="759"/>
                </a:lnTo>
                <a:lnTo>
                  <a:pt x="548" y="860"/>
                </a:lnTo>
                <a:lnTo>
                  <a:pt x="503" y="1070"/>
                </a:lnTo>
                <a:lnTo>
                  <a:pt x="448" y="1207"/>
                </a:lnTo>
                <a:lnTo>
                  <a:pt x="356" y="1125"/>
                </a:lnTo>
                <a:lnTo>
                  <a:pt x="265" y="1024"/>
                </a:lnTo>
                <a:lnTo>
                  <a:pt x="219" y="924"/>
                </a:lnTo>
                <a:lnTo>
                  <a:pt x="219" y="814"/>
                </a:lnTo>
                <a:lnTo>
                  <a:pt x="146" y="723"/>
                </a:lnTo>
                <a:lnTo>
                  <a:pt x="73" y="750"/>
                </a:lnTo>
                <a:lnTo>
                  <a:pt x="0" y="567"/>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54" name="Freeform 129">
            <a:extLst>
              <a:ext uri="{FF2B5EF4-FFF2-40B4-BE49-F238E27FC236}">
                <a16:creationId xmlns:a16="http://schemas.microsoft.com/office/drawing/2014/main" id="{7947403E-9E41-C735-5D70-8024811F0431}"/>
              </a:ext>
            </a:extLst>
          </p:cNvPr>
          <p:cNvSpPr>
            <a:spLocks/>
          </p:cNvSpPr>
          <p:nvPr/>
        </p:nvSpPr>
        <p:spPr bwMode="auto">
          <a:xfrm>
            <a:off x="6635749" y="1330325"/>
            <a:ext cx="160339" cy="127000"/>
          </a:xfrm>
          <a:custGeom>
            <a:avLst/>
            <a:gdLst/>
            <a:ahLst/>
            <a:cxnLst>
              <a:cxn ang="0">
                <a:pos x="457" y="302"/>
              </a:cxn>
              <a:cxn ang="0">
                <a:pos x="398" y="178"/>
              </a:cxn>
              <a:cxn ang="0">
                <a:pos x="476" y="83"/>
              </a:cxn>
              <a:cxn ang="0">
                <a:pos x="398" y="41"/>
              </a:cxn>
              <a:cxn ang="0">
                <a:pos x="284" y="9"/>
              </a:cxn>
              <a:cxn ang="0">
                <a:pos x="174" y="0"/>
              </a:cxn>
              <a:cxn ang="0">
                <a:pos x="64" y="46"/>
              </a:cxn>
              <a:cxn ang="0">
                <a:pos x="0" y="110"/>
              </a:cxn>
              <a:cxn ang="0">
                <a:pos x="126" y="178"/>
              </a:cxn>
              <a:cxn ang="0">
                <a:pos x="211" y="256"/>
              </a:cxn>
              <a:cxn ang="0">
                <a:pos x="201" y="329"/>
              </a:cxn>
              <a:cxn ang="0">
                <a:pos x="311" y="366"/>
              </a:cxn>
              <a:cxn ang="0">
                <a:pos x="393" y="357"/>
              </a:cxn>
              <a:cxn ang="0">
                <a:pos x="457" y="302"/>
              </a:cxn>
            </a:cxnLst>
            <a:rect l="0" t="0" r="r" b="b"/>
            <a:pathLst>
              <a:path w="476" h="366">
                <a:moveTo>
                  <a:pt x="457" y="302"/>
                </a:moveTo>
                <a:lnTo>
                  <a:pt x="398" y="178"/>
                </a:lnTo>
                <a:lnTo>
                  <a:pt x="476" y="83"/>
                </a:lnTo>
                <a:lnTo>
                  <a:pt x="398" y="41"/>
                </a:lnTo>
                <a:lnTo>
                  <a:pt x="284" y="9"/>
                </a:lnTo>
                <a:lnTo>
                  <a:pt x="174" y="0"/>
                </a:lnTo>
                <a:lnTo>
                  <a:pt x="64" y="46"/>
                </a:lnTo>
                <a:lnTo>
                  <a:pt x="0" y="110"/>
                </a:lnTo>
                <a:lnTo>
                  <a:pt x="126" y="178"/>
                </a:lnTo>
                <a:lnTo>
                  <a:pt x="211" y="256"/>
                </a:lnTo>
                <a:lnTo>
                  <a:pt x="201" y="329"/>
                </a:lnTo>
                <a:lnTo>
                  <a:pt x="311" y="366"/>
                </a:lnTo>
                <a:lnTo>
                  <a:pt x="393" y="357"/>
                </a:lnTo>
                <a:lnTo>
                  <a:pt x="457" y="302"/>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55" name="Freeform 130">
            <a:extLst>
              <a:ext uri="{FF2B5EF4-FFF2-40B4-BE49-F238E27FC236}">
                <a16:creationId xmlns:a16="http://schemas.microsoft.com/office/drawing/2014/main" id="{E8A741D0-DB20-4F82-95B6-22547FF14056}"/>
              </a:ext>
            </a:extLst>
          </p:cNvPr>
          <p:cNvSpPr>
            <a:spLocks/>
          </p:cNvSpPr>
          <p:nvPr/>
        </p:nvSpPr>
        <p:spPr bwMode="auto">
          <a:xfrm>
            <a:off x="6802439" y="1201739"/>
            <a:ext cx="304800" cy="266700"/>
          </a:xfrm>
          <a:custGeom>
            <a:avLst/>
            <a:gdLst/>
            <a:ahLst/>
            <a:cxnLst>
              <a:cxn ang="0">
                <a:pos x="635" y="507"/>
              </a:cxn>
              <a:cxn ang="0">
                <a:pos x="709" y="430"/>
              </a:cxn>
              <a:cxn ang="0">
                <a:pos x="819" y="403"/>
              </a:cxn>
              <a:cxn ang="0">
                <a:pos x="907" y="280"/>
              </a:cxn>
              <a:cxn ang="0">
                <a:pos x="907" y="190"/>
              </a:cxn>
              <a:cxn ang="0">
                <a:pos x="791" y="183"/>
              </a:cxn>
              <a:cxn ang="0">
                <a:pos x="727" y="275"/>
              </a:cxn>
              <a:cxn ang="0">
                <a:pos x="645" y="357"/>
              </a:cxn>
              <a:cxn ang="0">
                <a:pos x="590" y="320"/>
              </a:cxn>
              <a:cxn ang="0">
                <a:pos x="517" y="384"/>
              </a:cxn>
              <a:cxn ang="0">
                <a:pos x="408" y="462"/>
              </a:cxn>
              <a:cxn ang="0">
                <a:pos x="462" y="330"/>
              </a:cxn>
              <a:cxn ang="0">
                <a:pos x="435" y="183"/>
              </a:cxn>
              <a:cxn ang="0">
                <a:pos x="480" y="220"/>
              </a:cxn>
              <a:cxn ang="0">
                <a:pos x="517" y="202"/>
              </a:cxn>
              <a:cxn ang="0">
                <a:pos x="508" y="101"/>
              </a:cxn>
              <a:cxn ang="0">
                <a:pos x="471" y="0"/>
              </a:cxn>
              <a:cxn ang="0">
                <a:pos x="426" y="0"/>
              </a:cxn>
              <a:cxn ang="0">
                <a:pos x="325" y="74"/>
              </a:cxn>
              <a:cxn ang="0">
                <a:pos x="272" y="190"/>
              </a:cxn>
              <a:cxn ang="0">
                <a:pos x="182" y="280"/>
              </a:cxn>
              <a:cxn ang="0">
                <a:pos x="151" y="357"/>
              </a:cxn>
              <a:cxn ang="0">
                <a:pos x="179" y="421"/>
              </a:cxn>
              <a:cxn ang="0">
                <a:pos x="325" y="476"/>
              </a:cxn>
              <a:cxn ang="0">
                <a:pos x="325" y="540"/>
              </a:cxn>
              <a:cxn ang="0">
                <a:pos x="234" y="494"/>
              </a:cxn>
              <a:cxn ang="0">
                <a:pos x="160" y="467"/>
              </a:cxn>
              <a:cxn ang="0">
                <a:pos x="78" y="512"/>
              </a:cxn>
              <a:cxn ang="0">
                <a:pos x="0" y="553"/>
              </a:cxn>
              <a:cxn ang="0">
                <a:pos x="91" y="643"/>
              </a:cxn>
              <a:cxn ang="0">
                <a:pos x="227" y="643"/>
              </a:cxn>
              <a:cxn ang="0">
                <a:pos x="408" y="689"/>
              </a:cxn>
              <a:cxn ang="0">
                <a:pos x="471" y="778"/>
              </a:cxn>
              <a:cxn ang="0">
                <a:pos x="563" y="732"/>
              </a:cxn>
              <a:cxn ang="0">
                <a:pos x="499" y="598"/>
              </a:cxn>
              <a:cxn ang="0">
                <a:pos x="636" y="595"/>
              </a:cxn>
              <a:cxn ang="0">
                <a:pos x="635" y="507"/>
              </a:cxn>
            </a:cxnLst>
            <a:rect l="0" t="0" r="r" b="b"/>
            <a:pathLst>
              <a:path w="907" h="778">
                <a:moveTo>
                  <a:pt x="635" y="507"/>
                </a:moveTo>
                <a:lnTo>
                  <a:pt x="709" y="430"/>
                </a:lnTo>
                <a:lnTo>
                  <a:pt x="819" y="403"/>
                </a:lnTo>
                <a:lnTo>
                  <a:pt x="907" y="280"/>
                </a:lnTo>
                <a:lnTo>
                  <a:pt x="907" y="190"/>
                </a:lnTo>
                <a:lnTo>
                  <a:pt x="791" y="183"/>
                </a:lnTo>
                <a:lnTo>
                  <a:pt x="727" y="275"/>
                </a:lnTo>
                <a:lnTo>
                  <a:pt x="645" y="357"/>
                </a:lnTo>
                <a:lnTo>
                  <a:pt x="590" y="320"/>
                </a:lnTo>
                <a:lnTo>
                  <a:pt x="517" y="384"/>
                </a:lnTo>
                <a:lnTo>
                  <a:pt x="408" y="462"/>
                </a:lnTo>
                <a:lnTo>
                  <a:pt x="462" y="330"/>
                </a:lnTo>
                <a:lnTo>
                  <a:pt x="435" y="183"/>
                </a:lnTo>
                <a:lnTo>
                  <a:pt x="480" y="220"/>
                </a:lnTo>
                <a:lnTo>
                  <a:pt x="517" y="202"/>
                </a:lnTo>
                <a:lnTo>
                  <a:pt x="508" y="101"/>
                </a:lnTo>
                <a:lnTo>
                  <a:pt x="471" y="0"/>
                </a:lnTo>
                <a:lnTo>
                  <a:pt x="426" y="0"/>
                </a:lnTo>
                <a:lnTo>
                  <a:pt x="325" y="74"/>
                </a:lnTo>
                <a:lnTo>
                  <a:pt x="272" y="190"/>
                </a:lnTo>
                <a:lnTo>
                  <a:pt x="182" y="280"/>
                </a:lnTo>
                <a:lnTo>
                  <a:pt x="151" y="357"/>
                </a:lnTo>
                <a:lnTo>
                  <a:pt x="179" y="421"/>
                </a:lnTo>
                <a:lnTo>
                  <a:pt x="325" y="476"/>
                </a:lnTo>
                <a:lnTo>
                  <a:pt x="325" y="540"/>
                </a:lnTo>
                <a:lnTo>
                  <a:pt x="234" y="494"/>
                </a:lnTo>
                <a:lnTo>
                  <a:pt x="160" y="467"/>
                </a:lnTo>
                <a:lnTo>
                  <a:pt x="78" y="512"/>
                </a:lnTo>
                <a:lnTo>
                  <a:pt x="0" y="553"/>
                </a:lnTo>
                <a:lnTo>
                  <a:pt x="91" y="643"/>
                </a:lnTo>
                <a:lnTo>
                  <a:pt x="227" y="643"/>
                </a:lnTo>
                <a:lnTo>
                  <a:pt x="408" y="689"/>
                </a:lnTo>
                <a:lnTo>
                  <a:pt x="471" y="778"/>
                </a:lnTo>
                <a:lnTo>
                  <a:pt x="563" y="732"/>
                </a:lnTo>
                <a:lnTo>
                  <a:pt x="499" y="598"/>
                </a:lnTo>
                <a:lnTo>
                  <a:pt x="636" y="595"/>
                </a:lnTo>
                <a:lnTo>
                  <a:pt x="635" y="507"/>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56" name="Freeform 131">
            <a:extLst>
              <a:ext uri="{FF2B5EF4-FFF2-40B4-BE49-F238E27FC236}">
                <a16:creationId xmlns:a16="http://schemas.microsoft.com/office/drawing/2014/main" id="{692AC08F-C107-0A3B-3854-A909CB62E644}"/>
              </a:ext>
            </a:extLst>
          </p:cNvPr>
          <p:cNvSpPr>
            <a:spLocks/>
          </p:cNvSpPr>
          <p:nvPr/>
        </p:nvSpPr>
        <p:spPr bwMode="auto">
          <a:xfrm>
            <a:off x="5235576" y="3743325"/>
            <a:ext cx="1558925" cy="1778000"/>
          </a:xfrm>
          <a:custGeom>
            <a:avLst/>
            <a:gdLst/>
            <a:ahLst/>
            <a:cxnLst>
              <a:cxn ang="0">
                <a:pos x="2073" y="4249"/>
              </a:cxn>
              <a:cxn ang="0">
                <a:pos x="2005" y="4093"/>
              </a:cxn>
              <a:cxn ang="0">
                <a:pos x="1855" y="3832"/>
              </a:cxn>
              <a:cxn ang="0">
                <a:pos x="1804" y="3598"/>
              </a:cxn>
              <a:cxn ang="0">
                <a:pos x="1663" y="3334"/>
              </a:cxn>
              <a:cxn ang="0">
                <a:pos x="1717" y="3112"/>
              </a:cxn>
              <a:cxn ang="0">
                <a:pos x="1806" y="2916"/>
              </a:cxn>
              <a:cxn ang="0">
                <a:pos x="1707" y="2620"/>
              </a:cxn>
              <a:cxn ang="0">
                <a:pos x="1579" y="2433"/>
              </a:cxn>
              <a:cxn ang="0">
                <a:pos x="1530" y="2280"/>
              </a:cxn>
              <a:cxn ang="0">
                <a:pos x="1563" y="2136"/>
              </a:cxn>
              <a:cxn ang="0">
                <a:pos x="1392" y="2034"/>
              </a:cxn>
              <a:cxn ang="0">
                <a:pos x="1153" y="1914"/>
              </a:cxn>
              <a:cxn ang="0">
                <a:pos x="1036" y="1962"/>
              </a:cxn>
              <a:cxn ang="0">
                <a:pos x="822" y="2002"/>
              </a:cxn>
              <a:cxn ang="0">
                <a:pos x="499" y="2023"/>
              </a:cxn>
              <a:cxn ang="0">
                <a:pos x="364" y="1900"/>
              </a:cxn>
              <a:cxn ang="0">
                <a:pos x="244" y="1828"/>
              </a:cxn>
              <a:cxn ang="0">
                <a:pos x="136" y="1674"/>
              </a:cxn>
              <a:cxn ang="0">
                <a:pos x="46" y="1591"/>
              </a:cxn>
              <a:cxn ang="0">
                <a:pos x="21" y="1473"/>
              </a:cxn>
              <a:cxn ang="0">
                <a:pos x="43" y="1363"/>
              </a:cxn>
              <a:cxn ang="0">
                <a:pos x="69" y="1038"/>
              </a:cxn>
              <a:cxn ang="0">
                <a:pos x="139" y="829"/>
              </a:cxn>
              <a:cxn ang="0">
                <a:pos x="373" y="525"/>
              </a:cxn>
              <a:cxn ang="0">
                <a:pos x="537" y="255"/>
              </a:cxn>
              <a:cxn ang="0">
                <a:pos x="682" y="105"/>
              </a:cxn>
              <a:cxn ang="0">
                <a:pos x="861" y="132"/>
              </a:cxn>
              <a:cxn ang="0">
                <a:pos x="1101" y="42"/>
              </a:cxn>
              <a:cxn ang="0">
                <a:pos x="1378" y="15"/>
              </a:cxn>
              <a:cxn ang="0">
                <a:pos x="1617" y="28"/>
              </a:cxn>
              <a:cxn ang="0">
                <a:pos x="1569" y="169"/>
              </a:cxn>
              <a:cxn ang="0">
                <a:pos x="1641" y="276"/>
              </a:cxn>
              <a:cxn ang="0">
                <a:pos x="1869" y="370"/>
              </a:cxn>
              <a:cxn ang="0">
                <a:pos x="2052" y="460"/>
              </a:cxn>
              <a:cxn ang="0">
                <a:pos x="2334" y="339"/>
              </a:cxn>
              <a:cxn ang="0">
                <a:pos x="2647" y="427"/>
              </a:cxn>
              <a:cxn ang="0">
                <a:pos x="2860" y="405"/>
              </a:cxn>
              <a:cxn ang="0">
                <a:pos x="2916" y="607"/>
              </a:cxn>
              <a:cxn ang="0">
                <a:pos x="2767" y="474"/>
              </a:cxn>
              <a:cxn ang="0">
                <a:pos x="2937" y="718"/>
              </a:cxn>
              <a:cxn ang="0">
                <a:pos x="3004" y="955"/>
              </a:cxn>
              <a:cxn ang="0">
                <a:pos x="3129" y="1167"/>
              </a:cxn>
              <a:cxn ang="0">
                <a:pos x="3319" y="1426"/>
              </a:cxn>
              <a:cxn ang="0">
                <a:pos x="3432" y="1591"/>
              </a:cxn>
              <a:cxn ang="0">
                <a:pos x="3456" y="1624"/>
              </a:cxn>
              <a:cxn ang="0">
                <a:pos x="3906" y="1548"/>
              </a:cxn>
              <a:cxn ang="0">
                <a:pos x="3813" y="1884"/>
              </a:cxn>
              <a:cxn ang="0">
                <a:pos x="3432" y="2340"/>
              </a:cxn>
              <a:cxn ang="0">
                <a:pos x="3219" y="2592"/>
              </a:cxn>
              <a:cxn ang="0">
                <a:pos x="3223" y="2731"/>
              </a:cxn>
              <a:cxn ang="0">
                <a:pos x="3312" y="2875"/>
              </a:cxn>
              <a:cxn ang="0">
                <a:pos x="3307" y="3045"/>
              </a:cxn>
              <a:cxn ang="0">
                <a:pos x="3243" y="3249"/>
              </a:cxn>
              <a:cxn ang="0">
                <a:pos x="3021" y="3406"/>
              </a:cxn>
              <a:cxn ang="0">
                <a:pos x="3022" y="3607"/>
              </a:cxn>
              <a:cxn ang="0">
                <a:pos x="2862" y="3858"/>
              </a:cxn>
              <a:cxn ang="0">
                <a:pos x="2734" y="4078"/>
              </a:cxn>
              <a:cxn ang="0">
                <a:pos x="2568" y="4269"/>
              </a:cxn>
              <a:cxn ang="0">
                <a:pos x="2394" y="4338"/>
              </a:cxn>
              <a:cxn ang="0">
                <a:pos x="2245" y="4350"/>
              </a:cxn>
              <a:cxn ang="0">
                <a:pos x="2071" y="4329"/>
              </a:cxn>
            </a:cxnLst>
            <a:rect l="0" t="0" r="r" b="b"/>
            <a:pathLst>
              <a:path w="3925" h="4374">
                <a:moveTo>
                  <a:pt x="2071" y="4329"/>
                </a:moveTo>
                <a:lnTo>
                  <a:pt x="2074" y="4314"/>
                </a:lnTo>
                <a:lnTo>
                  <a:pt x="2070" y="4290"/>
                </a:lnTo>
                <a:lnTo>
                  <a:pt x="2050" y="4275"/>
                </a:lnTo>
                <a:lnTo>
                  <a:pt x="2053" y="4254"/>
                </a:lnTo>
                <a:lnTo>
                  <a:pt x="2073" y="4249"/>
                </a:lnTo>
                <a:lnTo>
                  <a:pt x="2071" y="4224"/>
                </a:lnTo>
                <a:lnTo>
                  <a:pt x="2067" y="4197"/>
                </a:lnTo>
                <a:lnTo>
                  <a:pt x="2041" y="4167"/>
                </a:lnTo>
                <a:lnTo>
                  <a:pt x="2028" y="4138"/>
                </a:lnTo>
                <a:lnTo>
                  <a:pt x="2004" y="4113"/>
                </a:lnTo>
                <a:lnTo>
                  <a:pt x="2005" y="4093"/>
                </a:lnTo>
                <a:lnTo>
                  <a:pt x="1992" y="4051"/>
                </a:lnTo>
                <a:lnTo>
                  <a:pt x="1974" y="4029"/>
                </a:lnTo>
                <a:lnTo>
                  <a:pt x="1930" y="3960"/>
                </a:lnTo>
                <a:lnTo>
                  <a:pt x="1906" y="3912"/>
                </a:lnTo>
                <a:lnTo>
                  <a:pt x="1882" y="3876"/>
                </a:lnTo>
                <a:lnTo>
                  <a:pt x="1855" y="3832"/>
                </a:lnTo>
                <a:lnTo>
                  <a:pt x="1852" y="3801"/>
                </a:lnTo>
                <a:lnTo>
                  <a:pt x="1834" y="3754"/>
                </a:lnTo>
                <a:lnTo>
                  <a:pt x="1836" y="3712"/>
                </a:lnTo>
                <a:lnTo>
                  <a:pt x="1815" y="3678"/>
                </a:lnTo>
                <a:lnTo>
                  <a:pt x="1815" y="3639"/>
                </a:lnTo>
                <a:lnTo>
                  <a:pt x="1804" y="3598"/>
                </a:lnTo>
                <a:lnTo>
                  <a:pt x="1813" y="3573"/>
                </a:lnTo>
                <a:lnTo>
                  <a:pt x="1746" y="3480"/>
                </a:lnTo>
                <a:lnTo>
                  <a:pt x="1738" y="3441"/>
                </a:lnTo>
                <a:lnTo>
                  <a:pt x="1705" y="3391"/>
                </a:lnTo>
                <a:lnTo>
                  <a:pt x="1689" y="3351"/>
                </a:lnTo>
                <a:lnTo>
                  <a:pt x="1663" y="3334"/>
                </a:lnTo>
                <a:lnTo>
                  <a:pt x="1644" y="3312"/>
                </a:lnTo>
                <a:lnTo>
                  <a:pt x="1641" y="3285"/>
                </a:lnTo>
                <a:lnTo>
                  <a:pt x="1642" y="3255"/>
                </a:lnTo>
                <a:lnTo>
                  <a:pt x="1657" y="3193"/>
                </a:lnTo>
                <a:lnTo>
                  <a:pt x="1693" y="3132"/>
                </a:lnTo>
                <a:lnTo>
                  <a:pt x="1717" y="3112"/>
                </a:lnTo>
                <a:lnTo>
                  <a:pt x="1738" y="3081"/>
                </a:lnTo>
                <a:lnTo>
                  <a:pt x="1740" y="3052"/>
                </a:lnTo>
                <a:lnTo>
                  <a:pt x="1761" y="3016"/>
                </a:lnTo>
                <a:lnTo>
                  <a:pt x="1792" y="2995"/>
                </a:lnTo>
                <a:lnTo>
                  <a:pt x="1803" y="2959"/>
                </a:lnTo>
                <a:lnTo>
                  <a:pt x="1806" y="2916"/>
                </a:lnTo>
                <a:lnTo>
                  <a:pt x="1795" y="2877"/>
                </a:lnTo>
                <a:lnTo>
                  <a:pt x="1764" y="2830"/>
                </a:lnTo>
                <a:lnTo>
                  <a:pt x="1762" y="2787"/>
                </a:lnTo>
                <a:lnTo>
                  <a:pt x="1768" y="2746"/>
                </a:lnTo>
                <a:lnTo>
                  <a:pt x="1737" y="2655"/>
                </a:lnTo>
                <a:lnTo>
                  <a:pt x="1707" y="2620"/>
                </a:lnTo>
                <a:lnTo>
                  <a:pt x="1696" y="2581"/>
                </a:lnTo>
                <a:lnTo>
                  <a:pt x="1689" y="2551"/>
                </a:lnTo>
                <a:lnTo>
                  <a:pt x="1659" y="2526"/>
                </a:lnTo>
                <a:lnTo>
                  <a:pt x="1642" y="2496"/>
                </a:lnTo>
                <a:lnTo>
                  <a:pt x="1614" y="2482"/>
                </a:lnTo>
                <a:lnTo>
                  <a:pt x="1579" y="2433"/>
                </a:lnTo>
                <a:lnTo>
                  <a:pt x="1543" y="2407"/>
                </a:lnTo>
                <a:lnTo>
                  <a:pt x="1519" y="2353"/>
                </a:lnTo>
                <a:lnTo>
                  <a:pt x="1503" y="2332"/>
                </a:lnTo>
                <a:lnTo>
                  <a:pt x="1510" y="2304"/>
                </a:lnTo>
                <a:lnTo>
                  <a:pt x="1528" y="2301"/>
                </a:lnTo>
                <a:lnTo>
                  <a:pt x="1530" y="2280"/>
                </a:lnTo>
                <a:lnTo>
                  <a:pt x="1519" y="2262"/>
                </a:lnTo>
                <a:lnTo>
                  <a:pt x="1533" y="2242"/>
                </a:lnTo>
                <a:lnTo>
                  <a:pt x="1531" y="2220"/>
                </a:lnTo>
                <a:lnTo>
                  <a:pt x="1539" y="2197"/>
                </a:lnTo>
                <a:lnTo>
                  <a:pt x="1533" y="2175"/>
                </a:lnTo>
                <a:lnTo>
                  <a:pt x="1563" y="2136"/>
                </a:lnTo>
                <a:lnTo>
                  <a:pt x="1545" y="2125"/>
                </a:lnTo>
                <a:lnTo>
                  <a:pt x="1528" y="2118"/>
                </a:lnTo>
                <a:lnTo>
                  <a:pt x="1525" y="2082"/>
                </a:lnTo>
                <a:lnTo>
                  <a:pt x="1503" y="2061"/>
                </a:lnTo>
                <a:lnTo>
                  <a:pt x="1479" y="2019"/>
                </a:lnTo>
                <a:lnTo>
                  <a:pt x="1392" y="2034"/>
                </a:lnTo>
                <a:lnTo>
                  <a:pt x="1318" y="2025"/>
                </a:lnTo>
                <a:lnTo>
                  <a:pt x="1272" y="1975"/>
                </a:lnTo>
                <a:lnTo>
                  <a:pt x="1261" y="1936"/>
                </a:lnTo>
                <a:lnTo>
                  <a:pt x="1231" y="1917"/>
                </a:lnTo>
                <a:lnTo>
                  <a:pt x="1195" y="1918"/>
                </a:lnTo>
                <a:lnTo>
                  <a:pt x="1153" y="1914"/>
                </a:lnTo>
                <a:lnTo>
                  <a:pt x="1114" y="1923"/>
                </a:lnTo>
                <a:lnTo>
                  <a:pt x="1090" y="1921"/>
                </a:lnTo>
                <a:lnTo>
                  <a:pt x="1075" y="1927"/>
                </a:lnTo>
                <a:lnTo>
                  <a:pt x="1071" y="1941"/>
                </a:lnTo>
                <a:lnTo>
                  <a:pt x="1057" y="1954"/>
                </a:lnTo>
                <a:lnTo>
                  <a:pt x="1036" y="1962"/>
                </a:lnTo>
                <a:lnTo>
                  <a:pt x="1000" y="1962"/>
                </a:lnTo>
                <a:lnTo>
                  <a:pt x="969" y="1975"/>
                </a:lnTo>
                <a:lnTo>
                  <a:pt x="916" y="1989"/>
                </a:lnTo>
                <a:lnTo>
                  <a:pt x="885" y="2007"/>
                </a:lnTo>
                <a:lnTo>
                  <a:pt x="852" y="2011"/>
                </a:lnTo>
                <a:lnTo>
                  <a:pt x="822" y="2002"/>
                </a:lnTo>
                <a:lnTo>
                  <a:pt x="738" y="1986"/>
                </a:lnTo>
                <a:lnTo>
                  <a:pt x="633" y="1995"/>
                </a:lnTo>
                <a:lnTo>
                  <a:pt x="600" y="2026"/>
                </a:lnTo>
                <a:lnTo>
                  <a:pt x="553" y="2029"/>
                </a:lnTo>
                <a:lnTo>
                  <a:pt x="537" y="2037"/>
                </a:lnTo>
                <a:lnTo>
                  <a:pt x="499" y="2023"/>
                </a:lnTo>
                <a:lnTo>
                  <a:pt x="483" y="2008"/>
                </a:lnTo>
                <a:lnTo>
                  <a:pt x="466" y="2007"/>
                </a:lnTo>
                <a:lnTo>
                  <a:pt x="448" y="1992"/>
                </a:lnTo>
                <a:lnTo>
                  <a:pt x="421" y="1951"/>
                </a:lnTo>
                <a:lnTo>
                  <a:pt x="402" y="1939"/>
                </a:lnTo>
                <a:lnTo>
                  <a:pt x="364" y="1900"/>
                </a:lnTo>
                <a:lnTo>
                  <a:pt x="345" y="1899"/>
                </a:lnTo>
                <a:lnTo>
                  <a:pt x="333" y="1890"/>
                </a:lnTo>
                <a:lnTo>
                  <a:pt x="310" y="1888"/>
                </a:lnTo>
                <a:lnTo>
                  <a:pt x="291" y="1869"/>
                </a:lnTo>
                <a:lnTo>
                  <a:pt x="267" y="1863"/>
                </a:lnTo>
                <a:lnTo>
                  <a:pt x="244" y="1828"/>
                </a:lnTo>
                <a:lnTo>
                  <a:pt x="226" y="1800"/>
                </a:lnTo>
                <a:lnTo>
                  <a:pt x="228" y="1780"/>
                </a:lnTo>
                <a:lnTo>
                  <a:pt x="225" y="1759"/>
                </a:lnTo>
                <a:lnTo>
                  <a:pt x="207" y="1728"/>
                </a:lnTo>
                <a:lnTo>
                  <a:pt x="151" y="1693"/>
                </a:lnTo>
                <a:lnTo>
                  <a:pt x="136" y="1674"/>
                </a:lnTo>
                <a:lnTo>
                  <a:pt x="136" y="1651"/>
                </a:lnTo>
                <a:lnTo>
                  <a:pt x="108" y="1641"/>
                </a:lnTo>
                <a:lnTo>
                  <a:pt x="97" y="1626"/>
                </a:lnTo>
                <a:lnTo>
                  <a:pt x="75" y="1617"/>
                </a:lnTo>
                <a:lnTo>
                  <a:pt x="54" y="1609"/>
                </a:lnTo>
                <a:lnTo>
                  <a:pt x="46" y="1591"/>
                </a:lnTo>
                <a:lnTo>
                  <a:pt x="40" y="1570"/>
                </a:lnTo>
                <a:lnTo>
                  <a:pt x="24" y="1569"/>
                </a:lnTo>
                <a:lnTo>
                  <a:pt x="16" y="1548"/>
                </a:lnTo>
                <a:lnTo>
                  <a:pt x="22" y="1527"/>
                </a:lnTo>
                <a:lnTo>
                  <a:pt x="24" y="1506"/>
                </a:lnTo>
                <a:lnTo>
                  <a:pt x="21" y="1473"/>
                </a:lnTo>
                <a:lnTo>
                  <a:pt x="30" y="1443"/>
                </a:lnTo>
                <a:lnTo>
                  <a:pt x="4" y="1440"/>
                </a:lnTo>
                <a:lnTo>
                  <a:pt x="0" y="1410"/>
                </a:lnTo>
                <a:lnTo>
                  <a:pt x="15" y="1390"/>
                </a:lnTo>
                <a:lnTo>
                  <a:pt x="33" y="1380"/>
                </a:lnTo>
                <a:lnTo>
                  <a:pt x="43" y="1363"/>
                </a:lnTo>
                <a:lnTo>
                  <a:pt x="52" y="1330"/>
                </a:lnTo>
                <a:lnTo>
                  <a:pt x="27" y="1242"/>
                </a:lnTo>
                <a:lnTo>
                  <a:pt x="51" y="1182"/>
                </a:lnTo>
                <a:lnTo>
                  <a:pt x="60" y="1095"/>
                </a:lnTo>
                <a:lnTo>
                  <a:pt x="46" y="1060"/>
                </a:lnTo>
                <a:lnTo>
                  <a:pt x="69" y="1038"/>
                </a:lnTo>
                <a:lnTo>
                  <a:pt x="70" y="1008"/>
                </a:lnTo>
                <a:lnTo>
                  <a:pt x="45" y="985"/>
                </a:lnTo>
                <a:lnTo>
                  <a:pt x="46" y="948"/>
                </a:lnTo>
                <a:lnTo>
                  <a:pt x="78" y="916"/>
                </a:lnTo>
                <a:lnTo>
                  <a:pt x="100" y="861"/>
                </a:lnTo>
                <a:lnTo>
                  <a:pt x="139" y="829"/>
                </a:lnTo>
                <a:lnTo>
                  <a:pt x="147" y="769"/>
                </a:lnTo>
                <a:lnTo>
                  <a:pt x="216" y="691"/>
                </a:lnTo>
                <a:lnTo>
                  <a:pt x="225" y="654"/>
                </a:lnTo>
                <a:lnTo>
                  <a:pt x="279" y="636"/>
                </a:lnTo>
                <a:lnTo>
                  <a:pt x="348" y="580"/>
                </a:lnTo>
                <a:lnTo>
                  <a:pt x="373" y="525"/>
                </a:lnTo>
                <a:lnTo>
                  <a:pt x="445" y="487"/>
                </a:lnTo>
                <a:lnTo>
                  <a:pt x="444" y="448"/>
                </a:lnTo>
                <a:lnTo>
                  <a:pt x="423" y="411"/>
                </a:lnTo>
                <a:lnTo>
                  <a:pt x="448" y="358"/>
                </a:lnTo>
                <a:lnTo>
                  <a:pt x="483" y="307"/>
                </a:lnTo>
                <a:lnTo>
                  <a:pt x="537" y="255"/>
                </a:lnTo>
                <a:lnTo>
                  <a:pt x="571" y="244"/>
                </a:lnTo>
                <a:lnTo>
                  <a:pt x="600" y="216"/>
                </a:lnTo>
                <a:lnTo>
                  <a:pt x="630" y="196"/>
                </a:lnTo>
                <a:lnTo>
                  <a:pt x="646" y="133"/>
                </a:lnTo>
                <a:lnTo>
                  <a:pt x="658" y="106"/>
                </a:lnTo>
                <a:lnTo>
                  <a:pt x="682" y="105"/>
                </a:lnTo>
                <a:lnTo>
                  <a:pt x="694" y="124"/>
                </a:lnTo>
                <a:lnTo>
                  <a:pt x="730" y="136"/>
                </a:lnTo>
                <a:lnTo>
                  <a:pt x="768" y="124"/>
                </a:lnTo>
                <a:lnTo>
                  <a:pt x="799" y="127"/>
                </a:lnTo>
                <a:lnTo>
                  <a:pt x="825" y="139"/>
                </a:lnTo>
                <a:lnTo>
                  <a:pt x="861" y="132"/>
                </a:lnTo>
                <a:lnTo>
                  <a:pt x="922" y="117"/>
                </a:lnTo>
                <a:lnTo>
                  <a:pt x="970" y="97"/>
                </a:lnTo>
                <a:lnTo>
                  <a:pt x="997" y="91"/>
                </a:lnTo>
                <a:lnTo>
                  <a:pt x="1027" y="67"/>
                </a:lnTo>
                <a:lnTo>
                  <a:pt x="1060" y="57"/>
                </a:lnTo>
                <a:lnTo>
                  <a:pt x="1101" y="42"/>
                </a:lnTo>
                <a:lnTo>
                  <a:pt x="1144" y="40"/>
                </a:lnTo>
                <a:lnTo>
                  <a:pt x="1236" y="15"/>
                </a:lnTo>
                <a:lnTo>
                  <a:pt x="1282" y="28"/>
                </a:lnTo>
                <a:lnTo>
                  <a:pt x="1318" y="25"/>
                </a:lnTo>
                <a:lnTo>
                  <a:pt x="1353" y="6"/>
                </a:lnTo>
                <a:lnTo>
                  <a:pt x="1378" y="15"/>
                </a:lnTo>
                <a:lnTo>
                  <a:pt x="1432" y="4"/>
                </a:lnTo>
                <a:lnTo>
                  <a:pt x="1474" y="22"/>
                </a:lnTo>
                <a:lnTo>
                  <a:pt x="1533" y="13"/>
                </a:lnTo>
                <a:lnTo>
                  <a:pt x="1554" y="0"/>
                </a:lnTo>
                <a:lnTo>
                  <a:pt x="1591" y="28"/>
                </a:lnTo>
                <a:lnTo>
                  <a:pt x="1617" y="28"/>
                </a:lnTo>
                <a:lnTo>
                  <a:pt x="1594" y="57"/>
                </a:lnTo>
                <a:lnTo>
                  <a:pt x="1594" y="88"/>
                </a:lnTo>
                <a:lnTo>
                  <a:pt x="1617" y="94"/>
                </a:lnTo>
                <a:lnTo>
                  <a:pt x="1609" y="129"/>
                </a:lnTo>
                <a:lnTo>
                  <a:pt x="1599" y="150"/>
                </a:lnTo>
                <a:lnTo>
                  <a:pt x="1569" y="169"/>
                </a:lnTo>
                <a:lnTo>
                  <a:pt x="1555" y="198"/>
                </a:lnTo>
                <a:lnTo>
                  <a:pt x="1570" y="223"/>
                </a:lnTo>
                <a:lnTo>
                  <a:pt x="1593" y="228"/>
                </a:lnTo>
                <a:lnTo>
                  <a:pt x="1614" y="247"/>
                </a:lnTo>
                <a:lnTo>
                  <a:pt x="1633" y="249"/>
                </a:lnTo>
                <a:lnTo>
                  <a:pt x="1641" y="276"/>
                </a:lnTo>
                <a:lnTo>
                  <a:pt x="1665" y="292"/>
                </a:lnTo>
                <a:lnTo>
                  <a:pt x="1728" y="292"/>
                </a:lnTo>
                <a:lnTo>
                  <a:pt x="1779" y="303"/>
                </a:lnTo>
                <a:lnTo>
                  <a:pt x="1831" y="313"/>
                </a:lnTo>
                <a:lnTo>
                  <a:pt x="1866" y="343"/>
                </a:lnTo>
                <a:lnTo>
                  <a:pt x="1869" y="370"/>
                </a:lnTo>
                <a:lnTo>
                  <a:pt x="1875" y="393"/>
                </a:lnTo>
                <a:lnTo>
                  <a:pt x="1918" y="396"/>
                </a:lnTo>
                <a:lnTo>
                  <a:pt x="1962" y="411"/>
                </a:lnTo>
                <a:lnTo>
                  <a:pt x="2002" y="430"/>
                </a:lnTo>
                <a:lnTo>
                  <a:pt x="2029" y="453"/>
                </a:lnTo>
                <a:lnTo>
                  <a:pt x="2052" y="460"/>
                </a:lnTo>
                <a:lnTo>
                  <a:pt x="2085" y="459"/>
                </a:lnTo>
                <a:lnTo>
                  <a:pt x="2142" y="438"/>
                </a:lnTo>
                <a:lnTo>
                  <a:pt x="2136" y="366"/>
                </a:lnTo>
                <a:lnTo>
                  <a:pt x="2155" y="322"/>
                </a:lnTo>
                <a:lnTo>
                  <a:pt x="2260" y="295"/>
                </a:lnTo>
                <a:lnTo>
                  <a:pt x="2334" y="339"/>
                </a:lnTo>
                <a:lnTo>
                  <a:pt x="2418" y="361"/>
                </a:lnTo>
                <a:lnTo>
                  <a:pt x="2425" y="381"/>
                </a:lnTo>
                <a:lnTo>
                  <a:pt x="2443" y="381"/>
                </a:lnTo>
                <a:lnTo>
                  <a:pt x="2535" y="412"/>
                </a:lnTo>
                <a:lnTo>
                  <a:pt x="2560" y="406"/>
                </a:lnTo>
                <a:lnTo>
                  <a:pt x="2647" y="427"/>
                </a:lnTo>
                <a:lnTo>
                  <a:pt x="2682" y="415"/>
                </a:lnTo>
                <a:lnTo>
                  <a:pt x="2706" y="388"/>
                </a:lnTo>
                <a:lnTo>
                  <a:pt x="2737" y="388"/>
                </a:lnTo>
                <a:lnTo>
                  <a:pt x="2770" y="399"/>
                </a:lnTo>
                <a:lnTo>
                  <a:pt x="2817" y="394"/>
                </a:lnTo>
                <a:lnTo>
                  <a:pt x="2860" y="405"/>
                </a:lnTo>
                <a:lnTo>
                  <a:pt x="2938" y="396"/>
                </a:lnTo>
                <a:lnTo>
                  <a:pt x="2988" y="502"/>
                </a:lnTo>
                <a:lnTo>
                  <a:pt x="2988" y="528"/>
                </a:lnTo>
                <a:lnTo>
                  <a:pt x="2955" y="568"/>
                </a:lnTo>
                <a:lnTo>
                  <a:pt x="2944" y="600"/>
                </a:lnTo>
                <a:lnTo>
                  <a:pt x="2916" y="607"/>
                </a:lnTo>
                <a:lnTo>
                  <a:pt x="2895" y="589"/>
                </a:lnTo>
                <a:lnTo>
                  <a:pt x="2853" y="571"/>
                </a:lnTo>
                <a:lnTo>
                  <a:pt x="2838" y="544"/>
                </a:lnTo>
                <a:lnTo>
                  <a:pt x="2823" y="511"/>
                </a:lnTo>
                <a:lnTo>
                  <a:pt x="2782" y="472"/>
                </a:lnTo>
                <a:lnTo>
                  <a:pt x="2767" y="474"/>
                </a:lnTo>
                <a:lnTo>
                  <a:pt x="2769" y="487"/>
                </a:lnTo>
                <a:lnTo>
                  <a:pt x="2791" y="526"/>
                </a:lnTo>
                <a:lnTo>
                  <a:pt x="2829" y="573"/>
                </a:lnTo>
                <a:lnTo>
                  <a:pt x="2890" y="624"/>
                </a:lnTo>
                <a:lnTo>
                  <a:pt x="2913" y="664"/>
                </a:lnTo>
                <a:lnTo>
                  <a:pt x="2937" y="718"/>
                </a:lnTo>
                <a:lnTo>
                  <a:pt x="2958" y="756"/>
                </a:lnTo>
                <a:lnTo>
                  <a:pt x="2958" y="789"/>
                </a:lnTo>
                <a:lnTo>
                  <a:pt x="2992" y="831"/>
                </a:lnTo>
                <a:lnTo>
                  <a:pt x="3015" y="870"/>
                </a:lnTo>
                <a:lnTo>
                  <a:pt x="3015" y="912"/>
                </a:lnTo>
                <a:lnTo>
                  <a:pt x="3004" y="955"/>
                </a:lnTo>
                <a:lnTo>
                  <a:pt x="3040" y="954"/>
                </a:lnTo>
                <a:lnTo>
                  <a:pt x="3075" y="996"/>
                </a:lnTo>
                <a:lnTo>
                  <a:pt x="3099" y="1033"/>
                </a:lnTo>
                <a:lnTo>
                  <a:pt x="3114" y="1068"/>
                </a:lnTo>
                <a:lnTo>
                  <a:pt x="3120" y="1117"/>
                </a:lnTo>
                <a:lnTo>
                  <a:pt x="3129" y="1167"/>
                </a:lnTo>
                <a:lnTo>
                  <a:pt x="3162" y="1215"/>
                </a:lnTo>
                <a:lnTo>
                  <a:pt x="3192" y="1246"/>
                </a:lnTo>
                <a:lnTo>
                  <a:pt x="3207" y="1264"/>
                </a:lnTo>
                <a:lnTo>
                  <a:pt x="3216" y="1299"/>
                </a:lnTo>
                <a:lnTo>
                  <a:pt x="3228" y="1378"/>
                </a:lnTo>
                <a:lnTo>
                  <a:pt x="3319" y="1426"/>
                </a:lnTo>
                <a:lnTo>
                  <a:pt x="3346" y="1462"/>
                </a:lnTo>
                <a:lnTo>
                  <a:pt x="3382" y="1485"/>
                </a:lnTo>
                <a:lnTo>
                  <a:pt x="3430" y="1546"/>
                </a:lnTo>
                <a:lnTo>
                  <a:pt x="3456" y="1573"/>
                </a:lnTo>
                <a:lnTo>
                  <a:pt x="3462" y="1590"/>
                </a:lnTo>
                <a:lnTo>
                  <a:pt x="3432" y="1591"/>
                </a:lnTo>
                <a:lnTo>
                  <a:pt x="3418" y="1606"/>
                </a:lnTo>
                <a:lnTo>
                  <a:pt x="3406" y="1615"/>
                </a:lnTo>
                <a:lnTo>
                  <a:pt x="3414" y="1627"/>
                </a:lnTo>
                <a:lnTo>
                  <a:pt x="3433" y="1617"/>
                </a:lnTo>
                <a:lnTo>
                  <a:pt x="3450" y="1614"/>
                </a:lnTo>
                <a:lnTo>
                  <a:pt x="3456" y="1624"/>
                </a:lnTo>
                <a:lnTo>
                  <a:pt x="3517" y="1678"/>
                </a:lnTo>
                <a:lnTo>
                  <a:pt x="3703" y="1632"/>
                </a:lnTo>
                <a:lnTo>
                  <a:pt x="3762" y="1621"/>
                </a:lnTo>
                <a:lnTo>
                  <a:pt x="3817" y="1626"/>
                </a:lnTo>
                <a:lnTo>
                  <a:pt x="3864" y="1599"/>
                </a:lnTo>
                <a:lnTo>
                  <a:pt x="3906" y="1548"/>
                </a:lnTo>
                <a:lnTo>
                  <a:pt x="3925" y="1552"/>
                </a:lnTo>
                <a:lnTo>
                  <a:pt x="3919" y="1626"/>
                </a:lnTo>
                <a:lnTo>
                  <a:pt x="3901" y="1699"/>
                </a:lnTo>
                <a:lnTo>
                  <a:pt x="3883" y="1738"/>
                </a:lnTo>
                <a:lnTo>
                  <a:pt x="3849" y="1795"/>
                </a:lnTo>
                <a:lnTo>
                  <a:pt x="3813" y="1884"/>
                </a:lnTo>
                <a:lnTo>
                  <a:pt x="3768" y="1962"/>
                </a:lnTo>
                <a:lnTo>
                  <a:pt x="3717" y="2031"/>
                </a:lnTo>
                <a:lnTo>
                  <a:pt x="3574" y="2160"/>
                </a:lnTo>
                <a:lnTo>
                  <a:pt x="3507" y="2197"/>
                </a:lnTo>
                <a:lnTo>
                  <a:pt x="3439" y="2274"/>
                </a:lnTo>
                <a:lnTo>
                  <a:pt x="3432" y="2340"/>
                </a:lnTo>
                <a:lnTo>
                  <a:pt x="3385" y="2329"/>
                </a:lnTo>
                <a:lnTo>
                  <a:pt x="3318" y="2404"/>
                </a:lnTo>
                <a:lnTo>
                  <a:pt x="3279" y="2434"/>
                </a:lnTo>
                <a:lnTo>
                  <a:pt x="3246" y="2499"/>
                </a:lnTo>
                <a:lnTo>
                  <a:pt x="3231" y="2545"/>
                </a:lnTo>
                <a:lnTo>
                  <a:pt x="3219" y="2592"/>
                </a:lnTo>
                <a:lnTo>
                  <a:pt x="3234" y="2610"/>
                </a:lnTo>
                <a:lnTo>
                  <a:pt x="3253" y="2623"/>
                </a:lnTo>
                <a:lnTo>
                  <a:pt x="3256" y="2646"/>
                </a:lnTo>
                <a:lnTo>
                  <a:pt x="3229" y="2655"/>
                </a:lnTo>
                <a:lnTo>
                  <a:pt x="3217" y="2680"/>
                </a:lnTo>
                <a:lnTo>
                  <a:pt x="3223" y="2731"/>
                </a:lnTo>
                <a:lnTo>
                  <a:pt x="3232" y="2761"/>
                </a:lnTo>
                <a:lnTo>
                  <a:pt x="3235" y="2796"/>
                </a:lnTo>
                <a:lnTo>
                  <a:pt x="3247" y="2818"/>
                </a:lnTo>
                <a:lnTo>
                  <a:pt x="3270" y="2832"/>
                </a:lnTo>
                <a:lnTo>
                  <a:pt x="3295" y="2871"/>
                </a:lnTo>
                <a:lnTo>
                  <a:pt x="3312" y="2875"/>
                </a:lnTo>
                <a:lnTo>
                  <a:pt x="3310" y="2899"/>
                </a:lnTo>
                <a:lnTo>
                  <a:pt x="3301" y="2932"/>
                </a:lnTo>
                <a:lnTo>
                  <a:pt x="3297" y="2970"/>
                </a:lnTo>
                <a:lnTo>
                  <a:pt x="3319" y="2994"/>
                </a:lnTo>
                <a:lnTo>
                  <a:pt x="3322" y="3025"/>
                </a:lnTo>
                <a:lnTo>
                  <a:pt x="3307" y="3045"/>
                </a:lnTo>
                <a:lnTo>
                  <a:pt x="3309" y="3076"/>
                </a:lnTo>
                <a:lnTo>
                  <a:pt x="3334" y="3114"/>
                </a:lnTo>
                <a:lnTo>
                  <a:pt x="3313" y="3159"/>
                </a:lnTo>
                <a:lnTo>
                  <a:pt x="3309" y="3189"/>
                </a:lnTo>
                <a:lnTo>
                  <a:pt x="3283" y="3222"/>
                </a:lnTo>
                <a:lnTo>
                  <a:pt x="3243" y="3249"/>
                </a:lnTo>
                <a:lnTo>
                  <a:pt x="3210" y="3253"/>
                </a:lnTo>
                <a:lnTo>
                  <a:pt x="3172" y="3271"/>
                </a:lnTo>
                <a:lnTo>
                  <a:pt x="3132" y="3298"/>
                </a:lnTo>
                <a:lnTo>
                  <a:pt x="3096" y="3349"/>
                </a:lnTo>
                <a:lnTo>
                  <a:pt x="3069" y="3357"/>
                </a:lnTo>
                <a:lnTo>
                  <a:pt x="3021" y="3406"/>
                </a:lnTo>
                <a:lnTo>
                  <a:pt x="2985" y="3441"/>
                </a:lnTo>
                <a:lnTo>
                  <a:pt x="2989" y="3463"/>
                </a:lnTo>
                <a:lnTo>
                  <a:pt x="3009" y="3484"/>
                </a:lnTo>
                <a:lnTo>
                  <a:pt x="3003" y="3517"/>
                </a:lnTo>
                <a:lnTo>
                  <a:pt x="3031" y="3580"/>
                </a:lnTo>
                <a:lnTo>
                  <a:pt x="3022" y="3607"/>
                </a:lnTo>
                <a:lnTo>
                  <a:pt x="3013" y="3699"/>
                </a:lnTo>
                <a:lnTo>
                  <a:pt x="2929" y="3742"/>
                </a:lnTo>
                <a:lnTo>
                  <a:pt x="2893" y="3756"/>
                </a:lnTo>
                <a:lnTo>
                  <a:pt x="2862" y="3778"/>
                </a:lnTo>
                <a:lnTo>
                  <a:pt x="2872" y="3820"/>
                </a:lnTo>
                <a:lnTo>
                  <a:pt x="2862" y="3858"/>
                </a:lnTo>
                <a:lnTo>
                  <a:pt x="2842" y="3903"/>
                </a:lnTo>
                <a:lnTo>
                  <a:pt x="2851" y="3946"/>
                </a:lnTo>
                <a:lnTo>
                  <a:pt x="2826" y="3958"/>
                </a:lnTo>
                <a:lnTo>
                  <a:pt x="2811" y="4000"/>
                </a:lnTo>
                <a:lnTo>
                  <a:pt x="2772" y="4024"/>
                </a:lnTo>
                <a:lnTo>
                  <a:pt x="2734" y="4078"/>
                </a:lnTo>
                <a:lnTo>
                  <a:pt x="2719" y="4102"/>
                </a:lnTo>
                <a:lnTo>
                  <a:pt x="2682" y="4155"/>
                </a:lnTo>
                <a:lnTo>
                  <a:pt x="2658" y="4185"/>
                </a:lnTo>
                <a:lnTo>
                  <a:pt x="2626" y="4200"/>
                </a:lnTo>
                <a:lnTo>
                  <a:pt x="2599" y="4240"/>
                </a:lnTo>
                <a:lnTo>
                  <a:pt x="2568" y="4269"/>
                </a:lnTo>
                <a:lnTo>
                  <a:pt x="2536" y="4287"/>
                </a:lnTo>
                <a:lnTo>
                  <a:pt x="2503" y="4302"/>
                </a:lnTo>
                <a:lnTo>
                  <a:pt x="2469" y="4305"/>
                </a:lnTo>
                <a:lnTo>
                  <a:pt x="2443" y="4323"/>
                </a:lnTo>
                <a:lnTo>
                  <a:pt x="2415" y="4323"/>
                </a:lnTo>
                <a:lnTo>
                  <a:pt x="2394" y="4338"/>
                </a:lnTo>
                <a:lnTo>
                  <a:pt x="2370" y="4330"/>
                </a:lnTo>
                <a:lnTo>
                  <a:pt x="2341" y="4321"/>
                </a:lnTo>
                <a:lnTo>
                  <a:pt x="2316" y="4330"/>
                </a:lnTo>
                <a:lnTo>
                  <a:pt x="2293" y="4326"/>
                </a:lnTo>
                <a:lnTo>
                  <a:pt x="2274" y="4333"/>
                </a:lnTo>
                <a:lnTo>
                  <a:pt x="2245" y="4350"/>
                </a:lnTo>
                <a:lnTo>
                  <a:pt x="2188" y="4351"/>
                </a:lnTo>
                <a:lnTo>
                  <a:pt x="2157" y="4374"/>
                </a:lnTo>
                <a:lnTo>
                  <a:pt x="2134" y="4368"/>
                </a:lnTo>
                <a:lnTo>
                  <a:pt x="2122" y="4347"/>
                </a:lnTo>
                <a:lnTo>
                  <a:pt x="2083" y="4341"/>
                </a:lnTo>
                <a:lnTo>
                  <a:pt x="2071" y="4329"/>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57" name="Freeform 132">
            <a:extLst>
              <a:ext uri="{FF2B5EF4-FFF2-40B4-BE49-F238E27FC236}">
                <a16:creationId xmlns:a16="http://schemas.microsoft.com/office/drawing/2014/main" id="{BE51D626-6FAF-0992-30F2-C8EB17A86829}"/>
              </a:ext>
            </a:extLst>
          </p:cNvPr>
          <p:cNvSpPr>
            <a:spLocks/>
          </p:cNvSpPr>
          <p:nvPr/>
        </p:nvSpPr>
        <p:spPr bwMode="auto">
          <a:xfrm>
            <a:off x="7786689" y="4538663"/>
            <a:ext cx="255587" cy="260351"/>
          </a:xfrm>
          <a:custGeom>
            <a:avLst/>
            <a:gdLst/>
            <a:ahLst/>
            <a:cxnLst>
              <a:cxn ang="0">
                <a:pos x="8" y="0"/>
              </a:cxn>
              <a:cxn ang="0">
                <a:pos x="0" y="48"/>
              </a:cxn>
              <a:cxn ang="0">
                <a:pos x="70" y="105"/>
              </a:cxn>
              <a:cxn ang="0">
                <a:pos x="101" y="141"/>
              </a:cxn>
              <a:cxn ang="0">
                <a:pos x="128" y="163"/>
              </a:cxn>
              <a:cxn ang="0">
                <a:pos x="174" y="219"/>
              </a:cxn>
              <a:cxn ang="0">
                <a:pos x="247" y="311"/>
              </a:cxn>
              <a:cxn ang="0">
                <a:pos x="324" y="418"/>
              </a:cxn>
              <a:cxn ang="0">
                <a:pos x="352" y="487"/>
              </a:cxn>
              <a:cxn ang="0">
                <a:pos x="373" y="539"/>
              </a:cxn>
              <a:cxn ang="0">
                <a:pos x="424" y="603"/>
              </a:cxn>
              <a:cxn ang="0">
                <a:pos x="467" y="648"/>
              </a:cxn>
              <a:cxn ang="0">
                <a:pos x="529" y="685"/>
              </a:cxn>
              <a:cxn ang="0">
                <a:pos x="587" y="738"/>
              </a:cxn>
              <a:cxn ang="0">
                <a:pos x="634" y="749"/>
              </a:cxn>
              <a:cxn ang="0">
                <a:pos x="681" y="742"/>
              </a:cxn>
              <a:cxn ang="0">
                <a:pos x="702" y="697"/>
              </a:cxn>
              <a:cxn ang="0">
                <a:pos x="706" y="637"/>
              </a:cxn>
              <a:cxn ang="0">
                <a:pos x="699" y="566"/>
              </a:cxn>
              <a:cxn ang="0">
                <a:pos x="732" y="561"/>
              </a:cxn>
              <a:cxn ang="0">
                <a:pos x="753" y="528"/>
              </a:cxn>
              <a:cxn ang="0">
                <a:pos x="738" y="495"/>
              </a:cxn>
              <a:cxn ang="0">
                <a:pos x="699" y="454"/>
              </a:cxn>
              <a:cxn ang="0">
                <a:pos x="663" y="450"/>
              </a:cxn>
              <a:cxn ang="0">
                <a:pos x="681" y="495"/>
              </a:cxn>
              <a:cxn ang="0">
                <a:pos x="666" y="520"/>
              </a:cxn>
              <a:cxn ang="0">
                <a:pos x="649" y="517"/>
              </a:cxn>
              <a:cxn ang="0">
                <a:pos x="605" y="472"/>
              </a:cxn>
              <a:cxn ang="0">
                <a:pos x="583" y="420"/>
              </a:cxn>
              <a:cxn ang="0">
                <a:pos x="525" y="408"/>
              </a:cxn>
              <a:cxn ang="0">
                <a:pos x="532" y="378"/>
              </a:cxn>
              <a:cxn ang="0">
                <a:pos x="561" y="348"/>
              </a:cxn>
              <a:cxn ang="0">
                <a:pos x="529" y="330"/>
              </a:cxn>
              <a:cxn ang="0">
                <a:pos x="489" y="318"/>
              </a:cxn>
              <a:cxn ang="0">
                <a:pos x="457" y="285"/>
              </a:cxn>
              <a:cxn ang="0">
                <a:pos x="424" y="259"/>
              </a:cxn>
              <a:cxn ang="0">
                <a:pos x="395" y="217"/>
              </a:cxn>
              <a:cxn ang="0">
                <a:pos x="355" y="214"/>
              </a:cxn>
              <a:cxn ang="0">
                <a:pos x="319" y="176"/>
              </a:cxn>
              <a:cxn ang="0">
                <a:pos x="266" y="138"/>
              </a:cxn>
              <a:cxn ang="0">
                <a:pos x="214" y="86"/>
              </a:cxn>
              <a:cxn ang="0">
                <a:pos x="171" y="39"/>
              </a:cxn>
              <a:cxn ang="0">
                <a:pos x="129" y="16"/>
              </a:cxn>
              <a:cxn ang="0">
                <a:pos x="81" y="33"/>
              </a:cxn>
              <a:cxn ang="0">
                <a:pos x="35" y="3"/>
              </a:cxn>
              <a:cxn ang="0">
                <a:pos x="8" y="0"/>
              </a:cxn>
            </a:cxnLst>
            <a:rect l="0" t="0" r="r" b="b"/>
            <a:pathLst>
              <a:path w="753" h="749">
                <a:moveTo>
                  <a:pt x="8" y="0"/>
                </a:moveTo>
                <a:lnTo>
                  <a:pt x="0" y="48"/>
                </a:lnTo>
                <a:lnTo>
                  <a:pt x="70" y="105"/>
                </a:lnTo>
                <a:lnTo>
                  <a:pt x="101" y="141"/>
                </a:lnTo>
                <a:lnTo>
                  <a:pt x="128" y="163"/>
                </a:lnTo>
                <a:lnTo>
                  <a:pt x="174" y="219"/>
                </a:lnTo>
                <a:lnTo>
                  <a:pt x="247" y="311"/>
                </a:lnTo>
                <a:lnTo>
                  <a:pt x="324" y="418"/>
                </a:lnTo>
                <a:lnTo>
                  <a:pt x="352" y="487"/>
                </a:lnTo>
                <a:lnTo>
                  <a:pt x="373" y="539"/>
                </a:lnTo>
                <a:lnTo>
                  <a:pt x="424" y="603"/>
                </a:lnTo>
                <a:lnTo>
                  <a:pt x="467" y="648"/>
                </a:lnTo>
                <a:lnTo>
                  <a:pt x="529" y="685"/>
                </a:lnTo>
                <a:lnTo>
                  <a:pt x="587" y="738"/>
                </a:lnTo>
                <a:lnTo>
                  <a:pt x="634" y="749"/>
                </a:lnTo>
                <a:lnTo>
                  <a:pt x="681" y="742"/>
                </a:lnTo>
                <a:lnTo>
                  <a:pt x="702" y="697"/>
                </a:lnTo>
                <a:lnTo>
                  <a:pt x="706" y="637"/>
                </a:lnTo>
                <a:lnTo>
                  <a:pt x="699" y="566"/>
                </a:lnTo>
                <a:lnTo>
                  <a:pt x="732" y="561"/>
                </a:lnTo>
                <a:lnTo>
                  <a:pt x="753" y="528"/>
                </a:lnTo>
                <a:lnTo>
                  <a:pt x="738" y="495"/>
                </a:lnTo>
                <a:lnTo>
                  <a:pt x="699" y="454"/>
                </a:lnTo>
                <a:lnTo>
                  <a:pt x="663" y="450"/>
                </a:lnTo>
                <a:lnTo>
                  <a:pt x="681" y="495"/>
                </a:lnTo>
                <a:lnTo>
                  <a:pt x="666" y="520"/>
                </a:lnTo>
                <a:lnTo>
                  <a:pt x="649" y="517"/>
                </a:lnTo>
                <a:lnTo>
                  <a:pt x="605" y="472"/>
                </a:lnTo>
                <a:lnTo>
                  <a:pt x="583" y="420"/>
                </a:lnTo>
                <a:lnTo>
                  <a:pt x="525" y="408"/>
                </a:lnTo>
                <a:lnTo>
                  <a:pt x="532" y="378"/>
                </a:lnTo>
                <a:lnTo>
                  <a:pt x="561" y="348"/>
                </a:lnTo>
                <a:lnTo>
                  <a:pt x="529" y="330"/>
                </a:lnTo>
                <a:lnTo>
                  <a:pt x="489" y="318"/>
                </a:lnTo>
                <a:lnTo>
                  <a:pt x="457" y="285"/>
                </a:lnTo>
                <a:lnTo>
                  <a:pt x="424" y="259"/>
                </a:lnTo>
                <a:lnTo>
                  <a:pt x="395" y="217"/>
                </a:lnTo>
                <a:lnTo>
                  <a:pt x="355" y="214"/>
                </a:lnTo>
                <a:lnTo>
                  <a:pt x="319" y="176"/>
                </a:lnTo>
                <a:lnTo>
                  <a:pt x="266" y="138"/>
                </a:lnTo>
                <a:lnTo>
                  <a:pt x="214" y="86"/>
                </a:lnTo>
                <a:lnTo>
                  <a:pt x="171" y="39"/>
                </a:lnTo>
                <a:lnTo>
                  <a:pt x="129" y="16"/>
                </a:lnTo>
                <a:lnTo>
                  <a:pt x="81" y="33"/>
                </a:lnTo>
                <a:lnTo>
                  <a:pt x="35" y="3"/>
                </a:lnTo>
                <a:lnTo>
                  <a:pt x="8" y="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58" name="Freeform 133">
            <a:extLst>
              <a:ext uri="{FF2B5EF4-FFF2-40B4-BE49-F238E27FC236}">
                <a16:creationId xmlns:a16="http://schemas.microsoft.com/office/drawing/2014/main" id="{7DC18DB6-908C-9973-6271-2208DABF50B2}"/>
              </a:ext>
            </a:extLst>
          </p:cNvPr>
          <p:cNvSpPr>
            <a:spLocks/>
          </p:cNvSpPr>
          <p:nvPr/>
        </p:nvSpPr>
        <p:spPr bwMode="auto">
          <a:xfrm>
            <a:off x="8013700" y="4800601"/>
            <a:ext cx="211139" cy="71439"/>
          </a:xfrm>
          <a:custGeom>
            <a:avLst/>
            <a:gdLst/>
            <a:ahLst/>
            <a:cxnLst>
              <a:cxn ang="0">
                <a:pos x="101" y="15"/>
              </a:cxn>
              <a:cxn ang="0">
                <a:pos x="0" y="98"/>
              </a:cxn>
              <a:cxn ang="0">
                <a:pos x="9" y="162"/>
              </a:cxn>
              <a:cxn ang="0">
                <a:pos x="73" y="171"/>
              </a:cxn>
              <a:cxn ang="0">
                <a:pos x="156" y="171"/>
              </a:cxn>
              <a:cxn ang="0">
                <a:pos x="201" y="244"/>
              </a:cxn>
              <a:cxn ang="0">
                <a:pos x="311" y="226"/>
              </a:cxn>
              <a:cxn ang="0">
                <a:pos x="439" y="280"/>
              </a:cxn>
              <a:cxn ang="0">
                <a:pos x="540" y="253"/>
              </a:cxn>
              <a:cxn ang="0">
                <a:pos x="722" y="317"/>
              </a:cxn>
              <a:cxn ang="0">
                <a:pos x="823" y="363"/>
              </a:cxn>
              <a:cxn ang="0">
                <a:pos x="1006" y="363"/>
              </a:cxn>
              <a:cxn ang="0">
                <a:pos x="1189" y="399"/>
              </a:cxn>
              <a:cxn ang="0">
                <a:pos x="1335" y="436"/>
              </a:cxn>
              <a:cxn ang="0">
                <a:pos x="1381" y="372"/>
              </a:cxn>
              <a:cxn ang="0">
                <a:pos x="1353" y="280"/>
              </a:cxn>
              <a:cxn ang="0">
                <a:pos x="1262" y="235"/>
              </a:cxn>
              <a:cxn ang="0">
                <a:pos x="1271" y="143"/>
              </a:cxn>
              <a:cxn ang="0">
                <a:pos x="1207" y="125"/>
              </a:cxn>
              <a:cxn ang="0">
                <a:pos x="1106" y="143"/>
              </a:cxn>
              <a:cxn ang="0">
                <a:pos x="978" y="116"/>
              </a:cxn>
              <a:cxn ang="0">
                <a:pos x="924" y="116"/>
              </a:cxn>
              <a:cxn ang="0">
                <a:pos x="823" y="88"/>
              </a:cxn>
              <a:cxn ang="0">
                <a:pos x="713" y="152"/>
              </a:cxn>
              <a:cxn ang="0">
                <a:pos x="558" y="152"/>
              </a:cxn>
              <a:cxn ang="0">
                <a:pos x="466" y="79"/>
              </a:cxn>
              <a:cxn ang="0">
                <a:pos x="393" y="61"/>
              </a:cxn>
              <a:cxn ang="0">
                <a:pos x="295" y="0"/>
              </a:cxn>
              <a:cxn ang="0">
                <a:pos x="210" y="15"/>
              </a:cxn>
              <a:cxn ang="0">
                <a:pos x="101" y="15"/>
              </a:cxn>
            </a:cxnLst>
            <a:rect l="0" t="0" r="r" b="b"/>
            <a:pathLst>
              <a:path w="1381" h="436">
                <a:moveTo>
                  <a:pt x="101" y="15"/>
                </a:moveTo>
                <a:lnTo>
                  <a:pt x="0" y="98"/>
                </a:lnTo>
                <a:lnTo>
                  <a:pt x="9" y="162"/>
                </a:lnTo>
                <a:lnTo>
                  <a:pt x="73" y="171"/>
                </a:lnTo>
                <a:lnTo>
                  <a:pt x="156" y="171"/>
                </a:lnTo>
                <a:lnTo>
                  <a:pt x="201" y="244"/>
                </a:lnTo>
                <a:lnTo>
                  <a:pt x="311" y="226"/>
                </a:lnTo>
                <a:lnTo>
                  <a:pt x="439" y="280"/>
                </a:lnTo>
                <a:lnTo>
                  <a:pt x="540" y="253"/>
                </a:lnTo>
                <a:lnTo>
                  <a:pt x="722" y="317"/>
                </a:lnTo>
                <a:lnTo>
                  <a:pt x="823" y="363"/>
                </a:lnTo>
                <a:lnTo>
                  <a:pt x="1006" y="363"/>
                </a:lnTo>
                <a:lnTo>
                  <a:pt x="1189" y="399"/>
                </a:lnTo>
                <a:lnTo>
                  <a:pt x="1335" y="436"/>
                </a:lnTo>
                <a:lnTo>
                  <a:pt x="1381" y="372"/>
                </a:lnTo>
                <a:lnTo>
                  <a:pt x="1353" y="280"/>
                </a:lnTo>
                <a:lnTo>
                  <a:pt x="1262" y="235"/>
                </a:lnTo>
                <a:lnTo>
                  <a:pt x="1271" y="143"/>
                </a:lnTo>
                <a:lnTo>
                  <a:pt x="1207" y="125"/>
                </a:lnTo>
                <a:lnTo>
                  <a:pt x="1106" y="143"/>
                </a:lnTo>
                <a:lnTo>
                  <a:pt x="978" y="116"/>
                </a:lnTo>
                <a:lnTo>
                  <a:pt x="924" y="116"/>
                </a:lnTo>
                <a:lnTo>
                  <a:pt x="823" y="88"/>
                </a:lnTo>
                <a:lnTo>
                  <a:pt x="713" y="152"/>
                </a:lnTo>
                <a:lnTo>
                  <a:pt x="558" y="152"/>
                </a:lnTo>
                <a:lnTo>
                  <a:pt x="466" y="79"/>
                </a:lnTo>
                <a:lnTo>
                  <a:pt x="393" y="61"/>
                </a:lnTo>
                <a:lnTo>
                  <a:pt x="295" y="0"/>
                </a:lnTo>
                <a:lnTo>
                  <a:pt x="210" y="15"/>
                </a:lnTo>
                <a:lnTo>
                  <a:pt x="101" y="15"/>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59" name="Freeform 134">
            <a:extLst>
              <a:ext uri="{FF2B5EF4-FFF2-40B4-BE49-F238E27FC236}">
                <a16:creationId xmlns:a16="http://schemas.microsoft.com/office/drawing/2014/main" id="{28EBFE01-169D-9BAD-CC11-0080A04DB1E2}"/>
              </a:ext>
            </a:extLst>
          </p:cNvPr>
          <p:cNvSpPr>
            <a:spLocks/>
          </p:cNvSpPr>
          <p:nvPr/>
        </p:nvSpPr>
        <p:spPr bwMode="auto">
          <a:xfrm>
            <a:off x="8313738" y="4638677"/>
            <a:ext cx="144463" cy="174625"/>
          </a:xfrm>
          <a:custGeom>
            <a:avLst/>
            <a:gdLst/>
            <a:ahLst/>
            <a:cxnLst>
              <a:cxn ang="0">
                <a:pos x="84" y="1043"/>
              </a:cxn>
              <a:cxn ang="0">
                <a:pos x="120" y="873"/>
              </a:cxn>
              <a:cxn ang="0">
                <a:pos x="72" y="771"/>
              </a:cxn>
              <a:cxn ang="0">
                <a:pos x="0" y="663"/>
              </a:cxn>
              <a:cxn ang="0">
                <a:pos x="72" y="465"/>
              </a:cxn>
              <a:cxn ang="0">
                <a:pos x="132" y="327"/>
              </a:cxn>
              <a:cxn ang="0">
                <a:pos x="175" y="136"/>
              </a:cxn>
              <a:cxn ang="0">
                <a:pos x="311" y="91"/>
              </a:cxn>
              <a:cxn ang="0">
                <a:pos x="498" y="111"/>
              </a:cxn>
              <a:cxn ang="0">
                <a:pos x="702" y="135"/>
              </a:cxn>
              <a:cxn ang="0">
                <a:pos x="834" y="75"/>
              </a:cxn>
              <a:cxn ang="0">
                <a:pos x="942" y="57"/>
              </a:cxn>
              <a:cxn ang="0">
                <a:pos x="855" y="182"/>
              </a:cxn>
              <a:cxn ang="0">
                <a:pos x="750" y="177"/>
              </a:cxn>
              <a:cxn ang="0">
                <a:pos x="594" y="195"/>
              </a:cxn>
              <a:cxn ang="0">
                <a:pos x="402" y="201"/>
              </a:cxn>
              <a:cxn ang="0">
                <a:pos x="220" y="227"/>
              </a:cxn>
              <a:cxn ang="0">
                <a:pos x="228" y="369"/>
              </a:cxn>
              <a:cxn ang="0">
                <a:pos x="306" y="459"/>
              </a:cxn>
              <a:cxn ang="0">
                <a:pos x="401" y="408"/>
              </a:cxn>
              <a:cxn ang="0">
                <a:pos x="552" y="381"/>
              </a:cxn>
              <a:cxn ang="0">
                <a:pos x="673" y="408"/>
              </a:cxn>
              <a:cxn ang="0">
                <a:pos x="537" y="499"/>
              </a:cxn>
              <a:cxn ang="0">
                <a:pos x="401" y="544"/>
              </a:cxn>
              <a:cxn ang="0">
                <a:pos x="474" y="657"/>
              </a:cxn>
              <a:cxn ang="0">
                <a:pos x="492" y="783"/>
              </a:cxn>
              <a:cxn ang="0">
                <a:pos x="612" y="891"/>
              </a:cxn>
              <a:cxn ang="0">
                <a:pos x="510" y="981"/>
              </a:cxn>
              <a:cxn ang="0">
                <a:pos x="356" y="907"/>
              </a:cxn>
              <a:cxn ang="0">
                <a:pos x="306" y="747"/>
              </a:cxn>
              <a:cxn ang="0">
                <a:pos x="288" y="651"/>
              </a:cxn>
              <a:cxn ang="0">
                <a:pos x="220" y="726"/>
              </a:cxn>
              <a:cxn ang="0">
                <a:pos x="234" y="909"/>
              </a:cxn>
              <a:cxn ang="0">
                <a:pos x="175" y="1089"/>
              </a:cxn>
            </a:cxnLst>
            <a:rect l="0" t="0" r="r" b="b"/>
            <a:pathLst>
              <a:path w="942" h="1089">
                <a:moveTo>
                  <a:pt x="175" y="1089"/>
                </a:moveTo>
                <a:lnTo>
                  <a:pt x="84" y="1043"/>
                </a:lnTo>
                <a:lnTo>
                  <a:pt x="84" y="953"/>
                </a:lnTo>
                <a:lnTo>
                  <a:pt x="120" y="873"/>
                </a:lnTo>
                <a:lnTo>
                  <a:pt x="114" y="807"/>
                </a:lnTo>
                <a:lnTo>
                  <a:pt x="72" y="771"/>
                </a:lnTo>
                <a:lnTo>
                  <a:pt x="6" y="759"/>
                </a:lnTo>
                <a:lnTo>
                  <a:pt x="0" y="663"/>
                </a:lnTo>
                <a:lnTo>
                  <a:pt x="54" y="603"/>
                </a:lnTo>
                <a:lnTo>
                  <a:pt x="72" y="465"/>
                </a:lnTo>
                <a:lnTo>
                  <a:pt x="84" y="363"/>
                </a:lnTo>
                <a:lnTo>
                  <a:pt x="132" y="327"/>
                </a:lnTo>
                <a:lnTo>
                  <a:pt x="175" y="227"/>
                </a:lnTo>
                <a:lnTo>
                  <a:pt x="175" y="136"/>
                </a:lnTo>
                <a:lnTo>
                  <a:pt x="258" y="123"/>
                </a:lnTo>
                <a:lnTo>
                  <a:pt x="311" y="91"/>
                </a:lnTo>
                <a:lnTo>
                  <a:pt x="401" y="91"/>
                </a:lnTo>
                <a:lnTo>
                  <a:pt x="498" y="111"/>
                </a:lnTo>
                <a:lnTo>
                  <a:pt x="582" y="123"/>
                </a:lnTo>
                <a:lnTo>
                  <a:pt x="702" y="135"/>
                </a:lnTo>
                <a:lnTo>
                  <a:pt x="764" y="91"/>
                </a:lnTo>
                <a:lnTo>
                  <a:pt x="834" y="75"/>
                </a:lnTo>
                <a:lnTo>
                  <a:pt x="900" y="0"/>
                </a:lnTo>
                <a:lnTo>
                  <a:pt x="942" y="57"/>
                </a:lnTo>
                <a:lnTo>
                  <a:pt x="906" y="135"/>
                </a:lnTo>
                <a:lnTo>
                  <a:pt x="855" y="182"/>
                </a:lnTo>
                <a:lnTo>
                  <a:pt x="804" y="195"/>
                </a:lnTo>
                <a:lnTo>
                  <a:pt x="750" y="177"/>
                </a:lnTo>
                <a:lnTo>
                  <a:pt x="672" y="195"/>
                </a:lnTo>
                <a:lnTo>
                  <a:pt x="594" y="195"/>
                </a:lnTo>
                <a:lnTo>
                  <a:pt x="516" y="195"/>
                </a:lnTo>
                <a:lnTo>
                  <a:pt x="402" y="201"/>
                </a:lnTo>
                <a:lnTo>
                  <a:pt x="318" y="213"/>
                </a:lnTo>
                <a:lnTo>
                  <a:pt x="220" y="227"/>
                </a:lnTo>
                <a:lnTo>
                  <a:pt x="198" y="321"/>
                </a:lnTo>
                <a:lnTo>
                  <a:pt x="228" y="369"/>
                </a:lnTo>
                <a:lnTo>
                  <a:pt x="265" y="408"/>
                </a:lnTo>
                <a:lnTo>
                  <a:pt x="306" y="459"/>
                </a:lnTo>
                <a:lnTo>
                  <a:pt x="356" y="454"/>
                </a:lnTo>
                <a:lnTo>
                  <a:pt x="401" y="408"/>
                </a:lnTo>
                <a:lnTo>
                  <a:pt x="480" y="399"/>
                </a:lnTo>
                <a:lnTo>
                  <a:pt x="552" y="381"/>
                </a:lnTo>
                <a:lnTo>
                  <a:pt x="636" y="375"/>
                </a:lnTo>
                <a:lnTo>
                  <a:pt x="673" y="408"/>
                </a:lnTo>
                <a:lnTo>
                  <a:pt x="612" y="477"/>
                </a:lnTo>
                <a:lnTo>
                  <a:pt x="537" y="499"/>
                </a:lnTo>
                <a:lnTo>
                  <a:pt x="474" y="513"/>
                </a:lnTo>
                <a:lnTo>
                  <a:pt x="401" y="544"/>
                </a:lnTo>
                <a:lnTo>
                  <a:pt x="408" y="597"/>
                </a:lnTo>
                <a:lnTo>
                  <a:pt x="474" y="657"/>
                </a:lnTo>
                <a:lnTo>
                  <a:pt x="534" y="711"/>
                </a:lnTo>
                <a:lnTo>
                  <a:pt x="492" y="783"/>
                </a:lnTo>
                <a:lnTo>
                  <a:pt x="552" y="849"/>
                </a:lnTo>
                <a:lnTo>
                  <a:pt x="612" y="891"/>
                </a:lnTo>
                <a:lnTo>
                  <a:pt x="534" y="927"/>
                </a:lnTo>
                <a:lnTo>
                  <a:pt x="510" y="981"/>
                </a:lnTo>
                <a:lnTo>
                  <a:pt x="426" y="969"/>
                </a:lnTo>
                <a:lnTo>
                  <a:pt x="356" y="907"/>
                </a:lnTo>
                <a:lnTo>
                  <a:pt x="311" y="817"/>
                </a:lnTo>
                <a:lnTo>
                  <a:pt x="306" y="747"/>
                </a:lnTo>
                <a:lnTo>
                  <a:pt x="356" y="680"/>
                </a:lnTo>
                <a:lnTo>
                  <a:pt x="288" y="651"/>
                </a:lnTo>
                <a:lnTo>
                  <a:pt x="246" y="681"/>
                </a:lnTo>
                <a:lnTo>
                  <a:pt x="220" y="726"/>
                </a:lnTo>
                <a:lnTo>
                  <a:pt x="228" y="819"/>
                </a:lnTo>
                <a:lnTo>
                  <a:pt x="234" y="909"/>
                </a:lnTo>
                <a:lnTo>
                  <a:pt x="220" y="998"/>
                </a:lnTo>
                <a:lnTo>
                  <a:pt x="175" y="1089"/>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60" name="Freeform 135">
            <a:extLst>
              <a:ext uri="{FF2B5EF4-FFF2-40B4-BE49-F238E27FC236}">
                <a16:creationId xmlns:a16="http://schemas.microsoft.com/office/drawing/2014/main" id="{3178D355-DDF3-04A6-0462-A90DC96B526E}"/>
              </a:ext>
            </a:extLst>
          </p:cNvPr>
          <p:cNvSpPr>
            <a:spLocks/>
          </p:cNvSpPr>
          <p:nvPr/>
        </p:nvSpPr>
        <p:spPr bwMode="auto">
          <a:xfrm>
            <a:off x="8320089" y="4883151"/>
            <a:ext cx="41275" cy="23813"/>
          </a:xfrm>
          <a:custGeom>
            <a:avLst/>
            <a:gdLst/>
            <a:ahLst/>
            <a:cxnLst>
              <a:cxn ang="0">
                <a:pos x="182" y="146"/>
              </a:cxn>
              <a:cxn ang="0">
                <a:pos x="70" y="90"/>
              </a:cxn>
              <a:cxn ang="0">
                <a:pos x="0" y="55"/>
              </a:cxn>
              <a:cxn ang="0">
                <a:pos x="46" y="10"/>
              </a:cxn>
              <a:cxn ang="0">
                <a:pos x="106" y="0"/>
              </a:cxn>
              <a:cxn ang="0">
                <a:pos x="160" y="6"/>
              </a:cxn>
              <a:cxn ang="0">
                <a:pos x="227" y="55"/>
              </a:cxn>
              <a:cxn ang="0">
                <a:pos x="273" y="101"/>
              </a:cxn>
              <a:cxn ang="0">
                <a:pos x="182" y="146"/>
              </a:cxn>
            </a:cxnLst>
            <a:rect l="0" t="0" r="r" b="b"/>
            <a:pathLst>
              <a:path w="273" h="146">
                <a:moveTo>
                  <a:pt x="182" y="146"/>
                </a:moveTo>
                <a:lnTo>
                  <a:pt x="70" y="90"/>
                </a:lnTo>
                <a:lnTo>
                  <a:pt x="0" y="55"/>
                </a:lnTo>
                <a:lnTo>
                  <a:pt x="46" y="10"/>
                </a:lnTo>
                <a:lnTo>
                  <a:pt x="106" y="0"/>
                </a:lnTo>
                <a:lnTo>
                  <a:pt x="160" y="6"/>
                </a:lnTo>
                <a:lnTo>
                  <a:pt x="227" y="55"/>
                </a:lnTo>
                <a:lnTo>
                  <a:pt x="273" y="101"/>
                </a:lnTo>
                <a:lnTo>
                  <a:pt x="182" y="14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61" name="Freeform 136">
            <a:extLst>
              <a:ext uri="{FF2B5EF4-FFF2-40B4-BE49-F238E27FC236}">
                <a16:creationId xmlns:a16="http://schemas.microsoft.com/office/drawing/2014/main" id="{8F05F5BE-0FFD-1A45-13A8-8953319F8E98}"/>
              </a:ext>
            </a:extLst>
          </p:cNvPr>
          <p:cNvSpPr>
            <a:spLocks/>
          </p:cNvSpPr>
          <p:nvPr/>
        </p:nvSpPr>
        <p:spPr bwMode="auto">
          <a:xfrm>
            <a:off x="8267701" y="4856163"/>
            <a:ext cx="52388" cy="23812"/>
          </a:xfrm>
          <a:custGeom>
            <a:avLst/>
            <a:gdLst/>
            <a:ahLst/>
            <a:cxnLst>
              <a:cxn ang="0">
                <a:pos x="162" y="147"/>
              </a:cxn>
              <a:cxn ang="0">
                <a:pos x="84" y="159"/>
              </a:cxn>
              <a:cxn ang="0">
                <a:pos x="0" y="147"/>
              </a:cxn>
              <a:cxn ang="0">
                <a:pos x="21" y="55"/>
              </a:cxn>
              <a:cxn ang="0">
                <a:pos x="67" y="10"/>
              </a:cxn>
              <a:cxn ang="0">
                <a:pos x="127" y="0"/>
              </a:cxn>
              <a:cxn ang="0">
                <a:pos x="181" y="6"/>
              </a:cxn>
              <a:cxn ang="0">
                <a:pos x="276" y="33"/>
              </a:cxn>
              <a:cxn ang="0">
                <a:pos x="336" y="27"/>
              </a:cxn>
              <a:cxn ang="0">
                <a:pos x="330" y="105"/>
              </a:cxn>
              <a:cxn ang="0">
                <a:pos x="276" y="105"/>
              </a:cxn>
              <a:cxn ang="0">
                <a:pos x="222" y="123"/>
              </a:cxn>
              <a:cxn ang="0">
                <a:pos x="162" y="147"/>
              </a:cxn>
            </a:cxnLst>
            <a:rect l="0" t="0" r="r" b="b"/>
            <a:pathLst>
              <a:path w="336" h="159">
                <a:moveTo>
                  <a:pt x="162" y="147"/>
                </a:moveTo>
                <a:lnTo>
                  <a:pt x="84" y="159"/>
                </a:lnTo>
                <a:lnTo>
                  <a:pt x="0" y="147"/>
                </a:lnTo>
                <a:lnTo>
                  <a:pt x="21" y="55"/>
                </a:lnTo>
                <a:lnTo>
                  <a:pt x="67" y="10"/>
                </a:lnTo>
                <a:lnTo>
                  <a:pt x="127" y="0"/>
                </a:lnTo>
                <a:lnTo>
                  <a:pt x="181" y="6"/>
                </a:lnTo>
                <a:lnTo>
                  <a:pt x="276" y="33"/>
                </a:lnTo>
                <a:lnTo>
                  <a:pt x="336" y="27"/>
                </a:lnTo>
                <a:lnTo>
                  <a:pt x="330" y="105"/>
                </a:lnTo>
                <a:lnTo>
                  <a:pt x="276" y="105"/>
                </a:lnTo>
                <a:lnTo>
                  <a:pt x="222" y="123"/>
                </a:lnTo>
                <a:lnTo>
                  <a:pt x="162" y="147"/>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62" name="Freeform 137">
            <a:extLst>
              <a:ext uri="{FF2B5EF4-FFF2-40B4-BE49-F238E27FC236}">
                <a16:creationId xmlns:a16="http://schemas.microsoft.com/office/drawing/2014/main" id="{14117B76-FD7F-986B-0FB8-7D91A5A1F63A}"/>
              </a:ext>
            </a:extLst>
          </p:cNvPr>
          <p:cNvSpPr>
            <a:spLocks/>
          </p:cNvSpPr>
          <p:nvPr/>
        </p:nvSpPr>
        <p:spPr bwMode="auto">
          <a:xfrm>
            <a:off x="8337551" y="4854577"/>
            <a:ext cx="53975" cy="22225"/>
          </a:xfrm>
          <a:custGeom>
            <a:avLst/>
            <a:gdLst/>
            <a:ahLst/>
            <a:cxnLst>
              <a:cxn ang="0">
                <a:pos x="145" y="126"/>
              </a:cxn>
              <a:cxn ang="0">
                <a:pos x="67" y="138"/>
              </a:cxn>
              <a:cxn ang="0">
                <a:pos x="0" y="108"/>
              </a:cxn>
              <a:cxn ang="0">
                <a:pos x="4" y="34"/>
              </a:cxn>
              <a:cxn ang="0">
                <a:pos x="60" y="0"/>
              </a:cxn>
              <a:cxn ang="0">
                <a:pos x="126" y="12"/>
              </a:cxn>
              <a:cxn ang="0">
                <a:pos x="162" y="36"/>
              </a:cxn>
              <a:cxn ang="0">
                <a:pos x="264" y="48"/>
              </a:cxn>
              <a:cxn ang="0">
                <a:pos x="336" y="48"/>
              </a:cxn>
              <a:cxn ang="0">
                <a:pos x="330" y="108"/>
              </a:cxn>
              <a:cxn ang="0">
                <a:pos x="270" y="120"/>
              </a:cxn>
              <a:cxn ang="0">
                <a:pos x="205" y="102"/>
              </a:cxn>
              <a:cxn ang="0">
                <a:pos x="145" y="126"/>
              </a:cxn>
            </a:cxnLst>
            <a:rect l="0" t="0" r="r" b="b"/>
            <a:pathLst>
              <a:path w="336" h="138">
                <a:moveTo>
                  <a:pt x="145" y="126"/>
                </a:moveTo>
                <a:lnTo>
                  <a:pt x="67" y="138"/>
                </a:lnTo>
                <a:lnTo>
                  <a:pt x="0" y="108"/>
                </a:lnTo>
                <a:lnTo>
                  <a:pt x="4" y="34"/>
                </a:lnTo>
                <a:lnTo>
                  <a:pt x="60" y="0"/>
                </a:lnTo>
                <a:lnTo>
                  <a:pt x="126" y="12"/>
                </a:lnTo>
                <a:lnTo>
                  <a:pt x="162" y="36"/>
                </a:lnTo>
                <a:lnTo>
                  <a:pt x="264" y="48"/>
                </a:lnTo>
                <a:lnTo>
                  <a:pt x="336" y="48"/>
                </a:lnTo>
                <a:lnTo>
                  <a:pt x="330" y="108"/>
                </a:lnTo>
                <a:lnTo>
                  <a:pt x="270" y="120"/>
                </a:lnTo>
                <a:lnTo>
                  <a:pt x="205" y="102"/>
                </a:lnTo>
                <a:lnTo>
                  <a:pt x="145" y="12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63" name="Freeform 138">
            <a:extLst>
              <a:ext uri="{FF2B5EF4-FFF2-40B4-BE49-F238E27FC236}">
                <a16:creationId xmlns:a16="http://schemas.microsoft.com/office/drawing/2014/main" id="{26614E05-AB8F-3D62-E62C-EF2CE2B67E62}"/>
              </a:ext>
            </a:extLst>
          </p:cNvPr>
          <p:cNvSpPr>
            <a:spLocks/>
          </p:cNvSpPr>
          <p:nvPr/>
        </p:nvSpPr>
        <p:spPr bwMode="auto">
          <a:xfrm>
            <a:off x="8966201" y="4776789"/>
            <a:ext cx="87313" cy="52387"/>
          </a:xfrm>
          <a:custGeom>
            <a:avLst/>
            <a:gdLst/>
            <a:ahLst/>
            <a:cxnLst>
              <a:cxn ang="0">
                <a:pos x="384" y="136"/>
              </a:cxn>
              <a:cxn ang="0">
                <a:pos x="318" y="178"/>
              </a:cxn>
              <a:cxn ang="0">
                <a:pos x="258" y="190"/>
              </a:cxn>
              <a:cxn ang="0">
                <a:pos x="184" y="184"/>
              </a:cxn>
              <a:cxn ang="0">
                <a:pos x="64" y="192"/>
              </a:cxn>
              <a:cxn ang="0">
                <a:pos x="0" y="256"/>
              </a:cxn>
              <a:cxn ang="0">
                <a:pos x="112" y="296"/>
              </a:cxn>
              <a:cxn ang="0">
                <a:pos x="192" y="298"/>
              </a:cxn>
              <a:cxn ang="0">
                <a:pos x="258" y="316"/>
              </a:cxn>
              <a:cxn ang="0">
                <a:pos x="315" y="309"/>
              </a:cxn>
              <a:cxn ang="0">
                <a:pos x="389" y="301"/>
              </a:cxn>
              <a:cxn ang="0">
                <a:pos x="472" y="232"/>
              </a:cxn>
              <a:cxn ang="0">
                <a:pos x="528" y="168"/>
              </a:cxn>
              <a:cxn ang="0">
                <a:pos x="568" y="40"/>
              </a:cxn>
              <a:cxn ang="0">
                <a:pos x="480" y="0"/>
              </a:cxn>
              <a:cxn ang="0">
                <a:pos x="464" y="80"/>
              </a:cxn>
              <a:cxn ang="0">
                <a:pos x="384" y="136"/>
              </a:cxn>
            </a:cxnLst>
            <a:rect l="0" t="0" r="r" b="b"/>
            <a:pathLst>
              <a:path w="568" h="316">
                <a:moveTo>
                  <a:pt x="384" y="136"/>
                </a:moveTo>
                <a:lnTo>
                  <a:pt x="318" y="178"/>
                </a:lnTo>
                <a:lnTo>
                  <a:pt x="258" y="190"/>
                </a:lnTo>
                <a:lnTo>
                  <a:pt x="184" y="184"/>
                </a:lnTo>
                <a:lnTo>
                  <a:pt x="64" y="192"/>
                </a:lnTo>
                <a:lnTo>
                  <a:pt x="0" y="256"/>
                </a:lnTo>
                <a:lnTo>
                  <a:pt x="112" y="296"/>
                </a:lnTo>
                <a:lnTo>
                  <a:pt x="192" y="298"/>
                </a:lnTo>
                <a:lnTo>
                  <a:pt x="258" y="316"/>
                </a:lnTo>
                <a:lnTo>
                  <a:pt x="315" y="309"/>
                </a:lnTo>
                <a:lnTo>
                  <a:pt x="389" y="301"/>
                </a:lnTo>
                <a:lnTo>
                  <a:pt x="472" y="232"/>
                </a:lnTo>
                <a:lnTo>
                  <a:pt x="528" y="168"/>
                </a:lnTo>
                <a:lnTo>
                  <a:pt x="568" y="40"/>
                </a:lnTo>
                <a:lnTo>
                  <a:pt x="480" y="0"/>
                </a:lnTo>
                <a:lnTo>
                  <a:pt x="464" y="80"/>
                </a:lnTo>
                <a:lnTo>
                  <a:pt x="384" y="13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64" name="Freeform 139">
            <a:extLst>
              <a:ext uri="{FF2B5EF4-FFF2-40B4-BE49-F238E27FC236}">
                <a16:creationId xmlns:a16="http://schemas.microsoft.com/office/drawing/2014/main" id="{66EE81EB-11E1-CFF3-FFA5-C84E957E4AAA}"/>
              </a:ext>
            </a:extLst>
          </p:cNvPr>
          <p:cNvSpPr>
            <a:spLocks/>
          </p:cNvSpPr>
          <p:nvPr/>
        </p:nvSpPr>
        <p:spPr bwMode="auto">
          <a:xfrm>
            <a:off x="8175626" y="4891088"/>
            <a:ext cx="915988" cy="757237"/>
          </a:xfrm>
          <a:custGeom>
            <a:avLst/>
            <a:gdLst/>
            <a:ahLst/>
            <a:cxnLst>
              <a:cxn ang="0">
                <a:pos x="1234" y="1735"/>
              </a:cxn>
              <a:cxn ang="0">
                <a:pos x="924" y="1854"/>
              </a:cxn>
              <a:cxn ang="0">
                <a:pos x="590" y="1946"/>
              </a:cxn>
              <a:cxn ang="0">
                <a:pos x="274" y="2055"/>
              </a:cxn>
              <a:cxn ang="0">
                <a:pos x="247" y="1808"/>
              </a:cxn>
              <a:cxn ang="0">
                <a:pos x="174" y="1552"/>
              </a:cxn>
              <a:cxn ang="0">
                <a:pos x="0" y="1260"/>
              </a:cxn>
              <a:cxn ang="0">
                <a:pos x="64" y="1040"/>
              </a:cxn>
              <a:cxn ang="0">
                <a:pos x="201" y="885"/>
              </a:cxn>
              <a:cxn ang="0">
                <a:pos x="430" y="793"/>
              </a:cxn>
              <a:cxn ang="0">
                <a:pos x="691" y="671"/>
              </a:cxn>
              <a:cxn ang="0">
                <a:pos x="805" y="473"/>
              </a:cxn>
              <a:cxn ang="0">
                <a:pos x="914" y="382"/>
              </a:cxn>
              <a:cxn ang="0">
                <a:pos x="1143" y="355"/>
              </a:cxn>
              <a:cxn ang="0">
                <a:pos x="1308" y="263"/>
              </a:cxn>
              <a:cxn ang="0">
                <a:pos x="1289" y="135"/>
              </a:cxn>
              <a:cxn ang="0">
                <a:pos x="1527" y="99"/>
              </a:cxn>
              <a:cxn ang="0">
                <a:pos x="1731" y="101"/>
              </a:cxn>
              <a:cxn ang="0">
                <a:pos x="1829" y="181"/>
              </a:cxn>
              <a:cxn ang="0">
                <a:pos x="1731" y="335"/>
              </a:cxn>
              <a:cxn ang="0">
                <a:pos x="1920" y="501"/>
              </a:cxn>
              <a:cxn ang="0">
                <a:pos x="2100" y="503"/>
              </a:cxn>
              <a:cxn ang="0">
                <a:pos x="2167" y="309"/>
              </a:cxn>
              <a:cxn ang="0">
                <a:pos x="2167" y="0"/>
              </a:cxn>
              <a:cxn ang="0">
                <a:pos x="2332" y="199"/>
              </a:cxn>
              <a:cxn ang="0">
                <a:pos x="2402" y="335"/>
              </a:cxn>
              <a:cxn ang="0">
                <a:pos x="2469" y="570"/>
              </a:cxn>
              <a:cxn ang="0">
                <a:pos x="2637" y="738"/>
              </a:cxn>
              <a:cxn ang="0">
                <a:pos x="2805" y="939"/>
              </a:cxn>
              <a:cxn ang="0">
                <a:pos x="2972" y="1174"/>
              </a:cxn>
              <a:cxn ang="0">
                <a:pos x="3036" y="1406"/>
              </a:cxn>
              <a:cxn ang="0">
                <a:pos x="3045" y="1671"/>
              </a:cxn>
              <a:cxn ang="0">
                <a:pos x="2905" y="1845"/>
              </a:cxn>
              <a:cxn ang="0">
                <a:pos x="2816" y="2019"/>
              </a:cxn>
              <a:cxn ang="0">
                <a:pos x="2780" y="2265"/>
              </a:cxn>
              <a:cxn ang="0">
                <a:pos x="2536" y="2348"/>
              </a:cxn>
              <a:cxn ang="0">
                <a:pos x="2377" y="2348"/>
              </a:cxn>
              <a:cxn ang="0">
                <a:pos x="2103" y="2348"/>
              </a:cxn>
              <a:cxn ang="0">
                <a:pos x="1993" y="2119"/>
              </a:cxn>
              <a:cxn ang="0">
                <a:pos x="1838" y="2147"/>
              </a:cxn>
              <a:cxn ang="0">
                <a:pos x="1874" y="1927"/>
              </a:cxn>
              <a:cxn ang="0">
                <a:pos x="1692" y="2055"/>
              </a:cxn>
              <a:cxn ang="0">
                <a:pos x="1582" y="1790"/>
              </a:cxn>
              <a:cxn ang="0">
                <a:pos x="1399" y="1744"/>
              </a:cxn>
            </a:cxnLst>
            <a:rect l="0" t="0" r="r" b="b"/>
            <a:pathLst>
              <a:path w="3045" h="2382">
                <a:moveTo>
                  <a:pt x="1399" y="1744"/>
                </a:moveTo>
                <a:lnTo>
                  <a:pt x="1234" y="1735"/>
                </a:lnTo>
                <a:lnTo>
                  <a:pt x="1070" y="1808"/>
                </a:lnTo>
                <a:lnTo>
                  <a:pt x="924" y="1854"/>
                </a:lnTo>
                <a:lnTo>
                  <a:pt x="841" y="1945"/>
                </a:lnTo>
                <a:lnTo>
                  <a:pt x="590" y="1946"/>
                </a:lnTo>
                <a:lnTo>
                  <a:pt x="430" y="2019"/>
                </a:lnTo>
                <a:lnTo>
                  <a:pt x="274" y="2055"/>
                </a:lnTo>
                <a:lnTo>
                  <a:pt x="154" y="1946"/>
                </a:lnTo>
                <a:lnTo>
                  <a:pt x="247" y="1808"/>
                </a:lnTo>
                <a:lnTo>
                  <a:pt x="221" y="1711"/>
                </a:lnTo>
                <a:lnTo>
                  <a:pt x="174" y="1552"/>
                </a:lnTo>
                <a:lnTo>
                  <a:pt x="119" y="1388"/>
                </a:lnTo>
                <a:lnTo>
                  <a:pt x="0" y="1260"/>
                </a:lnTo>
                <a:lnTo>
                  <a:pt x="46" y="1168"/>
                </a:lnTo>
                <a:lnTo>
                  <a:pt x="64" y="1040"/>
                </a:lnTo>
                <a:lnTo>
                  <a:pt x="101" y="940"/>
                </a:lnTo>
                <a:lnTo>
                  <a:pt x="201" y="885"/>
                </a:lnTo>
                <a:lnTo>
                  <a:pt x="338" y="812"/>
                </a:lnTo>
                <a:lnTo>
                  <a:pt x="430" y="793"/>
                </a:lnTo>
                <a:lnTo>
                  <a:pt x="585" y="766"/>
                </a:lnTo>
                <a:lnTo>
                  <a:pt x="691" y="671"/>
                </a:lnTo>
                <a:lnTo>
                  <a:pt x="713" y="565"/>
                </a:lnTo>
                <a:lnTo>
                  <a:pt x="805" y="473"/>
                </a:lnTo>
                <a:lnTo>
                  <a:pt x="860" y="510"/>
                </a:lnTo>
                <a:lnTo>
                  <a:pt x="914" y="382"/>
                </a:lnTo>
                <a:lnTo>
                  <a:pt x="1024" y="272"/>
                </a:lnTo>
                <a:lnTo>
                  <a:pt x="1143" y="355"/>
                </a:lnTo>
                <a:lnTo>
                  <a:pt x="1253" y="345"/>
                </a:lnTo>
                <a:lnTo>
                  <a:pt x="1308" y="263"/>
                </a:lnTo>
                <a:lnTo>
                  <a:pt x="1353" y="190"/>
                </a:lnTo>
                <a:lnTo>
                  <a:pt x="1289" y="135"/>
                </a:lnTo>
                <a:lnTo>
                  <a:pt x="1372" y="89"/>
                </a:lnTo>
                <a:lnTo>
                  <a:pt x="1527" y="99"/>
                </a:lnTo>
                <a:lnTo>
                  <a:pt x="1637" y="153"/>
                </a:lnTo>
                <a:lnTo>
                  <a:pt x="1731" y="101"/>
                </a:lnTo>
                <a:lnTo>
                  <a:pt x="1801" y="108"/>
                </a:lnTo>
                <a:lnTo>
                  <a:pt x="1829" y="181"/>
                </a:lnTo>
                <a:lnTo>
                  <a:pt x="1792" y="263"/>
                </a:lnTo>
                <a:lnTo>
                  <a:pt x="1731" y="335"/>
                </a:lnTo>
                <a:lnTo>
                  <a:pt x="1820" y="455"/>
                </a:lnTo>
                <a:lnTo>
                  <a:pt x="1920" y="501"/>
                </a:lnTo>
                <a:lnTo>
                  <a:pt x="2030" y="583"/>
                </a:lnTo>
                <a:lnTo>
                  <a:pt x="2100" y="503"/>
                </a:lnTo>
                <a:lnTo>
                  <a:pt x="2149" y="428"/>
                </a:lnTo>
                <a:lnTo>
                  <a:pt x="2167" y="309"/>
                </a:lnTo>
                <a:lnTo>
                  <a:pt x="2134" y="134"/>
                </a:lnTo>
                <a:lnTo>
                  <a:pt x="2167" y="0"/>
                </a:lnTo>
                <a:lnTo>
                  <a:pt x="2277" y="80"/>
                </a:lnTo>
                <a:lnTo>
                  <a:pt x="2332" y="199"/>
                </a:lnTo>
                <a:lnTo>
                  <a:pt x="2341" y="309"/>
                </a:lnTo>
                <a:lnTo>
                  <a:pt x="2402" y="335"/>
                </a:lnTo>
                <a:lnTo>
                  <a:pt x="2402" y="436"/>
                </a:lnTo>
                <a:lnTo>
                  <a:pt x="2469" y="570"/>
                </a:lnTo>
                <a:lnTo>
                  <a:pt x="2533" y="693"/>
                </a:lnTo>
                <a:lnTo>
                  <a:pt x="2637" y="738"/>
                </a:lnTo>
                <a:lnTo>
                  <a:pt x="2716" y="867"/>
                </a:lnTo>
                <a:lnTo>
                  <a:pt x="2805" y="939"/>
                </a:lnTo>
                <a:lnTo>
                  <a:pt x="2898" y="1086"/>
                </a:lnTo>
                <a:lnTo>
                  <a:pt x="2972" y="1174"/>
                </a:lnTo>
                <a:lnTo>
                  <a:pt x="3036" y="1296"/>
                </a:lnTo>
                <a:lnTo>
                  <a:pt x="3036" y="1406"/>
                </a:lnTo>
                <a:lnTo>
                  <a:pt x="3045" y="1534"/>
                </a:lnTo>
                <a:lnTo>
                  <a:pt x="3045" y="1671"/>
                </a:lnTo>
                <a:lnTo>
                  <a:pt x="2981" y="1781"/>
                </a:lnTo>
                <a:lnTo>
                  <a:pt x="2905" y="1845"/>
                </a:lnTo>
                <a:lnTo>
                  <a:pt x="2853" y="1955"/>
                </a:lnTo>
                <a:lnTo>
                  <a:pt x="2816" y="2019"/>
                </a:lnTo>
                <a:lnTo>
                  <a:pt x="2807" y="2156"/>
                </a:lnTo>
                <a:lnTo>
                  <a:pt x="2780" y="2265"/>
                </a:lnTo>
                <a:lnTo>
                  <a:pt x="2642" y="2320"/>
                </a:lnTo>
                <a:lnTo>
                  <a:pt x="2536" y="2348"/>
                </a:lnTo>
                <a:lnTo>
                  <a:pt x="2469" y="2382"/>
                </a:lnTo>
                <a:lnTo>
                  <a:pt x="2377" y="2348"/>
                </a:lnTo>
                <a:lnTo>
                  <a:pt x="2268" y="2382"/>
                </a:lnTo>
                <a:lnTo>
                  <a:pt x="2103" y="2348"/>
                </a:lnTo>
                <a:lnTo>
                  <a:pt x="2002" y="2275"/>
                </a:lnTo>
                <a:lnTo>
                  <a:pt x="1993" y="2119"/>
                </a:lnTo>
                <a:lnTo>
                  <a:pt x="1920" y="2128"/>
                </a:lnTo>
                <a:lnTo>
                  <a:pt x="1838" y="2147"/>
                </a:lnTo>
                <a:lnTo>
                  <a:pt x="1829" y="2064"/>
                </a:lnTo>
                <a:lnTo>
                  <a:pt x="1874" y="1927"/>
                </a:lnTo>
                <a:lnTo>
                  <a:pt x="1792" y="1964"/>
                </a:lnTo>
                <a:lnTo>
                  <a:pt x="1692" y="2055"/>
                </a:lnTo>
                <a:lnTo>
                  <a:pt x="1637" y="1918"/>
                </a:lnTo>
                <a:lnTo>
                  <a:pt x="1582" y="1790"/>
                </a:lnTo>
                <a:lnTo>
                  <a:pt x="1500" y="1799"/>
                </a:lnTo>
                <a:lnTo>
                  <a:pt x="1399" y="1744"/>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65" name="Freeform 140">
            <a:extLst>
              <a:ext uri="{FF2B5EF4-FFF2-40B4-BE49-F238E27FC236}">
                <a16:creationId xmlns:a16="http://schemas.microsoft.com/office/drawing/2014/main" id="{BC315FE6-5704-3B4D-7F0B-B21BE7B734CB}"/>
              </a:ext>
            </a:extLst>
          </p:cNvPr>
          <p:cNvSpPr>
            <a:spLocks/>
          </p:cNvSpPr>
          <p:nvPr/>
        </p:nvSpPr>
        <p:spPr bwMode="auto">
          <a:xfrm>
            <a:off x="8899525" y="5697539"/>
            <a:ext cx="90488" cy="92075"/>
          </a:xfrm>
          <a:custGeom>
            <a:avLst/>
            <a:gdLst/>
            <a:ahLst/>
            <a:cxnLst>
              <a:cxn ang="0">
                <a:pos x="235744" y="414038"/>
              </a:cxn>
              <a:cxn ang="0">
                <a:pos x="150019" y="394988"/>
              </a:cxn>
              <a:cxn ang="0">
                <a:pos x="92869" y="342600"/>
              </a:cxn>
              <a:cxn ang="0">
                <a:pos x="73819" y="144956"/>
              </a:cxn>
              <a:cxn ang="0">
                <a:pos x="0" y="52088"/>
              </a:cxn>
              <a:cxn ang="0">
                <a:pos x="16896" y="0"/>
              </a:cxn>
              <a:cxn ang="0">
                <a:pos x="116422" y="50796"/>
              </a:cxn>
              <a:cxn ang="0">
                <a:pos x="167948" y="75726"/>
              </a:cxn>
              <a:cxn ang="0">
                <a:pos x="292634" y="36509"/>
              </a:cxn>
              <a:cxn ang="0">
                <a:pos x="359569" y="4463"/>
              </a:cxn>
              <a:cxn ang="0">
                <a:pos x="421482" y="71138"/>
              </a:cxn>
              <a:cxn ang="0">
                <a:pos x="433388" y="173531"/>
              </a:cxn>
              <a:cxn ang="0">
                <a:pos x="373857" y="230681"/>
              </a:cxn>
              <a:cxn ang="0">
                <a:pos x="374057" y="320722"/>
              </a:cxn>
              <a:cxn ang="0">
                <a:pos x="302419" y="344981"/>
              </a:cxn>
              <a:cxn ang="0">
                <a:pos x="235744" y="414038"/>
              </a:cxn>
            </a:cxnLst>
            <a:rect l="0" t="0" r="r" b="b"/>
            <a:pathLst>
              <a:path w="433388" h="414038">
                <a:moveTo>
                  <a:pt x="235744" y="414038"/>
                </a:moveTo>
                <a:lnTo>
                  <a:pt x="150019" y="394988"/>
                </a:lnTo>
                <a:lnTo>
                  <a:pt x="92869" y="342600"/>
                </a:lnTo>
                <a:lnTo>
                  <a:pt x="73819" y="144956"/>
                </a:lnTo>
                <a:lnTo>
                  <a:pt x="0" y="52088"/>
                </a:lnTo>
                <a:lnTo>
                  <a:pt x="16896" y="0"/>
                </a:lnTo>
                <a:lnTo>
                  <a:pt x="116422" y="50796"/>
                </a:lnTo>
                <a:lnTo>
                  <a:pt x="167948" y="75726"/>
                </a:lnTo>
                <a:lnTo>
                  <a:pt x="292634" y="36509"/>
                </a:lnTo>
                <a:lnTo>
                  <a:pt x="359569" y="4463"/>
                </a:lnTo>
                <a:lnTo>
                  <a:pt x="421482" y="71138"/>
                </a:lnTo>
                <a:lnTo>
                  <a:pt x="433388" y="173531"/>
                </a:lnTo>
                <a:lnTo>
                  <a:pt x="373857" y="230681"/>
                </a:lnTo>
                <a:lnTo>
                  <a:pt x="374057" y="320722"/>
                </a:lnTo>
                <a:lnTo>
                  <a:pt x="302419" y="344981"/>
                </a:lnTo>
                <a:lnTo>
                  <a:pt x="235744" y="414038"/>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66" name="Freeform 141">
            <a:extLst>
              <a:ext uri="{FF2B5EF4-FFF2-40B4-BE49-F238E27FC236}">
                <a16:creationId xmlns:a16="http://schemas.microsoft.com/office/drawing/2014/main" id="{E6048C89-96A0-9FE0-0199-08080BA1D65F}"/>
              </a:ext>
            </a:extLst>
          </p:cNvPr>
          <p:cNvSpPr>
            <a:spLocks/>
          </p:cNvSpPr>
          <p:nvPr/>
        </p:nvSpPr>
        <p:spPr bwMode="auto">
          <a:xfrm>
            <a:off x="9386889" y="5697539"/>
            <a:ext cx="185737" cy="201612"/>
          </a:xfrm>
          <a:custGeom>
            <a:avLst/>
            <a:gdLst/>
            <a:ahLst/>
            <a:cxnLst>
              <a:cxn ang="0">
                <a:pos x="182896" y="823913"/>
              </a:cxn>
              <a:cxn ang="0">
                <a:pos x="94790" y="802481"/>
              </a:cxn>
              <a:cxn ang="0">
                <a:pos x="0" y="789853"/>
              </a:cxn>
              <a:cxn ang="0">
                <a:pos x="12690" y="684108"/>
              </a:cxn>
              <a:cxn ang="0">
                <a:pos x="180474" y="511729"/>
              </a:cxn>
              <a:cxn ang="0">
                <a:pos x="344028" y="392947"/>
              </a:cxn>
              <a:cxn ang="0">
                <a:pos x="496303" y="256782"/>
              </a:cxn>
              <a:cxn ang="0">
                <a:pos x="563896" y="135731"/>
              </a:cxn>
              <a:cxn ang="0">
                <a:pos x="630571" y="71438"/>
              </a:cxn>
              <a:cxn ang="0">
                <a:pos x="666290" y="0"/>
              </a:cxn>
              <a:cxn ang="0">
                <a:pos x="711534" y="2381"/>
              </a:cxn>
              <a:cxn ang="0">
                <a:pos x="771065" y="38100"/>
              </a:cxn>
              <a:cxn ang="0">
                <a:pos x="842502" y="2381"/>
              </a:cxn>
              <a:cxn ang="0">
                <a:pos x="859171" y="85725"/>
              </a:cxn>
              <a:cxn ang="0">
                <a:pos x="856790" y="138113"/>
              </a:cxn>
              <a:cxn ang="0">
                <a:pos x="816361" y="198839"/>
              </a:cxn>
              <a:cxn ang="0">
                <a:pos x="778209" y="309563"/>
              </a:cxn>
              <a:cxn ang="0">
                <a:pos x="711534" y="366713"/>
              </a:cxn>
              <a:cxn ang="0">
                <a:pos x="769833" y="442198"/>
              </a:cxn>
              <a:cxn ang="0">
                <a:pos x="628190" y="454819"/>
              </a:cxn>
              <a:cxn ang="0">
                <a:pos x="580900" y="539251"/>
              </a:cxn>
              <a:cxn ang="0">
                <a:pos x="507582" y="743499"/>
              </a:cxn>
              <a:cxn ang="0">
                <a:pos x="390556" y="830412"/>
              </a:cxn>
              <a:cxn ang="0">
                <a:pos x="315829" y="917326"/>
              </a:cxn>
              <a:cxn ang="0">
                <a:pos x="228140" y="869156"/>
              </a:cxn>
              <a:cxn ang="0">
                <a:pos x="182896" y="823913"/>
              </a:cxn>
            </a:cxnLst>
            <a:rect l="0" t="0" r="r" b="b"/>
            <a:pathLst>
              <a:path w="859171" h="917326">
                <a:moveTo>
                  <a:pt x="182896" y="823913"/>
                </a:moveTo>
                <a:lnTo>
                  <a:pt x="94790" y="802481"/>
                </a:lnTo>
                <a:lnTo>
                  <a:pt x="0" y="789853"/>
                </a:lnTo>
                <a:lnTo>
                  <a:pt x="12690" y="684108"/>
                </a:lnTo>
                <a:lnTo>
                  <a:pt x="180474" y="511729"/>
                </a:lnTo>
                <a:lnTo>
                  <a:pt x="344028" y="392947"/>
                </a:lnTo>
                <a:lnTo>
                  <a:pt x="496303" y="256782"/>
                </a:lnTo>
                <a:lnTo>
                  <a:pt x="563896" y="135731"/>
                </a:lnTo>
                <a:lnTo>
                  <a:pt x="630571" y="71438"/>
                </a:lnTo>
                <a:lnTo>
                  <a:pt x="666290" y="0"/>
                </a:lnTo>
                <a:lnTo>
                  <a:pt x="711534" y="2381"/>
                </a:lnTo>
                <a:lnTo>
                  <a:pt x="771065" y="38100"/>
                </a:lnTo>
                <a:lnTo>
                  <a:pt x="842502" y="2381"/>
                </a:lnTo>
                <a:lnTo>
                  <a:pt x="859171" y="85725"/>
                </a:lnTo>
                <a:lnTo>
                  <a:pt x="856790" y="138113"/>
                </a:lnTo>
                <a:lnTo>
                  <a:pt x="816361" y="198839"/>
                </a:lnTo>
                <a:lnTo>
                  <a:pt x="778209" y="309563"/>
                </a:lnTo>
                <a:lnTo>
                  <a:pt x="711534" y="366713"/>
                </a:lnTo>
                <a:lnTo>
                  <a:pt x="769833" y="442198"/>
                </a:lnTo>
                <a:lnTo>
                  <a:pt x="628190" y="454819"/>
                </a:lnTo>
                <a:lnTo>
                  <a:pt x="580900" y="539251"/>
                </a:lnTo>
                <a:lnTo>
                  <a:pt x="507582" y="743499"/>
                </a:lnTo>
                <a:lnTo>
                  <a:pt x="390556" y="830412"/>
                </a:lnTo>
                <a:lnTo>
                  <a:pt x="315829" y="917326"/>
                </a:lnTo>
                <a:lnTo>
                  <a:pt x="228140" y="869156"/>
                </a:lnTo>
                <a:lnTo>
                  <a:pt x="182896" y="823913"/>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67" name="Freeform 142">
            <a:extLst>
              <a:ext uri="{FF2B5EF4-FFF2-40B4-BE49-F238E27FC236}">
                <a16:creationId xmlns:a16="http://schemas.microsoft.com/office/drawing/2014/main" id="{9F5D6CD7-217B-767E-D45C-7BDE6F919B8B}"/>
              </a:ext>
            </a:extLst>
          </p:cNvPr>
          <p:cNvSpPr>
            <a:spLocks/>
          </p:cNvSpPr>
          <p:nvPr/>
        </p:nvSpPr>
        <p:spPr bwMode="auto">
          <a:xfrm>
            <a:off x="7980365" y="4643439"/>
            <a:ext cx="22225" cy="14287"/>
          </a:xfrm>
          <a:custGeom>
            <a:avLst/>
            <a:gdLst/>
            <a:ahLst/>
            <a:cxnLst>
              <a:cxn ang="0">
                <a:pos x="910" y="768"/>
              </a:cxn>
              <a:cxn ang="0">
                <a:pos x="967" y="735"/>
              </a:cxn>
              <a:cxn ang="0">
                <a:pos x="1225" y="606"/>
              </a:cxn>
              <a:cxn ang="0">
                <a:pos x="1447" y="574"/>
              </a:cxn>
              <a:cxn ang="0">
                <a:pos x="1552" y="561"/>
              </a:cxn>
              <a:cxn ang="0">
                <a:pos x="1594" y="420"/>
              </a:cxn>
              <a:cxn ang="0">
                <a:pos x="1504" y="363"/>
              </a:cxn>
              <a:cxn ang="0">
                <a:pos x="1396" y="285"/>
              </a:cxn>
              <a:cxn ang="0">
                <a:pos x="1294" y="330"/>
              </a:cxn>
              <a:cxn ang="0">
                <a:pos x="1216" y="255"/>
              </a:cxn>
              <a:cxn ang="0">
                <a:pos x="1147" y="186"/>
              </a:cxn>
              <a:cxn ang="0">
                <a:pos x="1015" y="144"/>
              </a:cxn>
              <a:cxn ang="0">
                <a:pos x="952" y="192"/>
              </a:cxn>
              <a:cxn ang="0">
                <a:pos x="901" y="222"/>
              </a:cxn>
              <a:cxn ang="0">
                <a:pos x="949" y="75"/>
              </a:cxn>
              <a:cxn ang="0">
                <a:pos x="811" y="3"/>
              </a:cxn>
              <a:cxn ang="0">
                <a:pos x="745" y="3"/>
              </a:cxn>
              <a:cxn ang="0">
                <a:pos x="556" y="120"/>
              </a:cxn>
              <a:cxn ang="0">
                <a:pos x="444" y="69"/>
              </a:cxn>
              <a:cxn ang="0">
                <a:pos x="364" y="111"/>
              </a:cxn>
              <a:cxn ang="0">
                <a:pos x="268" y="166"/>
              </a:cxn>
              <a:cxn ang="0">
                <a:pos x="177" y="348"/>
              </a:cxn>
              <a:cxn ang="0">
                <a:pos x="96" y="498"/>
              </a:cxn>
              <a:cxn ang="0">
                <a:pos x="42" y="639"/>
              </a:cxn>
              <a:cxn ang="0">
                <a:pos x="36" y="729"/>
              </a:cxn>
              <a:cxn ang="0">
                <a:pos x="9" y="807"/>
              </a:cxn>
              <a:cxn ang="0">
                <a:pos x="99" y="951"/>
              </a:cxn>
              <a:cxn ang="0">
                <a:pos x="132" y="756"/>
              </a:cxn>
              <a:cxn ang="0">
                <a:pos x="165" y="705"/>
              </a:cxn>
              <a:cxn ang="0">
                <a:pos x="162" y="591"/>
              </a:cxn>
              <a:cxn ang="0">
                <a:pos x="261" y="639"/>
              </a:cxn>
              <a:cxn ang="0">
                <a:pos x="448" y="621"/>
              </a:cxn>
              <a:cxn ang="0">
                <a:pos x="592" y="639"/>
              </a:cxn>
              <a:cxn ang="0">
                <a:pos x="628" y="681"/>
              </a:cxn>
              <a:cxn ang="0">
                <a:pos x="562" y="681"/>
              </a:cxn>
              <a:cxn ang="0">
                <a:pos x="619" y="747"/>
              </a:cxn>
              <a:cxn ang="0">
                <a:pos x="718" y="738"/>
              </a:cxn>
              <a:cxn ang="0">
                <a:pos x="858" y="846"/>
              </a:cxn>
              <a:cxn ang="0">
                <a:pos x="850" y="771"/>
              </a:cxn>
            </a:cxnLst>
            <a:rect l="0" t="0" r="r" b="b"/>
            <a:pathLst>
              <a:path w="1594" h="951">
                <a:moveTo>
                  <a:pt x="850" y="771"/>
                </a:moveTo>
                <a:lnTo>
                  <a:pt x="910" y="768"/>
                </a:lnTo>
                <a:lnTo>
                  <a:pt x="928" y="735"/>
                </a:lnTo>
                <a:lnTo>
                  <a:pt x="967" y="735"/>
                </a:lnTo>
                <a:lnTo>
                  <a:pt x="1081" y="651"/>
                </a:lnTo>
                <a:lnTo>
                  <a:pt x="1225" y="606"/>
                </a:lnTo>
                <a:lnTo>
                  <a:pt x="1357" y="574"/>
                </a:lnTo>
                <a:lnTo>
                  <a:pt x="1447" y="574"/>
                </a:lnTo>
                <a:lnTo>
                  <a:pt x="1489" y="594"/>
                </a:lnTo>
                <a:lnTo>
                  <a:pt x="1552" y="561"/>
                </a:lnTo>
                <a:lnTo>
                  <a:pt x="1549" y="492"/>
                </a:lnTo>
                <a:lnTo>
                  <a:pt x="1594" y="420"/>
                </a:lnTo>
                <a:lnTo>
                  <a:pt x="1543" y="378"/>
                </a:lnTo>
                <a:lnTo>
                  <a:pt x="1504" y="363"/>
                </a:lnTo>
                <a:lnTo>
                  <a:pt x="1459" y="306"/>
                </a:lnTo>
                <a:lnTo>
                  <a:pt x="1396" y="285"/>
                </a:lnTo>
                <a:lnTo>
                  <a:pt x="1345" y="321"/>
                </a:lnTo>
                <a:lnTo>
                  <a:pt x="1294" y="330"/>
                </a:lnTo>
                <a:lnTo>
                  <a:pt x="1258" y="300"/>
                </a:lnTo>
                <a:lnTo>
                  <a:pt x="1216" y="255"/>
                </a:lnTo>
                <a:lnTo>
                  <a:pt x="1174" y="228"/>
                </a:lnTo>
                <a:lnTo>
                  <a:pt x="1147" y="186"/>
                </a:lnTo>
                <a:lnTo>
                  <a:pt x="1039" y="166"/>
                </a:lnTo>
                <a:lnTo>
                  <a:pt x="1015" y="144"/>
                </a:lnTo>
                <a:lnTo>
                  <a:pt x="991" y="153"/>
                </a:lnTo>
                <a:lnTo>
                  <a:pt x="952" y="192"/>
                </a:lnTo>
                <a:lnTo>
                  <a:pt x="919" y="234"/>
                </a:lnTo>
                <a:lnTo>
                  <a:pt x="901" y="222"/>
                </a:lnTo>
                <a:lnTo>
                  <a:pt x="958" y="123"/>
                </a:lnTo>
                <a:lnTo>
                  <a:pt x="949" y="75"/>
                </a:lnTo>
                <a:lnTo>
                  <a:pt x="858" y="30"/>
                </a:lnTo>
                <a:lnTo>
                  <a:pt x="811" y="3"/>
                </a:lnTo>
                <a:lnTo>
                  <a:pt x="784" y="0"/>
                </a:lnTo>
                <a:lnTo>
                  <a:pt x="745" y="3"/>
                </a:lnTo>
                <a:lnTo>
                  <a:pt x="631" y="75"/>
                </a:lnTo>
                <a:lnTo>
                  <a:pt x="556" y="120"/>
                </a:lnTo>
                <a:lnTo>
                  <a:pt x="514" y="105"/>
                </a:lnTo>
                <a:lnTo>
                  <a:pt x="444" y="69"/>
                </a:lnTo>
                <a:lnTo>
                  <a:pt x="406" y="69"/>
                </a:lnTo>
                <a:lnTo>
                  <a:pt x="364" y="111"/>
                </a:lnTo>
                <a:lnTo>
                  <a:pt x="319" y="132"/>
                </a:lnTo>
                <a:lnTo>
                  <a:pt x="268" y="166"/>
                </a:lnTo>
                <a:lnTo>
                  <a:pt x="223" y="257"/>
                </a:lnTo>
                <a:lnTo>
                  <a:pt x="177" y="348"/>
                </a:lnTo>
                <a:lnTo>
                  <a:pt x="151" y="405"/>
                </a:lnTo>
                <a:lnTo>
                  <a:pt x="96" y="498"/>
                </a:lnTo>
                <a:lnTo>
                  <a:pt x="79" y="579"/>
                </a:lnTo>
                <a:lnTo>
                  <a:pt x="42" y="639"/>
                </a:lnTo>
                <a:lnTo>
                  <a:pt x="60" y="678"/>
                </a:lnTo>
                <a:lnTo>
                  <a:pt x="36" y="729"/>
                </a:lnTo>
                <a:lnTo>
                  <a:pt x="36" y="774"/>
                </a:lnTo>
                <a:lnTo>
                  <a:pt x="9" y="807"/>
                </a:lnTo>
                <a:lnTo>
                  <a:pt x="0" y="924"/>
                </a:lnTo>
                <a:lnTo>
                  <a:pt x="99" y="951"/>
                </a:lnTo>
                <a:lnTo>
                  <a:pt x="48" y="813"/>
                </a:lnTo>
                <a:lnTo>
                  <a:pt x="132" y="756"/>
                </a:lnTo>
                <a:lnTo>
                  <a:pt x="132" y="699"/>
                </a:lnTo>
                <a:lnTo>
                  <a:pt x="165" y="705"/>
                </a:lnTo>
                <a:lnTo>
                  <a:pt x="111" y="582"/>
                </a:lnTo>
                <a:lnTo>
                  <a:pt x="162" y="591"/>
                </a:lnTo>
                <a:lnTo>
                  <a:pt x="223" y="665"/>
                </a:lnTo>
                <a:lnTo>
                  <a:pt x="261" y="639"/>
                </a:lnTo>
                <a:lnTo>
                  <a:pt x="359" y="620"/>
                </a:lnTo>
                <a:lnTo>
                  <a:pt x="448" y="621"/>
                </a:lnTo>
                <a:lnTo>
                  <a:pt x="538" y="639"/>
                </a:lnTo>
                <a:lnTo>
                  <a:pt x="592" y="639"/>
                </a:lnTo>
                <a:lnTo>
                  <a:pt x="589" y="666"/>
                </a:lnTo>
                <a:lnTo>
                  <a:pt x="628" y="681"/>
                </a:lnTo>
                <a:lnTo>
                  <a:pt x="610" y="708"/>
                </a:lnTo>
                <a:lnTo>
                  <a:pt x="562" y="681"/>
                </a:lnTo>
                <a:lnTo>
                  <a:pt x="541" y="702"/>
                </a:lnTo>
                <a:lnTo>
                  <a:pt x="619" y="747"/>
                </a:lnTo>
                <a:lnTo>
                  <a:pt x="655" y="705"/>
                </a:lnTo>
                <a:lnTo>
                  <a:pt x="718" y="738"/>
                </a:lnTo>
                <a:lnTo>
                  <a:pt x="767" y="801"/>
                </a:lnTo>
                <a:lnTo>
                  <a:pt x="858" y="846"/>
                </a:lnTo>
                <a:lnTo>
                  <a:pt x="903" y="801"/>
                </a:lnTo>
                <a:lnTo>
                  <a:pt x="850" y="771"/>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68" name="Freeform 143">
            <a:extLst>
              <a:ext uri="{FF2B5EF4-FFF2-40B4-BE49-F238E27FC236}">
                <a16:creationId xmlns:a16="http://schemas.microsoft.com/office/drawing/2014/main" id="{81E4FF84-C584-7FE3-5605-B7D35BD082E4}"/>
              </a:ext>
            </a:extLst>
          </p:cNvPr>
          <p:cNvSpPr>
            <a:spLocks/>
          </p:cNvSpPr>
          <p:nvPr/>
        </p:nvSpPr>
        <p:spPr bwMode="auto">
          <a:xfrm>
            <a:off x="9540875" y="5518151"/>
            <a:ext cx="127000" cy="201613"/>
          </a:xfrm>
          <a:custGeom>
            <a:avLst/>
            <a:gdLst/>
            <a:ahLst/>
            <a:cxnLst>
              <a:cxn ang="0">
                <a:pos x="279900" y="922950"/>
              </a:cxn>
              <a:cxn ang="0">
                <a:pos x="320381" y="889613"/>
              </a:cxn>
              <a:cxn ang="0">
                <a:pos x="379913" y="789600"/>
              </a:cxn>
              <a:cxn ang="0">
                <a:pos x="450000" y="684000"/>
              </a:cxn>
              <a:cxn ang="0">
                <a:pos x="432000" y="612000"/>
              </a:cxn>
              <a:cxn ang="0">
                <a:pos x="498975" y="615769"/>
              </a:cxn>
              <a:cxn ang="0">
                <a:pos x="556125" y="539569"/>
              </a:cxn>
              <a:cxn ang="0">
                <a:pos x="591844" y="468131"/>
              </a:cxn>
              <a:cxn ang="0">
                <a:pos x="594000" y="378000"/>
              </a:cxn>
              <a:cxn ang="0">
                <a:pos x="504000" y="396000"/>
              </a:cxn>
              <a:cxn ang="0">
                <a:pos x="468000" y="468000"/>
              </a:cxn>
              <a:cxn ang="0">
                <a:pos x="360000" y="396000"/>
              </a:cxn>
              <a:cxn ang="0">
                <a:pos x="306000" y="234000"/>
              </a:cxn>
              <a:cxn ang="0">
                <a:pos x="252000" y="288000"/>
              </a:cxn>
              <a:cxn ang="0">
                <a:pos x="213225" y="218100"/>
              </a:cxn>
              <a:cxn ang="0">
                <a:pos x="180000" y="162000"/>
              </a:cxn>
              <a:cxn ang="0">
                <a:pos x="162000" y="72000"/>
              </a:cxn>
              <a:cxn ang="0">
                <a:pos x="54000" y="0"/>
              </a:cxn>
              <a:cxn ang="0">
                <a:pos x="0" y="54000"/>
              </a:cxn>
              <a:cxn ang="0">
                <a:pos x="36000" y="108000"/>
              </a:cxn>
              <a:cxn ang="0">
                <a:pos x="72000" y="198000"/>
              </a:cxn>
              <a:cxn ang="0">
                <a:pos x="126000" y="288000"/>
              </a:cxn>
              <a:cxn ang="0">
                <a:pos x="198000" y="360000"/>
              </a:cxn>
              <a:cxn ang="0">
                <a:pos x="180000" y="414000"/>
              </a:cxn>
              <a:cxn ang="0">
                <a:pos x="180000" y="486000"/>
              </a:cxn>
              <a:cxn ang="0">
                <a:pos x="162000" y="558000"/>
              </a:cxn>
              <a:cxn ang="0">
                <a:pos x="90000" y="576000"/>
              </a:cxn>
              <a:cxn ang="0">
                <a:pos x="72000" y="648000"/>
              </a:cxn>
              <a:cxn ang="0">
                <a:pos x="127500" y="670538"/>
              </a:cxn>
              <a:cxn ang="0">
                <a:pos x="180000" y="684000"/>
              </a:cxn>
              <a:cxn ang="0">
                <a:pos x="216000" y="720000"/>
              </a:cxn>
              <a:cxn ang="0">
                <a:pos x="234000" y="738000"/>
              </a:cxn>
              <a:cxn ang="0">
                <a:pos x="227513" y="813413"/>
              </a:cxn>
              <a:cxn ang="0">
                <a:pos x="198000" y="846000"/>
              </a:cxn>
              <a:cxn ang="0">
                <a:pos x="198000" y="882000"/>
              </a:cxn>
              <a:cxn ang="0">
                <a:pos x="213225" y="920569"/>
              </a:cxn>
              <a:cxn ang="0">
                <a:pos x="279900" y="922950"/>
              </a:cxn>
            </a:cxnLst>
            <a:rect l="0" t="0" r="r" b="b"/>
            <a:pathLst>
              <a:path w="594000" h="922950">
                <a:moveTo>
                  <a:pt x="279900" y="922950"/>
                </a:moveTo>
                <a:lnTo>
                  <a:pt x="320381" y="889613"/>
                </a:lnTo>
                <a:lnTo>
                  <a:pt x="379913" y="789600"/>
                </a:lnTo>
                <a:lnTo>
                  <a:pt x="450000" y="684000"/>
                </a:lnTo>
                <a:lnTo>
                  <a:pt x="432000" y="612000"/>
                </a:lnTo>
                <a:lnTo>
                  <a:pt x="498975" y="615769"/>
                </a:lnTo>
                <a:lnTo>
                  <a:pt x="556125" y="539569"/>
                </a:lnTo>
                <a:lnTo>
                  <a:pt x="591844" y="468131"/>
                </a:lnTo>
                <a:lnTo>
                  <a:pt x="594000" y="378000"/>
                </a:lnTo>
                <a:lnTo>
                  <a:pt x="504000" y="396000"/>
                </a:lnTo>
                <a:lnTo>
                  <a:pt x="468000" y="468000"/>
                </a:lnTo>
                <a:lnTo>
                  <a:pt x="360000" y="396000"/>
                </a:lnTo>
                <a:lnTo>
                  <a:pt x="306000" y="234000"/>
                </a:lnTo>
                <a:lnTo>
                  <a:pt x="252000" y="288000"/>
                </a:lnTo>
                <a:lnTo>
                  <a:pt x="213225" y="218100"/>
                </a:lnTo>
                <a:lnTo>
                  <a:pt x="180000" y="162000"/>
                </a:lnTo>
                <a:lnTo>
                  <a:pt x="162000" y="72000"/>
                </a:lnTo>
                <a:lnTo>
                  <a:pt x="54000" y="0"/>
                </a:lnTo>
                <a:lnTo>
                  <a:pt x="0" y="54000"/>
                </a:lnTo>
                <a:lnTo>
                  <a:pt x="36000" y="108000"/>
                </a:lnTo>
                <a:lnTo>
                  <a:pt x="72000" y="198000"/>
                </a:lnTo>
                <a:lnTo>
                  <a:pt x="126000" y="288000"/>
                </a:lnTo>
                <a:lnTo>
                  <a:pt x="198000" y="360000"/>
                </a:lnTo>
                <a:lnTo>
                  <a:pt x="180000" y="414000"/>
                </a:lnTo>
                <a:lnTo>
                  <a:pt x="180000" y="486000"/>
                </a:lnTo>
                <a:lnTo>
                  <a:pt x="162000" y="558000"/>
                </a:lnTo>
                <a:lnTo>
                  <a:pt x="90000" y="576000"/>
                </a:lnTo>
                <a:lnTo>
                  <a:pt x="72000" y="648000"/>
                </a:lnTo>
                <a:lnTo>
                  <a:pt x="127500" y="670538"/>
                </a:lnTo>
                <a:lnTo>
                  <a:pt x="180000" y="684000"/>
                </a:lnTo>
                <a:lnTo>
                  <a:pt x="216000" y="720000"/>
                </a:lnTo>
                <a:lnTo>
                  <a:pt x="234000" y="738000"/>
                </a:lnTo>
                <a:lnTo>
                  <a:pt x="227513" y="813413"/>
                </a:lnTo>
                <a:lnTo>
                  <a:pt x="198000" y="846000"/>
                </a:lnTo>
                <a:lnTo>
                  <a:pt x="198000" y="882000"/>
                </a:lnTo>
                <a:lnTo>
                  <a:pt x="213225" y="920569"/>
                </a:lnTo>
                <a:lnTo>
                  <a:pt x="279900" y="92295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69" name="Freeform 144">
            <a:extLst>
              <a:ext uri="{FF2B5EF4-FFF2-40B4-BE49-F238E27FC236}">
                <a16:creationId xmlns:a16="http://schemas.microsoft.com/office/drawing/2014/main" id="{CFC70CDB-6FFF-CB86-EBE5-53C2036B8165}"/>
              </a:ext>
            </a:extLst>
          </p:cNvPr>
          <p:cNvSpPr>
            <a:spLocks/>
          </p:cNvSpPr>
          <p:nvPr/>
        </p:nvSpPr>
        <p:spPr bwMode="auto">
          <a:xfrm>
            <a:off x="8093075" y="4516437"/>
            <a:ext cx="236539" cy="258763"/>
          </a:xfrm>
          <a:custGeom>
            <a:avLst/>
            <a:gdLst/>
            <a:ahLst/>
            <a:cxnLst>
              <a:cxn ang="0">
                <a:pos x="16" y="457"/>
              </a:cxn>
              <a:cxn ang="0">
                <a:pos x="6" y="438"/>
              </a:cxn>
              <a:cxn ang="0">
                <a:pos x="3" y="404"/>
              </a:cxn>
              <a:cxn ang="0">
                <a:pos x="0" y="372"/>
              </a:cxn>
              <a:cxn ang="0">
                <a:pos x="15" y="342"/>
              </a:cxn>
              <a:cxn ang="0">
                <a:pos x="45" y="327"/>
              </a:cxn>
              <a:cxn ang="0">
                <a:pos x="87" y="296"/>
              </a:cxn>
              <a:cxn ang="0">
                <a:pos x="137" y="284"/>
              </a:cxn>
              <a:cxn ang="0">
                <a:pos x="162" y="240"/>
              </a:cxn>
              <a:cxn ang="0">
                <a:pos x="228" y="212"/>
              </a:cxn>
              <a:cxn ang="0">
                <a:pos x="288" y="149"/>
              </a:cxn>
              <a:cxn ang="0">
                <a:pos x="321" y="141"/>
              </a:cxn>
              <a:cxn ang="0">
                <a:pos x="330" y="132"/>
              </a:cxn>
              <a:cxn ang="0">
                <a:pos x="366" y="126"/>
              </a:cxn>
              <a:cxn ang="0">
                <a:pos x="387" y="87"/>
              </a:cxn>
              <a:cxn ang="0">
                <a:pos x="401" y="47"/>
              </a:cxn>
              <a:cxn ang="0">
                <a:pos x="441" y="0"/>
              </a:cxn>
              <a:cxn ang="0">
                <a:pos x="479" y="9"/>
              </a:cxn>
              <a:cxn ang="0">
                <a:pos x="510" y="60"/>
              </a:cxn>
              <a:cxn ang="0">
                <a:pos x="594" y="95"/>
              </a:cxn>
              <a:cxn ang="0">
                <a:pos x="539" y="117"/>
              </a:cxn>
              <a:cxn ang="0">
                <a:pos x="542" y="153"/>
              </a:cxn>
              <a:cxn ang="0">
                <a:pos x="485" y="158"/>
              </a:cxn>
              <a:cxn ang="0">
                <a:pos x="494" y="200"/>
              </a:cxn>
              <a:cxn ang="0">
                <a:pos x="479" y="237"/>
              </a:cxn>
              <a:cxn ang="0">
                <a:pos x="521" y="278"/>
              </a:cxn>
              <a:cxn ang="0">
                <a:pos x="509" y="297"/>
              </a:cxn>
              <a:cxn ang="0">
                <a:pos x="530" y="317"/>
              </a:cxn>
              <a:cxn ang="0">
                <a:pos x="566" y="333"/>
              </a:cxn>
              <a:cxn ang="0">
                <a:pos x="572" y="363"/>
              </a:cxn>
              <a:cxn ang="0">
                <a:pos x="537" y="357"/>
              </a:cxn>
              <a:cxn ang="0">
                <a:pos x="507" y="366"/>
              </a:cxn>
              <a:cxn ang="0">
                <a:pos x="497" y="390"/>
              </a:cxn>
              <a:cxn ang="0">
                <a:pos x="494" y="416"/>
              </a:cxn>
              <a:cxn ang="0">
                <a:pos x="495" y="438"/>
              </a:cxn>
              <a:cxn ang="0">
                <a:pos x="468" y="480"/>
              </a:cxn>
              <a:cxn ang="0">
                <a:pos x="438" y="500"/>
              </a:cxn>
              <a:cxn ang="0">
                <a:pos x="435" y="530"/>
              </a:cxn>
              <a:cxn ang="0">
                <a:pos x="449" y="552"/>
              </a:cxn>
              <a:cxn ang="0">
                <a:pos x="417" y="600"/>
              </a:cxn>
              <a:cxn ang="0">
                <a:pos x="342" y="635"/>
              </a:cxn>
              <a:cxn ang="0">
                <a:pos x="294" y="624"/>
              </a:cxn>
              <a:cxn ang="0">
                <a:pos x="270" y="606"/>
              </a:cxn>
              <a:cxn ang="0">
                <a:pos x="245" y="581"/>
              </a:cxn>
              <a:cxn ang="0">
                <a:pos x="228" y="605"/>
              </a:cxn>
              <a:cxn ang="0">
                <a:pos x="197" y="618"/>
              </a:cxn>
              <a:cxn ang="0">
                <a:pos x="164" y="608"/>
              </a:cxn>
              <a:cxn ang="0">
                <a:pos x="155" y="573"/>
              </a:cxn>
              <a:cxn ang="0">
                <a:pos x="108" y="579"/>
              </a:cxn>
              <a:cxn ang="0">
                <a:pos x="78" y="563"/>
              </a:cxn>
              <a:cxn ang="0">
                <a:pos x="63" y="546"/>
              </a:cxn>
              <a:cxn ang="0">
                <a:pos x="53" y="521"/>
              </a:cxn>
              <a:cxn ang="0">
                <a:pos x="65" y="494"/>
              </a:cxn>
              <a:cxn ang="0">
                <a:pos x="50" y="477"/>
              </a:cxn>
              <a:cxn ang="0">
                <a:pos x="24" y="474"/>
              </a:cxn>
              <a:cxn ang="0">
                <a:pos x="16" y="457"/>
              </a:cxn>
            </a:cxnLst>
            <a:rect l="0" t="0" r="r" b="b"/>
            <a:pathLst>
              <a:path w="594" h="635">
                <a:moveTo>
                  <a:pt x="16" y="457"/>
                </a:moveTo>
                <a:lnTo>
                  <a:pt x="6" y="438"/>
                </a:lnTo>
                <a:lnTo>
                  <a:pt x="3" y="404"/>
                </a:lnTo>
                <a:lnTo>
                  <a:pt x="0" y="372"/>
                </a:lnTo>
                <a:lnTo>
                  <a:pt x="15" y="342"/>
                </a:lnTo>
                <a:lnTo>
                  <a:pt x="45" y="327"/>
                </a:lnTo>
                <a:lnTo>
                  <a:pt x="87" y="296"/>
                </a:lnTo>
                <a:lnTo>
                  <a:pt x="137" y="284"/>
                </a:lnTo>
                <a:lnTo>
                  <a:pt x="162" y="240"/>
                </a:lnTo>
                <a:lnTo>
                  <a:pt x="228" y="212"/>
                </a:lnTo>
                <a:lnTo>
                  <a:pt x="288" y="149"/>
                </a:lnTo>
                <a:lnTo>
                  <a:pt x="321" y="141"/>
                </a:lnTo>
                <a:lnTo>
                  <a:pt x="330" y="132"/>
                </a:lnTo>
                <a:lnTo>
                  <a:pt x="366" y="126"/>
                </a:lnTo>
                <a:lnTo>
                  <a:pt x="387" y="87"/>
                </a:lnTo>
                <a:lnTo>
                  <a:pt x="401" y="47"/>
                </a:lnTo>
                <a:lnTo>
                  <a:pt x="441" y="0"/>
                </a:lnTo>
                <a:lnTo>
                  <a:pt x="479" y="9"/>
                </a:lnTo>
                <a:lnTo>
                  <a:pt x="510" y="60"/>
                </a:lnTo>
                <a:lnTo>
                  <a:pt x="594" y="95"/>
                </a:lnTo>
                <a:lnTo>
                  <a:pt x="539" y="117"/>
                </a:lnTo>
                <a:lnTo>
                  <a:pt x="542" y="153"/>
                </a:lnTo>
                <a:lnTo>
                  <a:pt x="485" y="158"/>
                </a:lnTo>
                <a:lnTo>
                  <a:pt x="494" y="200"/>
                </a:lnTo>
                <a:lnTo>
                  <a:pt x="479" y="237"/>
                </a:lnTo>
                <a:lnTo>
                  <a:pt x="521" y="278"/>
                </a:lnTo>
                <a:lnTo>
                  <a:pt x="509" y="297"/>
                </a:lnTo>
                <a:lnTo>
                  <a:pt x="530" y="317"/>
                </a:lnTo>
                <a:lnTo>
                  <a:pt x="566" y="333"/>
                </a:lnTo>
                <a:lnTo>
                  <a:pt x="572" y="363"/>
                </a:lnTo>
                <a:lnTo>
                  <a:pt x="537" y="357"/>
                </a:lnTo>
                <a:lnTo>
                  <a:pt x="507" y="366"/>
                </a:lnTo>
                <a:lnTo>
                  <a:pt x="497" y="390"/>
                </a:lnTo>
                <a:lnTo>
                  <a:pt x="494" y="416"/>
                </a:lnTo>
                <a:lnTo>
                  <a:pt x="495" y="438"/>
                </a:lnTo>
                <a:lnTo>
                  <a:pt x="468" y="480"/>
                </a:lnTo>
                <a:lnTo>
                  <a:pt x="438" y="500"/>
                </a:lnTo>
                <a:lnTo>
                  <a:pt x="435" y="530"/>
                </a:lnTo>
                <a:lnTo>
                  <a:pt x="449" y="552"/>
                </a:lnTo>
                <a:lnTo>
                  <a:pt x="417" y="600"/>
                </a:lnTo>
                <a:lnTo>
                  <a:pt x="342" y="635"/>
                </a:lnTo>
                <a:lnTo>
                  <a:pt x="294" y="624"/>
                </a:lnTo>
                <a:lnTo>
                  <a:pt x="270" y="606"/>
                </a:lnTo>
                <a:lnTo>
                  <a:pt x="245" y="581"/>
                </a:lnTo>
                <a:lnTo>
                  <a:pt x="228" y="605"/>
                </a:lnTo>
                <a:lnTo>
                  <a:pt x="197" y="618"/>
                </a:lnTo>
                <a:lnTo>
                  <a:pt x="164" y="608"/>
                </a:lnTo>
                <a:lnTo>
                  <a:pt x="155" y="573"/>
                </a:lnTo>
                <a:lnTo>
                  <a:pt x="108" y="579"/>
                </a:lnTo>
                <a:lnTo>
                  <a:pt x="78" y="563"/>
                </a:lnTo>
                <a:lnTo>
                  <a:pt x="63" y="546"/>
                </a:lnTo>
                <a:lnTo>
                  <a:pt x="53" y="521"/>
                </a:lnTo>
                <a:lnTo>
                  <a:pt x="65" y="494"/>
                </a:lnTo>
                <a:lnTo>
                  <a:pt x="50" y="477"/>
                </a:lnTo>
                <a:lnTo>
                  <a:pt x="24" y="474"/>
                </a:lnTo>
                <a:lnTo>
                  <a:pt x="16" y="457"/>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70" name="Freeform 145">
            <a:extLst>
              <a:ext uri="{FF2B5EF4-FFF2-40B4-BE49-F238E27FC236}">
                <a16:creationId xmlns:a16="http://schemas.microsoft.com/office/drawing/2014/main" id="{53E89898-92FC-A30D-1BE2-82934F9AA817}"/>
              </a:ext>
            </a:extLst>
          </p:cNvPr>
          <p:cNvSpPr>
            <a:spLocks/>
          </p:cNvSpPr>
          <p:nvPr/>
        </p:nvSpPr>
        <p:spPr bwMode="auto">
          <a:xfrm>
            <a:off x="8588375" y="4659313"/>
            <a:ext cx="439739" cy="247651"/>
          </a:xfrm>
          <a:custGeom>
            <a:avLst/>
            <a:gdLst/>
            <a:ahLst/>
            <a:cxnLst>
              <a:cxn ang="0">
                <a:pos x="372" y="438"/>
              </a:cxn>
              <a:cxn ang="0">
                <a:pos x="411" y="354"/>
              </a:cxn>
              <a:cxn ang="0">
                <a:pos x="347" y="273"/>
              </a:cxn>
              <a:cxn ang="0">
                <a:pos x="242" y="246"/>
              </a:cxn>
              <a:cxn ang="0">
                <a:pos x="104" y="205"/>
              </a:cxn>
              <a:cxn ang="0">
                <a:pos x="59" y="145"/>
              </a:cxn>
              <a:cxn ang="0">
                <a:pos x="144" y="109"/>
              </a:cxn>
              <a:cxn ang="0">
                <a:pos x="84" y="106"/>
              </a:cxn>
              <a:cxn ang="0">
                <a:pos x="29" y="73"/>
              </a:cxn>
              <a:cxn ang="0">
                <a:pos x="3" y="39"/>
              </a:cxn>
              <a:cxn ang="0">
                <a:pos x="72" y="0"/>
              </a:cxn>
              <a:cxn ang="0">
                <a:pos x="158" y="15"/>
              </a:cxn>
              <a:cxn ang="0">
                <a:pos x="176" y="108"/>
              </a:cxn>
              <a:cxn ang="0">
                <a:pos x="228" y="175"/>
              </a:cxn>
              <a:cxn ang="0">
                <a:pos x="291" y="117"/>
              </a:cxn>
              <a:cxn ang="0">
                <a:pos x="348" y="76"/>
              </a:cxn>
              <a:cxn ang="0">
                <a:pos x="437" y="93"/>
              </a:cxn>
              <a:cxn ang="0">
                <a:pos x="542" y="135"/>
              </a:cxn>
              <a:cxn ang="0">
                <a:pos x="620" y="156"/>
              </a:cxn>
              <a:cxn ang="0">
                <a:pos x="735" y="196"/>
              </a:cxn>
              <a:cxn ang="0">
                <a:pos x="813" y="264"/>
              </a:cxn>
              <a:cxn ang="0">
                <a:pos x="923" y="333"/>
              </a:cxn>
              <a:cxn ang="0">
                <a:pos x="888" y="384"/>
              </a:cxn>
              <a:cxn ang="0">
                <a:pos x="963" y="466"/>
              </a:cxn>
              <a:cxn ang="0">
                <a:pos x="999" y="486"/>
              </a:cxn>
              <a:cxn ang="0">
                <a:pos x="1107" y="589"/>
              </a:cxn>
              <a:cxn ang="0">
                <a:pos x="1023" y="583"/>
              </a:cxn>
              <a:cxn ang="0">
                <a:pos x="939" y="583"/>
              </a:cxn>
              <a:cxn ang="0">
                <a:pos x="867" y="511"/>
              </a:cxn>
              <a:cxn ang="0">
                <a:pos x="765" y="415"/>
              </a:cxn>
              <a:cxn ang="0">
                <a:pos x="665" y="454"/>
              </a:cxn>
              <a:cxn ang="0">
                <a:pos x="669" y="523"/>
              </a:cxn>
              <a:cxn ang="0">
                <a:pos x="504" y="460"/>
              </a:cxn>
              <a:cxn ang="0">
                <a:pos x="438" y="454"/>
              </a:cxn>
              <a:cxn ang="0">
                <a:pos x="374" y="483"/>
              </a:cxn>
            </a:cxnLst>
            <a:rect l="0" t="0" r="r" b="b"/>
            <a:pathLst>
              <a:path w="1107" h="612">
                <a:moveTo>
                  <a:pt x="374" y="483"/>
                </a:moveTo>
                <a:lnTo>
                  <a:pt x="372" y="438"/>
                </a:lnTo>
                <a:lnTo>
                  <a:pt x="407" y="406"/>
                </a:lnTo>
                <a:lnTo>
                  <a:pt x="411" y="354"/>
                </a:lnTo>
                <a:lnTo>
                  <a:pt x="383" y="301"/>
                </a:lnTo>
                <a:lnTo>
                  <a:pt x="347" y="273"/>
                </a:lnTo>
                <a:lnTo>
                  <a:pt x="296" y="243"/>
                </a:lnTo>
                <a:lnTo>
                  <a:pt x="242" y="246"/>
                </a:lnTo>
                <a:lnTo>
                  <a:pt x="155" y="193"/>
                </a:lnTo>
                <a:lnTo>
                  <a:pt x="104" y="205"/>
                </a:lnTo>
                <a:lnTo>
                  <a:pt x="81" y="181"/>
                </a:lnTo>
                <a:lnTo>
                  <a:pt x="59" y="145"/>
                </a:lnTo>
                <a:lnTo>
                  <a:pt x="113" y="150"/>
                </a:lnTo>
                <a:lnTo>
                  <a:pt x="144" y="109"/>
                </a:lnTo>
                <a:lnTo>
                  <a:pt x="119" y="100"/>
                </a:lnTo>
                <a:lnTo>
                  <a:pt x="84" y="106"/>
                </a:lnTo>
                <a:lnTo>
                  <a:pt x="50" y="97"/>
                </a:lnTo>
                <a:lnTo>
                  <a:pt x="29" y="73"/>
                </a:lnTo>
                <a:lnTo>
                  <a:pt x="0" y="64"/>
                </a:lnTo>
                <a:lnTo>
                  <a:pt x="3" y="39"/>
                </a:lnTo>
                <a:lnTo>
                  <a:pt x="35" y="24"/>
                </a:lnTo>
                <a:lnTo>
                  <a:pt x="72" y="0"/>
                </a:lnTo>
                <a:lnTo>
                  <a:pt x="116" y="22"/>
                </a:lnTo>
                <a:lnTo>
                  <a:pt x="158" y="15"/>
                </a:lnTo>
                <a:lnTo>
                  <a:pt x="179" y="49"/>
                </a:lnTo>
                <a:lnTo>
                  <a:pt x="176" y="108"/>
                </a:lnTo>
                <a:lnTo>
                  <a:pt x="201" y="132"/>
                </a:lnTo>
                <a:lnTo>
                  <a:pt x="228" y="175"/>
                </a:lnTo>
                <a:lnTo>
                  <a:pt x="270" y="144"/>
                </a:lnTo>
                <a:lnTo>
                  <a:pt x="291" y="117"/>
                </a:lnTo>
                <a:lnTo>
                  <a:pt x="338" y="97"/>
                </a:lnTo>
                <a:lnTo>
                  <a:pt x="348" y="76"/>
                </a:lnTo>
                <a:lnTo>
                  <a:pt x="384" y="55"/>
                </a:lnTo>
                <a:lnTo>
                  <a:pt x="437" y="93"/>
                </a:lnTo>
                <a:lnTo>
                  <a:pt x="482" y="117"/>
                </a:lnTo>
                <a:lnTo>
                  <a:pt x="542" y="135"/>
                </a:lnTo>
                <a:lnTo>
                  <a:pt x="575" y="133"/>
                </a:lnTo>
                <a:lnTo>
                  <a:pt x="620" y="156"/>
                </a:lnTo>
                <a:lnTo>
                  <a:pt x="659" y="162"/>
                </a:lnTo>
                <a:lnTo>
                  <a:pt x="735" y="196"/>
                </a:lnTo>
                <a:lnTo>
                  <a:pt x="777" y="225"/>
                </a:lnTo>
                <a:lnTo>
                  <a:pt x="813" y="264"/>
                </a:lnTo>
                <a:lnTo>
                  <a:pt x="842" y="300"/>
                </a:lnTo>
                <a:lnTo>
                  <a:pt x="923" y="333"/>
                </a:lnTo>
                <a:lnTo>
                  <a:pt x="929" y="367"/>
                </a:lnTo>
                <a:lnTo>
                  <a:pt x="888" y="384"/>
                </a:lnTo>
                <a:lnTo>
                  <a:pt x="932" y="441"/>
                </a:lnTo>
                <a:lnTo>
                  <a:pt x="963" y="466"/>
                </a:lnTo>
                <a:lnTo>
                  <a:pt x="966" y="496"/>
                </a:lnTo>
                <a:lnTo>
                  <a:pt x="999" y="486"/>
                </a:lnTo>
                <a:lnTo>
                  <a:pt x="1017" y="531"/>
                </a:lnTo>
                <a:lnTo>
                  <a:pt x="1107" y="589"/>
                </a:lnTo>
                <a:lnTo>
                  <a:pt x="1076" y="612"/>
                </a:lnTo>
                <a:lnTo>
                  <a:pt x="1023" y="583"/>
                </a:lnTo>
                <a:lnTo>
                  <a:pt x="993" y="589"/>
                </a:lnTo>
                <a:lnTo>
                  <a:pt x="939" y="583"/>
                </a:lnTo>
                <a:lnTo>
                  <a:pt x="893" y="552"/>
                </a:lnTo>
                <a:lnTo>
                  <a:pt x="867" y="511"/>
                </a:lnTo>
                <a:lnTo>
                  <a:pt x="822" y="463"/>
                </a:lnTo>
                <a:lnTo>
                  <a:pt x="765" y="415"/>
                </a:lnTo>
                <a:lnTo>
                  <a:pt x="716" y="438"/>
                </a:lnTo>
                <a:lnTo>
                  <a:pt x="665" y="454"/>
                </a:lnTo>
                <a:lnTo>
                  <a:pt x="696" y="492"/>
                </a:lnTo>
                <a:lnTo>
                  <a:pt x="669" y="523"/>
                </a:lnTo>
                <a:lnTo>
                  <a:pt x="543" y="498"/>
                </a:lnTo>
                <a:lnTo>
                  <a:pt x="504" y="460"/>
                </a:lnTo>
                <a:lnTo>
                  <a:pt x="464" y="451"/>
                </a:lnTo>
                <a:lnTo>
                  <a:pt x="438" y="454"/>
                </a:lnTo>
                <a:lnTo>
                  <a:pt x="411" y="468"/>
                </a:lnTo>
                <a:lnTo>
                  <a:pt x="374" y="483"/>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71" name="Freeform 146">
            <a:extLst>
              <a:ext uri="{FF2B5EF4-FFF2-40B4-BE49-F238E27FC236}">
                <a16:creationId xmlns:a16="http://schemas.microsoft.com/office/drawing/2014/main" id="{D57E6779-8583-3C70-0F6B-70CC8711F5F2}"/>
              </a:ext>
            </a:extLst>
          </p:cNvPr>
          <p:cNvSpPr>
            <a:spLocks/>
          </p:cNvSpPr>
          <p:nvPr/>
        </p:nvSpPr>
        <p:spPr bwMode="auto">
          <a:xfrm>
            <a:off x="8423276" y="4860926"/>
            <a:ext cx="80963" cy="46039"/>
          </a:xfrm>
          <a:custGeom>
            <a:avLst/>
            <a:gdLst/>
            <a:ahLst/>
            <a:cxnLst>
              <a:cxn ang="0">
                <a:pos x="15" y="113"/>
              </a:cxn>
              <a:cxn ang="0">
                <a:pos x="0" y="93"/>
              </a:cxn>
              <a:cxn ang="0">
                <a:pos x="2" y="65"/>
              </a:cxn>
              <a:cxn ang="0">
                <a:pos x="18" y="54"/>
              </a:cxn>
              <a:cxn ang="0">
                <a:pos x="34" y="47"/>
              </a:cxn>
              <a:cxn ang="0">
                <a:pos x="52" y="47"/>
              </a:cxn>
              <a:cxn ang="0">
                <a:pos x="76" y="24"/>
              </a:cxn>
              <a:cxn ang="0">
                <a:pos x="94" y="9"/>
              </a:cxn>
              <a:cxn ang="0">
                <a:pos x="141" y="2"/>
              </a:cxn>
              <a:cxn ang="0">
                <a:pos x="202" y="0"/>
              </a:cxn>
              <a:cxn ang="0">
                <a:pos x="166" y="42"/>
              </a:cxn>
              <a:cxn ang="0">
                <a:pos x="136" y="42"/>
              </a:cxn>
              <a:cxn ang="0">
                <a:pos x="117" y="50"/>
              </a:cxn>
              <a:cxn ang="0">
                <a:pos x="93" y="65"/>
              </a:cxn>
              <a:cxn ang="0">
                <a:pos x="76" y="62"/>
              </a:cxn>
              <a:cxn ang="0">
                <a:pos x="63" y="89"/>
              </a:cxn>
              <a:cxn ang="0">
                <a:pos x="48" y="102"/>
              </a:cxn>
              <a:cxn ang="0">
                <a:pos x="43" y="113"/>
              </a:cxn>
              <a:cxn ang="0">
                <a:pos x="15" y="113"/>
              </a:cxn>
            </a:cxnLst>
            <a:rect l="0" t="0" r="r" b="b"/>
            <a:pathLst>
              <a:path w="202" h="113">
                <a:moveTo>
                  <a:pt x="15" y="113"/>
                </a:moveTo>
                <a:lnTo>
                  <a:pt x="0" y="93"/>
                </a:lnTo>
                <a:lnTo>
                  <a:pt x="2" y="65"/>
                </a:lnTo>
                <a:lnTo>
                  <a:pt x="18" y="54"/>
                </a:lnTo>
                <a:lnTo>
                  <a:pt x="34" y="47"/>
                </a:lnTo>
                <a:lnTo>
                  <a:pt x="52" y="47"/>
                </a:lnTo>
                <a:lnTo>
                  <a:pt x="76" y="24"/>
                </a:lnTo>
                <a:lnTo>
                  <a:pt x="94" y="9"/>
                </a:lnTo>
                <a:lnTo>
                  <a:pt x="141" y="2"/>
                </a:lnTo>
                <a:lnTo>
                  <a:pt x="202" y="0"/>
                </a:lnTo>
                <a:lnTo>
                  <a:pt x="166" y="42"/>
                </a:lnTo>
                <a:lnTo>
                  <a:pt x="136" y="42"/>
                </a:lnTo>
                <a:lnTo>
                  <a:pt x="117" y="50"/>
                </a:lnTo>
                <a:lnTo>
                  <a:pt x="93" y="65"/>
                </a:lnTo>
                <a:lnTo>
                  <a:pt x="76" y="62"/>
                </a:lnTo>
                <a:lnTo>
                  <a:pt x="63" y="89"/>
                </a:lnTo>
                <a:lnTo>
                  <a:pt x="48" y="102"/>
                </a:lnTo>
                <a:lnTo>
                  <a:pt x="43" y="113"/>
                </a:lnTo>
                <a:lnTo>
                  <a:pt x="15" y="113"/>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72" name="Freeform 147">
            <a:extLst>
              <a:ext uri="{FF2B5EF4-FFF2-40B4-BE49-F238E27FC236}">
                <a16:creationId xmlns:a16="http://schemas.microsoft.com/office/drawing/2014/main" id="{4B1E1F17-DC92-DE21-E4A2-CE936EF9B145}"/>
              </a:ext>
            </a:extLst>
          </p:cNvPr>
          <p:cNvSpPr>
            <a:spLocks/>
          </p:cNvSpPr>
          <p:nvPr/>
        </p:nvSpPr>
        <p:spPr bwMode="auto">
          <a:xfrm>
            <a:off x="8831264" y="3151189"/>
            <a:ext cx="66675" cy="311151"/>
          </a:xfrm>
          <a:custGeom>
            <a:avLst/>
            <a:gdLst/>
            <a:ahLst/>
            <a:cxnLst>
              <a:cxn ang="0">
                <a:pos x="288" y="1880"/>
              </a:cxn>
              <a:cxn ang="0">
                <a:pos x="216" y="1760"/>
              </a:cxn>
              <a:cxn ang="0">
                <a:pos x="160" y="1768"/>
              </a:cxn>
              <a:cxn ang="0">
                <a:pos x="136" y="1832"/>
              </a:cxn>
              <a:cxn ang="0">
                <a:pos x="120" y="1904"/>
              </a:cxn>
              <a:cxn ang="0">
                <a:pos x="48" y="1896"/>
              </a:cxn>
              <a:cxn ang="0">
                <a:pos x="0" y="1840"/>
              </a:cxn>
              <a:cxn ang="0">
                <a:pos x="32" y="1736"/>
              </a:cxn>
              <a:cxn ang="0">
                <a:pos x="48" y="1664"/>
              </a:cxn>
              <a:cxn ang="0">
                <a:pos x="56" y="1560"/>
              </a:cxn>
              <a:cxn ang="0">
                <a:pos x="96" y="1504"/>
              </a:cxn>
              <a:cxn ang="0">
                <a:pos x="104" y="1432"/>
              </a:cxn>
              <a:cxn ang="0">
                <a:pos x="72" y="1376"/>
              </a:cxn>
              <a:cxn ang="0">
                <a:pos x="32" y="1288"/>
              </a:cxn>
              <a:cxn ang="0">
                <a:pos x="88" y="1200"/>
              </a:cxn>
              <a:cxn ang="0">
                <a:pos x="80" y="1064"/>
              </a:cxn>
              <a:cxn ang="0">
                <a:pos x="64" y="968"/>
              </a:cxn>
              <a:cxn ang="0">
                <a:pos x="74" y="857"/>
              </a:cxn>
              <a:cxn ang="0">
                <a:pos x="96" y="776"/>
              </a:cxn>
              <a:cxn ang="0">
                <a:pos x="64" y="688"/>
              </a:cxn>
              <a:cxn ang="0">
                <a:pos x="24" y="576"/>
              </a:cxn>
              <a:cxn ang="0">
                <a:pos x="40" y="440"/>
              </a:cxn>
              <a:cxn ang="0">
                <a:pos x="64" y="344"/>
              </a:cxn>
              <a:cxn ang="0">
                <a:pos x="56" y="240"/>
              </a:cxn>
              <a:cxn ang="0">
                <a:pos x="128" y="232"/>
              </a:cxn>
              <a:cxn ang="0">
                <a:pos x="152" y="160"/>
              </a:cxn>
              <a:cxn ang="0">
                <a:pos x="112" y="8"/>
              </a:cxn>
              <a:cxn ang="0">
                <a:pos x="184" y="0"/>
              </a:cxn>
              <a:cxn ang="0">
                <a:pos x="232" y="80"/>
              </a:cxn>
              <a:cxn ang="0">
                <a:pos x="216" y="168"/>
              </a:cxn>
              <a:cxn ang="0">
                <a:pos x="264" y="376"/>
              </a:cxn>
              <a:cxn ang="0">
                <a:pos x="248" y="496"/>
              </a:cxn>
              <a:cxn ang="0">
                <a:pos x="224" y="584"/>
              </a:cxn>
              <a:cxn ang="0">
                <a:pos x="248" y="680"/>
              </a:cxn>
              <a:cxn ang="0">
                <a:pos x="296" y="800"/>
              </a:cxn>
              <a:cxn ang="0">
                <a:pos x="296" y="920"/>
              </a:cxn>
              <a:cxn ang="0">
                <a:pos x="344" y="1024"/>
              </a:cxn>
              <a:cxn ang="0">
                <a:pos x="376" y="1120"/>
              </a:cxn>
              <a:cxn ang="0">
                <a:pos x="432" y="1192"/>
              </a:cxn>
              <a:cxn ang="0">
                <a:pos x="376" y="1240"/>
              </a:cxn>
              <a:cxn ang="0">
                <a:pos x="312" y="1200"/>
              </a:cxn>
              <a:cxn ang="0">
                <a:pos x="240" y="1224"/>
              </a:cxn>
              <a:cxn ang="0">
                <a:pos x="208" y="1336"/>
              </a:cxn>
              <a:cxn ang="0">
                <a:pos x="168" y="1432"/>
              </a:cxn>
              <a:cxn ang="0">
                <a:pos x="192" y="1552"/>
              </a:cxn>
              <a:cxn ang="0">
                <a:pos x="232" y="1632"/>
              </a:cxn>
              <a:cxn ang="0">
                <a:pos x="264" y="1696"/>
              </a:cxn>
              <a:cxn ang="0">
                <a:pos x="320" y="1768"/>
              </a:cxn>
              <a:cxn ang="0">
                <a:pos x="288" y="1880"/>
              </a:cxn>
            </a:cxnLst>
            <a:rect l="0" t="0" r="r" b="b"/>
            <a:pathLst>
              <a:path w="432" h="1904">
                <a:moveTo>
                  <a:pt x="288" y="1880"/>
                </a:moveTo>
                <a:lnTo>
                  <a:pt x="216" y="1760"/>
                </a:lnTo>
                <a:lnTo>
                  <a:pt x="160" y="1768"/>
                </a:lnTo>
                <a:lnTo>
                  <a:pt x="136" y="1832"/>
                </a:lnTo>
                <a:lnTo>
                  <a:pt x="120" y="1904"/>
                </a:lnTo>
                <a:lnTo>
                  <a:pt x="48" y="1896"/>
                </a:lnTo>
                <a:lnTo>
                  <a:pt x="0" y="1840"/>
                </a:lnTo>
                <a:lnTo>
                  <a:pt x="32" y="1736"/>
                </a:lnTo>
                <a:lnTo>
                  <a:pt x="48" y="1664"/>
                </a:lnTo>
                <a:lnTo>
                  <a:pt x="56" y="1560"/>
                </a:lnTo>
                <a:lnTo>
                  <a:pt x="96" y="1504"/>
                </a:lnTo>
                <a:lnTo>
                  <a:pt x="104" y="1432"/>
                </a:lnTo>
                <a:lnTo>
                  <a:pt x="72" y="1376"/>
                </a:lnTo>
                <a:lnTo>
                  <a:pt x="32" y="1288"/>
                </a:lnTo>
                <a:lnTo>
                  <a:pt x="88" y="1200"/>
                </a:lnTo>
                <a:lnTo>
                  <a:pt x="80" y="1064"/>
                </a:lnTo>
                <a:lnTo>
                  <a:pt x="64" y="968"/>
                </a:lnTo>
                <a:lnTo>
                  <a:pt x="74" y="857"/>
                </a:lnTo>
                <a:lnTo>
                  <a:pt x="96" y="776"/>
                </a:lnTo>
                <a:lnTo>
                  <a:pt x="64" y="688"/>
                </a:lnTo>
                <a:lnTo>
                  <a:pt x="24" y="576"/>
                </a:lnTo>
                <a:lnTo>
                  <a:pt x="40" y="440"/>
                </a:lnTo>
                <a:lnTo>
                  <a:pt x="64" y="344"/>
                </a:lnTo>
                <a:lnTo>
                  <a:pt x="56" y="240"/>
                </a:lnTo>
                <a:lnTo>
                  <a:pt x="128" y="232"/>
                </a:lnTo>
                <a:lnTo>
                  <a:pt x="152" y="160"/>
                </a:lnTo>
                <a:lnTo>
                  <a:pt x="112" y="8"/>
                </a:lnTo>
                <a:lnTo>
                  <a:pt x="184" y="0"/>
                </a:lnTo>
                <a:lnTo>
                  <a:pt x="232" y="80"/>
                </a:lnTo>
                <a:lnTo>
                  <a:pt x="216" y="168"/>
                </a:lnTo>
                <a:lnTo>
                  <a:pt x="264" y="376"/>
                </a:lnTo>
                <a:lnTo>
                  <a:pt x="248" y="496"/>
                </a:lnTo>
                <a:lnTo>
                  <a:pt x="224" y="584"/>
                </a:lnTo>
                <a:lnTo>
                  <a:pt x="248" y="680"/>
                </a:lnTo>
                <a:lnTo>
                  <a:pt x="296" y="800"/>
                </a:lnTo>
                <a:lnTo>
                  <a:pt x="296" y="920"/>
                </a:lnTo>
                <a:lnTo>
                  <a:pt x="344" y="1024"/>
                </a:lnTo>
                <a:lnTo>
                  <a:pt x="376" y="1120"/>
                </a:lnTo>
                <a:lnTo>
                  <a:pt x="432" y="1192"/>
                </a:lnTo>
                <a:lnTo>
                  <a:pt x="376" y="1240"/>
                </a:lnTo>
                <a:lnTo>
                  <a:pt x="312" y="1200"/>
                </a:lnTo>
                <a:lnTo>
                  <a:pt x="240" y="1224"/>
                </a:lnTo>
                <a:lnTo>
                  <a:pt x="208" y="1336"/>
                </a:lnTo>
                <a:lnTo>
                  <a:pt x="168" y="1432"/>
                </a:lnTo>
                <a:lnTo>
                  <a:pt x="192" y="1552"/>
                </a:lnTo>
                <a:lnTo>
                  <a:pt x="232" y="1632"/>
                </a:lnTo>
                <a:lnTo>
                  <a:pt x="264" y="1696"/>
                </a:lnTo>
                <a:lnTo>
                  <a:pt x="320" y="1768"/>
                </a:lnTo>
                <a:lnTo>
                  <a:pt x="288" y="188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73" name="Freeform 148">
            <a:extLst>
              <a:ext uri="{FF2B5EF4-FFF2-40B4-BE49-F238E27FC236}">
                <a16:creationId xmlns:a16="http://schemas.microsoft.com/office/drawing/2014/main" id="{67BC50EE-894C-5917-6313-D67A4A229E56}"/>
              </a:ext>
            </a:extLst>
          </p:cNvPr>
          <p:cNvSpPr>
            <a:spLocks/>
          </p:cNvSpPr>
          <p:nvPr/>
        </p:nvSpPr>
        <p:spPr bwMode="auto">
          <a:xfrm>
            <a:off x="8601075" y="3478213"/>
            <a:ext cx="317500" cy="366712"/>
          </a:xfrm>
          <a:custGeom>
            <a:avLst/>
            <a:gdLst/>
            <a:ahLst/>
            <a:cxnLst>
              <a:cxn ang="0">
                <a:pos x="702" y="0"/>
              </a:cxn>
              <a:cxn ang="0">
                <a:pos x="805" y="107"/>
              </a:cxn>
              <a:cxn ang="0">
                <a:pos x="903" y="175"/>
              </a:cxn>
              <a:cxn ang="0">
                <a:pos x="903" y="226"/>
              </a:cxn>
              <a:cxn ang="0">
                <a:pos x="805" y="277"/>
              </a:cxn>
              <a:cxn ang="0">
                <a:pos x="740" y="305"/>
              </a:cxn>
              <a:cxn ang="0">
                <a:pos x="675" y="300"/>
              </a:cxn>
              <a:cxn ang="0">
                <a:pos x="626" y="311"/>
              </a:cxn>
              <a:cxn ang="0">
                <a:pos x="631" y="384"/>
              </a:cxn>
              <a:cxn ang="0">
                <a:pos x="697" y="469"/>
              </a:cxn>
              <a:cxn ang="0">
                <a:pos x="708" y="593"/>
              </a:cxn>
              <a:cxn ang="0">
                <a:pos x="642" y="684"/>
              </a:cxn>
              <a:cxn ang="0">
                <a:pos x="644" y="801"/>
              </a:cxn>
              <a:cxn ang="0">
                <a:pos x="588" y="938"/>
              </a:cxn>
              <a:cxn ang="0">
                <a:pos x="485" y="972"/>
              </a:cxn>
              <a:cxn ang="0">
                <a:pos x="381" y="944"/>
              </a:cxn>
              <a:cxn ang="0">
                <a:pos x="339" y="1009"/>
              </a:cxn>
              <a:cxn ang="0">
                <a:pos x="291" y="1055"/>
              </a:cxn>
              <a:cxn ang="0">
                <a:pos x="267" y="961"/>
              </a:cxn>
              <a:cxn ang="0">
                <a:pos x="159" y="978"/>
              </a:cxn>
              <a:cxn ang="0">
                <a:pos x="36" y="1015"/>
              </a:cxn>
              <a:cxn ang="0">
                <a:pos x="45" y="950"/>
              </a:cxn>
              <a:cxn ang="0">
                <a:pos x="191" y="882"/>
              </a:cxn>
              <a:cxn ang="0">
                <a:pos x="281" y="905"/>
              </a:cxn>
              <a:cxn ang="0">
                <a:pos x="327" y="836"/>
              </a:cxn>
              <a:cxn ang="0">
                <a:pos x="371" y="757"/>
              </a:cxn>
              <a:cxn ang="0">
                <a:pos x="414" y="780"/>
              </a:cxn>
              <a:cxn ang="0">
                <a:pos x="512" y="684"/>
              </a:cxn>
              <a:cxn ang="0">
                <a:pos x="555" y="599"/>
              </a:cxn>
              <a:cxn ang="0">
                <a:pos x="563" y="489"/>
              </a:cxn>
              <a:cxn ang="0">
                <a:pos x="593" y="430"/>
              </a:cxn>
              <a:cxn ang="0">
                <a:pos x="566" y="328"/>
              </a:cxn>
              <a:cxn ang="0">
                <a:pos x="603" y="221"/>
              </a:cxn>
              <a:cxn ang="0">
                <a:pos x="680" y="147"/>
              </a:cxn>
              <a:cxn ang="0">
                <a:pos x="664" y="40"/>
              </a:cxn>
            </a:cxnLst>
            <a:rect l="0" t="0" r="r" b="b"/>
            <a:pathLst>
              <a:path w="943" h="1055">
                <a:moveTo>
                  <a:pt x="664" y="40"/>
                </a:moveTo>
                <a:lnTo>
                  <a:pt x="702" y="0"/>
                </a:lnTo>
                <a:lnTo>
                  <a:pt x="767" y="45"/>
                </a:lnTo>
                <a:lnTo>
                  <a:pt x="805" y="107"/>
                </a:lnTo>
                <a:lnTo>
                  <a:pt x="849" y="124"/>
                </a:lnTo>
                <a:lnTo>
                  <a:pt x="903" y="175"/>
                </a:lnTo>
                <a:lnTo>
                  <a:pt x="943" y="235"/>
                </a:lnTo>
                <a:lnTo>
                  <a:pt x="903" y="226"/>
                </a:lnTo>
                <a:lnTo>
                  <a:pt x="843" y="249"/>
                </a:lnTo>
                <a:lnTo>
                  <a:pt x="805" y="277"/>
                </a:lnTo>
                <a:lnTo>
                  <a:pt x="789" y="333"/>
                </a:lnTo>
                <a:lnTo>
                  <a:pt x="740" y="305"/>
                </a:lnTo>
                <a:lnTo>
                  <a:pt x="697" y="277"/>
                </a:lnTo>
                <a:lnTo>
                  <a:pt x="675" y="300"/>
                </a:lnTo>
                <a:lnTo>
                  <a:pt x="631" y="288"/>
                </a:lnTo>
                <a:lnTo>
                  <a:pt x="626" y="311"/>
                </a:lnTo>
                <a:lnTo>
                  <a:pt x="671" y="348"/>
                </a:lnTo>
                <a:lnTo>
                  <a:pt x="631" y="384"/>
                </a:lnTo>
                <a:lnTo>
                  <a:pt x="669" y="418"/>
                </a:lnTo>
                <a:lnTo>
                  <a:pt x="697" y="469"/>
                </a:lnTo>
                <a:lnTo>
                  <a:pt x="712" y="503"/>
                </a:lnTo>
                <a:lnTo>
                  <a:pt x="708" y="593"/>
                </a:lnTo>
                <a:lnTo>
                  <a:pt x="686" y="667"/>
                </a:lnTo>
                <a:lnTo>
                  <a:pt x="642" y="684"/>
                </a:lnTo>
                <a:lnTo>
                  <a:pt x="644" y="744"/>
                </a:lnTo>
                <a:lnTo>
                  <a:pt x="644" y="801"/>
                </a:lnTo>
                <a:lnTo>
                  <a:pt x="621" y="887"/>
                </a:lnTo>
                <a:lnTo>
                  <a:pt x="588" y="938"/>
                </a:lnTo>
                <a:lnTo>
                  <a:pt x="535" y="928"/>
                </a:lnTo>
                <a:lnTo>
                  <a:pt x="485" y="972"/>
                </a:lnTo>
                <a:lnTo>
                  <a:pt x="430" y="955"/>
                </a:lnTo>
                <a:lnTo>
                  <a:pt x="381" y="944"/>
                </a:lnTo>
                <a:lnTo>
                  <a:pt x="365" y="983"/>
                </a:lnTo>
                <a:lnTo>
                  <a:pt x="339" y="1009"/>
                </a:lnTo>
                <a:lnTo>
                  <a:pt x="314" y="1040"/>
                </a:lnTo>
                <a:lnTo>
                  <a:pt x="291" y="1055"/>
                </a:lnTo>
                <a:lnTo>
                  <a:pt x="251" y="1006"/>
                </a:lnTo>
                <a:lnTo>
                  <a:pt x="267" y="961"/>
                </a:lnTo>
                <a:lnTo>
                  <a:pt x="229" y="972"/>
                </a:lnTo>
                <a:lnTo>
                  <a:pt x="159" y="978"/>
                </a:lnTo>
                <a:lnTo>
                  <a:pt x="88" y="978"/>
                </a:lnTo>
                <a:lnTo>
                  <a:pt x="36" y="1015"/>
                </a:lnTo>
                <a:lnTo>
                  <a:pt x="0" y="988"/>
                </a:lnTo>
                <a:lnTo>
                  <a:pt x="45" y="950"/>
                </a:lnTo>
                <a:lnTo>
                  <a:pt x="99" y="910"/>
                </a:lnTo>
                <a:lnTo>
                  <a:pt x="191" y="882"/>
                </a:lnTo>
                <a:lnTo>
                  <a:pt x="236" y="887"/>
                </a:lnTo>
                <a:lnTo>
                  <a:pt x="281" y="905"/>
                </a:lnTo>
                <a:lnTo>
                  <a:pt x="322" y="882"/>
                </a:lnTo>
                <a:lnTo>
                  <a:pt x="327" y="836"/>
                </a:lnTo>
                <a:lnTo>
                  <a:pt x="360" y="797"/>
                </a:lnTo>
                <a:lnTo>
                  <a:pt x="371" y="757"/>
                </a:lnTo>
                <a:lnTo>
                  <a:pt x="392" y="729"/>
                </a:lnTo>
                <a:lnTo>
                  <a:pt x="414" y="780"/>
                </a:lnTo>
                <a:lnTo>
                  <a:pt x="479" y="746"/>
                </a:lnTo>
                <a:lnTo>
                  <a:pt x="512" y="684"/>
                </a:lnTo>
                <a:lnTo>
                  <a:pt x="528" y="639"/>
                </a:lnTo>
                <a:lnTo>
                  <a:pt x="555" y="599"/>
                </a:lnTo>
                <a:lnTo>
                  <a:pt x="572" y="554"/>
                </a:lnTo>
                <a:lnTo>
                  <a:pt x="563" y="489"/>
                </a:lnTo>
                <a:lnTo>
                  <a:pt x="555" y="458"/>
                </a:lnTo>
                <a:lnTo>
                  <a:pt x="593" y="430"/>
                </a:lnTo>
                <a:lnTo>
                  <a:pt x="576" y="376"/>
                </a:lnTo>
                <a:lnTo>
                  <a:pt x="566" y="328"/>
                </a:lnTo>
                <a:lnTo>
                  <a:pt x="599" y="294"/>
                </a:lnTo>
                <a:lnTo>
                  <a:pt x="603" y="221"/>
                </a:lnTo>
                <a:lnTo>
                  <a:pt x="648" y="203"/>
                </a:lnTo>
                <a:lnTo>
                  <a:pt x="680" y="147"/>
                </a:lnTo>
                <a:lnTo>
                  <a:pt x="696" y="103"/>
                </a:lnTo>
                <a:lnTo>
                  <a:pt x="664" y="4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74" name="Freeform 149">
            <a:extLst>
              <a:ext uri="{FF2B5EF4-FFF2-40B4-BE49-F238E27FC236}">
                <a16:creationId xmlns:a16="http://schemas.microsoft.com/office/drawing/2014/main" id="{42E122DD-0BAE-607B-F04F-35127E2283D2}"/>
              </a:ext>
            </a:extLst>
          </p:cNvPr>
          <p:cNvSpPr>
            <a:spLocks/>
          </p:cNvSpPr>
          <p:nvPr/>
        </p:nvSpPr>
        <p:spPr bwMode="auto">
          <a:xfrm>
            <a:off x="8556626" y="3832226"/>
            <a:ext cx="47625" cy="74613"/>
          </a:xfrm>
          <a:custGeom>
            <a:avLst/>
            <a:gdLst/>
            <a:ahLst/>
            <a:cxnLst>
              <a:cxn ang="0">
                <a:pos x="177" y="456"/>
              </a:cxn>
              <a:cxn ang="0">
                <a:pos x="257" y="432"/>
              </a:cxn>
              <a:cxn ang="0">
                <a:pos x="281" y="344"/>
              </a:cxn>
              <a:cxn ang="0">
                <a:pos x="317" y="240"/>
              </a:cxn>
              <a:cxn ang="0">
                <a:pos x="313" y="152"/>
              </a:cxn>
              <a:cxn ang="0">
                <a:pos x="272" y="58"/>
              </a:cxn>
              <a:cxn ang="0">
                <a:pos x="201" y="40"/>
              </a:cxn>
              <a:cxn ang="0">
                <a:pos x="145" y="0"/>
              </a:cxn>
              <a:cxn ang="0">
                <a:pos x="73" y="40"/>
              </a:cxn>
              <a:cxn ang="0">
                <a:pos x="0" y="58"/>
              </a:cxn>
              <a:cxn ang="0">
                <a:pos x="33" y="128"/>
              </a:cxn>
              <a:cxn ang="0">
                <a:pos x="0" y="194"/>
              </a:cxn>
              <a:cxn ang="0">
                <a:pos x="90" y="194"/>
              </a:cxn>
              <a:cxn ang="0">
                <a:pos x="137" y="296"/>
              </a:cxn>
              <a:cxn ang="0">
                <a:pos x="97" y="400"/>
              </a:cxn>
              <a:cxn ang="0">
                <a:pos x="177" y="456"/>
              </a:cxn>
            </a:cxnLst>
            <a:rect l="0" t="0" r="r" b="b"/>
            <a:pathLst>
              <a:path w="317" h="456">
                <a:moveTo>
                  <a:pt x="177" y="456"/>
                </a:moveTo>
                <a:lnTo>
                  <a:pt x="257" y="432"/>
                </a:lnTo>
                <a:lnTo>
                  <a:pt x="281" y="344"/>
                </a:lnTo>
                <a:lnTo>
                  <a:pt x="317" y="240"/>
                </a:lnTo>
                <a:lnTo>
                  <a:pt x="313" y="152"/>
                </a:lnTo>
                <a:lnTo>
                  <a:pt x="272" y="58"/>
                </a:lnTo>
                <a:lnTo>
                  <a:pt x="201" y="40"/>
                </a:lnTo>
                <a:lnTo>
                  <a:pt x="145" y="0"/>
                </a:lnTo>
                <a:lnTo>
                  <a:pt x="73" y="40"/>
                </a:lnTo>
                <a:lnTo>
                  <a:pt x="0" y="58"/>
                </a:lnTo>
                <a:lnTo>
                  <a:pt x="33" y="128"/>
                </a:lnTo>
                <a:lnTo>
                  <a:pt x="0" y="194"/>
                </a:lnTo>
                <a:lnTo>
                  <a:pt x="90" y="194"/>
                </a:lnTo>
                <a:lnTo>
                  <a:pt x="137" y="296"/>
                </a:lnTo>
                <a:lnTo>
                  <a:pt x="97" y="400"/>
                </a:lnTo>
                <a:lnTo>
                  <a:pt x="177" y="45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75" name="Freeform 150">
            <a:extLst>
              <a:ext uri="{FF2B5EF4-FFF2-40B4-BE49-F238E27FC236}">
                <a16:creationId xmlns:a16="http://schemas.microsoft.com/office/drawing/2014/main" id="{28FB1B79-90D8-F1C4-A761-8A7E142A517D}"/>
              </a:ext>
            </a:extLst>
          </p:cNvPr>
          <p:cNvSpPr>
            <a:spLocks/>
          </p:cNvSpPr>
          <p:nvPr/>
        </p:nvSpPr>
        <p:spPr bwMode="auto">
          <a:xfrm>
            <a:off x="8621713" y="3824288"/>
            <a:ext cx="50800" cy="46037"/>
          </a:xfrm>
          <a:custGeom>
            <a:avLst/>
            <a:gdLst/>
            <a:ahLst/>
            <a:cxnLst>
              <a:cxn ang="0">
                <a:pos x="136" y="272"/>
              </a:cxn>
              <a:cxn ang="0">
                <a:pos x="136" y="226"/>
              </a:cxn>
              <a:cxn ang="0">
                <a:pos x="136" y="136"/>
              </a:cxn>
              <a:cxn ang="0">
                <a:pos x="230" y="144"/>
              </a:cxn>
              <a:cxn ang="0">
                <a:pos x="286" y="136"/>
              </a:cxn>
              <a:cxn ang="0">
                <a:pos x="317" y="45"/>
              </a:cxn>
              <a:cxn ang="0">
                <a:pos x="262" y="16"/>
              </a:cxn>
              <a:cxn ang="0">
                <a:pos x="181" y="0"/>
              </a:cxn>
              <a:cxn ang="0">
                <a:pos x="126" y="48"/>
              </a:cxn>
              <a:cxn ang="0">
                <a:pos x="54" y="32"/>
              </a:cxn>
              <a:cxn ang="0">
                <a:pos x="0" y="90"/>
              </a:cxn>
              <a:cxn ang="0">
                <a:pos x="38" y="144"/>
              </a:cxn>
              <a:cxn ang="0">
                <a:pos x="0" y="226"/>
              </a:cxn>
              <a:cxn ang="0">
                <a:pos x="45" y="272"/>
              </a:cxn>
              <a:cxn ang="0">
                <a:pos x="136" y="272"/>
              </a:cxn>
            </a:cxnLst>
            <a:rect l="0" t="0" r="r" b="b"/>
            <a:pathLst>
              <a:path w="317" h="272">
                <a:moveTo>
                  <a:pt x="136" y="272"/>
                </a:moveTo>
                <a:lnTo>
                  <a:pt x="136" y="226"/>
                </a:lnTo>
                <a:lnTo>
                  <a:pt x="136" y="136"/>
                </a:lnTo>
                <a:lnTo>
                  <a:pt x="230" y="144"/>
                </a:lnTo>
                <a:lnTo>
                  <a:pt x="286" y="136"/>
                </a:lnTo>
                <a:lnTo>
                  <a:pt x="317" y="45"/>
                </a:lnTo>
                <a:lnTo>
                  <a:pt x="262" y="16"/>
                </a:lnTo>
                <a:lnTo>
                  <a:pt x="181" y="0"/>
                </a:lnTo>
                <a:lnTo>
                  <a:pt x="126" y="48"/>
                </a:lnTo>
                <a:lnTo>
                  <a:pt x="54" y="32"/>
                </a:lnTo>
                <a:lnTo>
                  <a:pt x="0" y="90"/>
                </a:lnTo>
                <a:lnTo>
                  <a:pt x="38" y="144"/>
                </a:lnTo>
                <a:lnTo>
                  <a:pt x="0" y="226"/>
                </a:lnTo>
                <a:lnTo>
                  <a:pt x="45" y="272"/>
                </a:lnTo>
                <a:lnTo>
                  <a:pt x="136" y="272"/>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76" name="Freeform 151">
            <a:extLst>
              <a:ext uri="{FF2B5EF4-FFF2-40B4-BE49-F238E27FC236}">
                <a16:creationId xmlns:a16="http://schemas.microsoft.com/office/drawing/2014/main" id="{3AD3FDE1-16D5-AE6A-196D-C6B29F57DDF0}"/>
              </a:ext>
            </a:extLst>
          </p:cNvPr>
          <p:cNvSpPr>
            <a:spLocks/>
          </p:cNvSpPr>
          <p:nvPr/>
        </p:nvSpPr>
        <p:spPr bwMode="auto">
          <a:xfrm>
            <a:off x="8137525" y="4248149"/>
            <a:ext cx="55563" cy="44451"/>
          </a:xfrm>
          <a:custGeom>
            <a:avLst/>
            <a:gdLst/>
            <a:ahLst/>
            <a:cxnLst>
              <a:cxn ang="0">
                <a:pos x="229" y="272"/>
              </a:cxn>
              <a:cxn ang="0">
                <a:pos x="93" y="272"/>
              </a:cxn>
              <a:cxn ang="0">
                <a:pos x="2" y="227"/>
              </a:cxn>
              <a:cxn ang="0">
                <a:pos x="0" y="143"/>
              </a:cxn>
              <a:cxn ang="0">
                <a:pos x="72" y="79"/>
              </a:cxn>
              <a:cxn ang="0">
                <a:pos x="93" y="0"/>
              </a:cxn>
              <a:cxn ang="0">
                <a:pos x="184" y="0"/>
              </a:cxn>
              <a:cxn ang="0">
                <a:pos x="274" y="0"/>
              </a:cxn>
              <a:cxn ang="0">
                <a:pos x="344" y="23"/>
              </a:cxn>
              <a:cxn ang="0">
                <a:pos x="328" y="119"/>
              </a:cxn>
              <a:cxn ang="0">
                <a:pos x="312" y="207"/>
              </a:cxn>
              <a:cxn ang="0">
                <a:pos x="229" y="272"/>
              </a:cxn>
            </a:cxnLst>
            <a:rect l="0" t="0" r="r" b="b"/>
            <a:pathLst>
              <a:path w="344" h="272">
                <a:moveTo>
                  <a:pt x="229" y="272"/>
                </a:moveTo>
                <a:lnTo>
                  <a:pt x="93" y="272"/>
                </a:lnTo>
                <a:lnTo>
                  <a:pt x="2" y="227"/>
                </a:lnTo>
                <a:lnTo>
                  <a:pt x="0" y="143"/>
                </a:lnTo>
                <a:lnTo>
                  <a:pt x="72" y="79"/>
                </a:lnTo>
                <a:lnTo>
                  <a:pt x="93" y="0"/>
                </a:lnTo>
                <a:lnTo>
                  <a:pt x="184" y="0"/>
                </a:lnTo>
                <a:lnTo>
                  <a:pt x="274" y="0"/>
                </a:lnTo>
                <a:lnTo>
                  <a:pt x="344" y="23"/>
                </a:lnTo>
                <a:lnTo>
                  <a:pt x="328" y="119"/>
                </a:lnTo>
                <a:lnTo>
                  <a:pt x="312" y="207"/>
                </a:lnTo>
                <a:lnTo>
                  <a:pt x="229" y="272"/>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77" name="Freeform 152">
            <a:extLst>
              <a:ext uri="{FF2B5EF4-FFF2-40B4-BE49-F238E27FC236}">
                <a16:creationId xmlns:a16="http://schemas.microsoft.com/office/drawing/2014/main" id="{2094D0D9-DEE4-CB3A-D7A1-8B788A8CBAB9}"/>
              </a:ext>
            </a:extLst>
          </p:cNvPr>
          <p:cNvSpPr>
            <a:spLocks/>
          </p:cNvSpPr>
          <p:nvPr/>
        </p:nvSpPr>
        <p:spPr bwMode="auto">
          <a:xfrm>
            <a:off x="8397877" y="4121149"/>
            <a:ext cx="42863" cy="84139"/>
          </a:xfrm>
          <a:custGeom>
            <a:avLst/>
            <a:gdLst/>
            <a:ahLst/>
            <a:cxnLst>
              <a:cxn ang="0">
                <a:pos x="176" y="448"/>
              </a:cxn>
              <a:cxn ang="0">
                <a:pos x="72" y="520"/>
              </a:cxn>
              <a:cxn ang="0">
                <a:pos x="0" y="440"/>
              </a:cxn>
              <a:cxn ang="0">
                <a:pos x="0" y="352"/>
              </a:cxn>
              <a:cxn ang="0">
                <a:pos x="11" y="240"/>
              </a:cxn>
              <a:cxn ang="0">
                <a:pos x="32" y="161"/>
              </a:cxn>
              <a:cxn ang="0">
                <a:pos x="120" y="96"/>
              </a:cxn>
              <a:cxn ang="0">
                <a:pos x="128" y="0"/>
              </a:cxn>
              <a:cxn ang="0">
                <a:pos x="248" y="0"/>
              </a:cxn>
              <a:cxn ang="0">
                <a:pos x="288" y="88"/>
              </a:cxn>
              <a:cxn ang="0">
                <a:pos x="283" y="184"/>
              </a:cxn>
              <a:cxn ang="0">
                <a:pos x="267" y="280"/>
              </a:cxn>
              <a:cxn ang="0">
                <a:pos x="216" y="392"/>
              </a:cxn>
              <a:cxn ang="0">
                <a:pos x="176" y="448"/>
              </a:cxn>
            </a:cxnLst>
            <a:rect l="0" t="0" r="r" b="b"/>
            <a:pathLst>
              <a:path w="288" h="520">
                <a:moveTo>
                  <a:pt x="176" y="448"/>
                </a:moveTo>
                <a:lnTo>
                  <a:pt x="72" y="520"/>
                </a:lnTo>
                <a:lnTo>
                  <a:pt x="0" y="440"/>
                </a:lnTo>
                <a:lnTo>
                  <a:pt x="0" y="352"/>
                </a:lnTo>
                <a:lnTo>
                  <a:pt x="11" y="240"/>
                </a:lnTo>
                <a:lnTo>
                  <a:pt x="32" y="161"/>
                </a:lnTo>
                <a:lnTo>
                  <a:pt x="120" y="96"/>
                </a:lnTo>
                <a:lnTo>
                  <a:pt x="128" y="0"/>
                </a:lnTo>
                <a:lnTo>
                  <a:pt x="248" y="0"/>
                </a:lnTo>
                <a:lnTo>
                  <a:pt x="288" y="88"/>
                </a:lnTo>
                <a:lnTo>
                  <a:pt x="283" y="184"/>
                </a:lnTo>
                <a:lnTo>
                  <a:pt x="267" y="280"/>
                </a:lnTo>
                <a:lnTo>
                  <a:pt x="216" y="392"/>
                </a:lnTo>
                <a:lnTo>
                  <a:pt x="176" y="448"/>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78" name="Freeform 153">
            <a:extLst>
              <a:ext uri="{FF2B5EF4-FFF2-40B4-BE49-F238E27FC236}">
                <a16:creationId xmlns:a16="http://schemas.microsoft.com/office/drawing/2014/main" id="{7054948C-A653-DA64-7B7B-57B87652626C}"/>
              </a:ext>
            </a:extLst>
          </p:cNvPr>
          <p:cNvSpPr>
            <a:spLocks/>
          </p:cNvSpPr>
          <p:nvPr/>
        </p:nvSpPr>
        <p:spPr bwMode="auto">
          <a:xfrm>
            <a:off x="5410200" y="1708151"/>
            <a:ext cx="4514851" cy="2936875"/>
          </a:xfrm>
          <a:custGeom>
            <a:avLst/>
            <a:gdLst/>
            <a:ahLst/>
            <a:cxnLst>
              <a:cxn ang="0">
                <a:pos x="10731" y="2706"/>
              </a:cxn>
              <a:cxn ang="0">
                <a:pos x="9764" y="3478"/>
              </a:cxn>
              <a:cxn ang="0">
                <a:pos x="9891" y="2677"/>
              </a:cxn>
              <a:cxn ang="0">
                <a:pos x="8838" y="3070"/>
              </a:cxn>
              <a:cxn ang="0">
                <a:pos x="8594" y="3819"/>
              </a:cxn>
              <a:cxn ang="0">
                <a:pos x="7883" y="4962"/>
              </a:cxn>
              <a:cxn ang="0">
                <a:pos x="7674" y="4899"/>
              </a:cxn>
              <a:cxn ang="0">
                <a:pos x="7415" y="4953"/>
              </a:cxn>
              <a:cxn ang="0">
                <a:pos x="7376" y="5724"/>
              </a:cxn>
              <a:cxn ang="0">
                <a:pos x="6662" y="6297"/>
              </a:cxn>
              <a:cxn ang="0">
                <a:pos x="6258" y="6559"/>
              </a:cxn>
              <a:cxn ang="0">
                <a:pos x="6272" y="6934"/>
              </a:cxn>
              <a:cxn ang="0">
                <a:pos x="5940" y="6279"/>
              </a:cxn>
              <a:cxn ang="0">
                <a:pos x="5202" y="6372"/>
              </a:cxn>
              <a:cxn ang="0">
                <a:pos x="4659" y="6049"/>
              </a:cxn>
              <a:cxn ang="0">
                <a:pos x="3912" y="5808"/>
              </a:cxn>
              <a:cxn ang="0">
                <a:pos x="3303" y="5587"/>
              </a:cxn>
              <a:cxn ang="0">
                <a:pos x="3756" y="5821"/>
              </a:cxn>
              <a:cxn ang="0">
                <a:pos x="3515" y="6384"/>
              </a:cxn>
              <a:cxn ang="0">
                <a:pos x="2652" y="5793"/>
              </a:cxn>
              <a:cxn ang="0">
                <a:pos x="2543" y="5053"/>
              </a:cxn>
              <a:cxn ang="0">
                <a:pos x="1914" y="4771"/>
              </a:cxn>
              <a:cxn ang="0">
                <a:pos x="1854" y="5046"/>
              </a:cxn>
              <a:cxn ang="0">
                <a:pos x="1544" y="4558"/>
              </a:cxn>
              <a:cxn ang="0">
                <a:pos x="1332" y="4333"/>
              </a:cxn>
              <a:cxn ang="0">
                <a:pos x="1491" y="4782"/>
              </a:cxn>
              <a:cxn ang="0">
                <a:pos x="1331" y="4693"/>
              </a:cxn>
              <a:cxn ang="0">
                <a:pos x="719" y="4587"/>
              </a:cxn>
              <a:cxn ang="0">
                <a:pos x="251" y="5038"/>
              </a:cxn>
              <a:cxn ang="0">
                <a:pos x="60" y="4654"/>
              </a:cxn>
              <a:cxn ang="0">
                <a:pos x="449" y="4300"/>
              </a:cxn>
              <a:cxn ang="0">
                <a:pos x="623" y="3969"/>
              </a:cxn>
              <a:cxn ang="0">
                <a:pos x="911" y="3682"/>
              </a:cxn>
              <a:cxn ang="0">
                <a:pos x="1110" y="3265"/>
              </a:cxn>
              <a:cxn ang="0">
                <a:pos x="1193" y="3598"/>
              </a:cxn>
              <a:cxn ang="0">
                <a:pos x="1655" y="3439"/>
              </a:cxn>
              <a:cxn ang="0">
                <a:pos x="1911" y="3157"/>
              </a:cxn>
              <a:cxn ang="0">
                <a:pos x="1961" y="2980"/>
              </a:cxn>
              <a:cxn ang="0">
                <a:pos x="1928" y="2263"/>
              </a:cxn>
              <a:cxn ang="0">
                <a:pos x="1643" y="3000"/>
              </a:cxn>
              <a:cxn ang="0">
                <a:pos x="1178" y="3558"/>
              </a:cxn>
              <a:cxn ang="0">
                <a:pos x="891" y="3151"/>
              </a:cxn>
              <a:cxn ang="0">
                <a:pos x="833" y="2766"/>
              </a:cxn>
              <a:cxn ang="0">
                <a:pos x="975" y="2499"/>
              </a:cxn>
              <a:cxn ang="0">
                <a:pos x="1226" y="2304"/>
              </a:cxn>
              <a:cxn ang="0">
                <a:pos x="1509" y="1816"/>
              </a:cxn>
              <a:cxn ang="0">
                <a:pos x="1818" y="1566"/>
              </a:cxn>
              <a:cxn ang="0">
                <a:pos x="2088" y="1537"/>
              </a:cxn>
              <a:cxn ang="0">
                <a:pos x="2300" y="1651"/>
              </a:cxn>
              <a:cxn ang="0">
                <a:pos x="2549" y="2461"/>
              </a:cxn>
              <a:cxn ang="0">
                <a:pos x="3233" y="2071"/>
              </a:cxn>
              <a:cxn ang="0">
                <a:pos x="4490" y="1810"/>
              </a:cxn>
              <a:cxn ang="0">
                <a:pos x="4556" y="2133"/>
              </a:cxn>
              <a:cxn ang="0">
                <a:pos x="4868" y="1209"/>
              </a:cxn>
              <a:cxn ang="0">
                <a:pos x="5262" y="1273"/>
              </a:cxn>
              <a:cxn ang="0">
                <a:pos x="6216" y="307"/>
              </a:cxn>
              <a:cxn ang="0">
                <a:pos x="6993" y="493"/>
              </a:cxn>
              <a:cxn ang="0">
                <a:pos x="7583" y="973"/>
              </a:cxn>
              <a:cxn ang="0">
                <a:pos x="8412" y="1330"/>
              </a:cxn>
              <a:cxn ang="0">
                <a:pos x="9047" y="1303"/>
              </a:cxn>
              <a:cxn ang="0">
                <a:pos x="10196" y="1674"/>
              </a:cxn>
              <a:cxn ang="0">
                <a:pos x="11135" y="2088"/>
              </a:cxn>
            </a:cxnLst>
            <a:rect l="0" t="0" r="r" b="b"/>
            <a:pathLst>
              <a:path w="11376" h="7225">
                <a:moveTo>
                  <a:pt x="11180" y="2463"/>
                </a:moveTo>
                <a:lnTo>
                  <a:pt x="11093" y="2403"/>
                </a:lnTo>
                <a:lnTo>
                  <a:pt x="11066" y="2397"/>
                </a:lnTo>
                <a:lnTo>
                  <a:pt x="11030" y="2376"/>
                </a:lnTo>
                <a:lnTo>
                  <a:pt x="11024" y="2311"/>
                </a:lnTo>
                <a:lnTo>
                  <a:pt x="10985" y="2290"/>
                </a:lnTo>
                <a:lnTo>
                  <a:pt x="10937" y="2302"/>
                </a:lnTo>
                <a:lnTo>
                  <a:pt x="10905" y="2289"/>
                </a:lnTo>
                <a:lnTo>
                  <a:pt x="10878" y="2298"/>
                </a:lnTo>
                <a:lnTo>
                  <a:pt x="10865" y="2248"/>
                </a:lnTo>
                <a:lnTo>
                  <a:pt x="10874" y="2191"/>
                </a:lnTo>
                <a:lnTo>
                  <a:pt x="10812" y="2206"/>
                </a:lnTo>
                <a:lnTo>
                  <a:pt x="10800" y="2247"/>
                </a:lnTo>
                <a:lnTo>
                  <a:pt x="10826" y="2308"/>
                </a:lnTo>
                <a:lnTo>
                  <a:pt x="10796" y="2344"/>
                </a:lnTo>
                <a:lnTo>
                  <a:pt x="10785" y="2382"/>
                </a:lnTo>
                <a:lnTo>
                  <a:pt x="10740" y="2406"/>
                </a:lnTo>
                <a:lnTo>
                  <a:pt x="10664" y="2388"/>
                </a:lnTo>
                <a:lnTo>
                  <a:pt x="10619" y="2371"/>
                </a:lnTo>
                <a:lnTo>
                  <a:pt x="10620" y="2437"/>
                </a:lnTo>
                <a:lnTo>
                  <a:pt x="10736" y="2494"/>
                </a:lnTo>
                <a:lnTo>
                  <a:pt x="10728" y="2551"/>
                </a:lnTo>
                <a:lnTo>
                  <a:pt x="10794" y="2644"/>
                </a:lnTo>
                <a:lnTo>
                  <a:pt x="10770" y="2686"/>
                </a:lnTo>
                <a:lnTo>
                  <a:pt x="10731" y="2706"/>
                </a:lnTo>
                <a:lnTo>
                  <a:pt x="10670" y="2682"/>
                </a:lnTo>
                <a:lnTo>
                  <a:pt x="10637" y="2698"/>
                </a:lnTo>
                <a:lnTo>
                  <a:pt x="10587" y="2712"/>
                </a:lnTo>
                <a:lnTo>
                  <a:pt x="10430" y="2806"/>
                </a:lnTo>
                <a:lnTo>
                  <a:pt x="10347" y="2889"/>
                </a:lnTo>
                <a:lnTo>
                  <a:pt x="10284" y="2931"/>
                </a:lnTo>
                <a:lnTo>
                  <a:pt x="10254" y="2989"/>
                </a:lnTo>
                <a:lnTo>
                  <a:pt x="10229" y="2928"/>
                </a:lnTo>
                <a:lnTo>
                  <a:pt x="10170" y="2923"/>
                </a:lnTo>
                <a:lnTo>
                  <a:pt x="10124" y="2946"/>
                </a:lnTo>
                <a:lnTo>
                  <a:pt x="10052" y="2932"/>
                </a:lnTo>
                <a:lnTo>
                  <a:pt x="9980" y="2974"/>
                </a:lnTo>
                <a:lnTo>
                  <a:pt x="9917" y="2977"/>
                </a:lnTo>
                <a:lnTo>
                  <a:pt x="9872" y="3018"/>
                </a:lnTo>
                <a:lnTo>
                  <a:pt x="9857" y="3057"/>
                </a:lnTo>
                <a:lnTo>
                  <a:pt x="9786" y="3175"/>
                </a:lnTo>
                <a:lnTo>
                  <a:pt x="9801" y="3225"/>
                </a:lnTo>
                <a:lnTo>
                  <a:pt x="9849" y="3219"/>
                </a:lnTo>
                <a:lnTo>
                  <a:pt x="9860" y="3247"/>
                </a:lnTo>
                <a:lnTo>
                  <a:pt x="9828" y="3303"/>
                </a:lnTo>
                <a:lnTo>
                  <a:pt x="9855" y="3357"/>
                </a:lnTo>
                <a:lnTo>
                  <a:pt x="9869" y="3417"/>
                </a:lnTo>
                <a:lnTo>
                  <a:pt x="9807" y="3400"/>
                </a:lnTo>
                <a:lnTo>
                  <a:pt x="9782" y="3430"/>
                </a:lnTo>
                <a:lnTo>
                  <a:pt x="9764" y="3478"/>
                </a:lnTo>
                <a:lnTo>
                  <a:pt x="9792" y="3525"/>
                </a:lnTo>
                <a:lnTo>
                  <a:pt x="9794" y="3561"/>
                </a:lnTo>
                <a:lnTo>
                  <a:pt x="9731" y="3564"/>
                </a:lnTo>
                <a:lnTo>
                  <a:pt x="9663" y="3621"/>
                </a:lnTo>
                <a:lnTo>
                  <a:pt x="9659" y="3684"/>
                </a:lnTo>
                <a:lnTo>
                  <a:pt x="9588" y="3712"/>
                </a:lnTo>
                <a:lnTo>
                  <a:pt x="9596" y="3775"/>
                </a:lnTo>
                <a:lnTo>
                  <a:pt x="9536" y="3855"/>
                </a:lnTo>
                <a:lnTo>
                  <a:pt x="9504" y="3889"/>
                </a:lnTo>
                <a:lnTo>
                  <a:pt x="9455" y="3873"/>
                </a:lnTo>
                <a:lnTo>
                  <a:pt x="9456" y="3804"/>
                </a:lnTo>
                <a:lnTo>
                  <a:pt x="9440" y="3700"/>
                </a:lnTo>
                <a:lnTo>
                  <a:pt x="9426" y="3544"/>
                </a:lnTo>
                <a:lnTo>
                  <a:pt x="9426" y="3423"/>
                </a:lnTo>
                <a:lnTo>
                  <a:pt x="9447" y="3336"/>
                </a:lnTo>
                <a:lnTo>
                  <a:pt x="9498" y="3280"/>
                </a:lnTo>
                <a:lnTo>
                  <a:pt x="9494" y="3217"/>
                </a:lnTo>
                <a:lnTo>
                  <a:pt x="9594" y="3196"/>
                </a:lnTo>
                <a:lnTo>
                  <a:pt x="9668" y="3070"/>
                </a:lnTo>
                <a:lnTo>
                  <a:pt x="9774" y="2953"/>
                </a:lnTo>
                <a:lnTo>
                  <a:pt x="9887" y="2841"/>
                </a:lnTo>
                <a:lnTo>
                  <a:pt x="9912" y="2743"/>
                </a:lnTo>
                <a:lnTo>
                  <a:pt x="9951" y="2694"/>
                </a:lnTo>
                <a:lnTo>
                  <a:pt x="9929" y="2658"/>
                </a:lnTo>
                <a:lnTo>
                  <a:pt x="9891" y="2677"/>
                </a:lnTo>
                <a:lnTo>
                  <a:pt x="9851" y="2703"/>
                </a:lnTo>
                <a:lnTo>
                  <a:pt x="9839" y="2745"/>
                </a:lnTo>
                <a:lnTo>
                  <a:pt x="9810" y="2781"/>
                </a:lnTo>
                <a:lnTo>
                  <a:pt x="9750" y="2865"/>
                </a:lnTo>
                <a:lnTo>
                  <a:pt x="9693" y="2881"/>
                </a:lnTo>
                <a:lnTo>
                  <a:pt x="9666" y="2866"/>
                </a:lnTo>
                <a:lnTo>
                  <a:pt x="9704" y="2781"/>
                </a:lnTo>
                <a:lnTo>
                  <a:pt x="9609" y="2755"/>
                </a:lnTo>
                <a:lnTo>
                  <a:pt x="9522" y="2772"/>
                </a:lnTo>
                <a:lnTo>
                  <a:pt x="9495" y="2818"/>
                </a:lnTo>
                <a:lnTo>
                  <a:pt x="9450" y="2860"/>
                </a:lnTo>
                <a:lnTo>
                  <a:pt x="9372" y="2944"/>
                </a:lnTo>
                <a:lnTo>
                  <a:pt x="9350" y="3037"/>
                </a:lnTo>
                <a:lnTo>
                  <a:pt x="9402" y="3042"/>
                </a:lnTo>
                <a:lnTo>
                  <a:pt x="9414" y="3069"/>
                </a:lnTo>
                <a:lnTo>
                  <a:pt x="9369" y="3085"/>
                </a:lnTo>
                <a:lnTo>
                  <a:pt x="9291" y="3099"/>
                </a:lnTo>
                <a:lnTo>
                  <a:pt x="9191" y="3108"/>
                </a:lnTo>
                <a:lnTo>
                  <a:pt x="9189" y="3046"/>
                </a:lnTo>
                <a:lnTo>
                  <a:pt x="9132" y="3036"/>
                </a:lnTo>
                <a:lnTo>
                  <a:pt x="9077" y="3012"/>
                </a:lnTo>
                <a:lnTo>
                  <a:pt x="9042" y="3049"/>
                </a:lnTo>
                <a:lnTo>
                  <a:pt x="9008" y="3067"/>
                </a:lnTo>
                <a:lnTo>
                  <a:pt x="8940" y="3048"/>
                </a:lnTo>
                <a:lnTo>
                  <a:pt x="8838" y="3070"/>
                </a:lnTo>
                <a:lnTo>
                  <a:pt x="8718" y="3064"/>
                </a:lnTo>
                <a:lnTo>
                  <a:pt x="8652" y="3097"/>
                </a:lnTo>
                <a:lnTo>
                  <a:pt x="8624" y="3145"/>
                </a:lnTo>
                <a:lnTo>
                  <a:pt x="8573" y="3189"/>
                </a:lnTo>
                <a:lnTo>
                  <a:pt x="8555" y="3237"/>
                </a:lnTo>
                <a:lnTo>
                  <a:pt x="8502" y="3264"/>
                </a:lnTo>
                <a:lnTo>
                  <a:pt x="8388" y="3411"/>
                </a:lnTo>
                <a:lnTo>
                  <a:pt x="8334" y="3447"/>
                </a:lnTo>
                <a:lnTo>
                  <a:pt x="8303" y="3496"/>
                </a:lnTo>
                <a:lnTo>
                  <a:pt x="8256" y="3516"/>
                </a:lnTo>
                <a:lnTo>
                  <a:pt x="8303" y="3562"/>
                </a:lnTo>
                <a:lnTo>
                  <a:pt x="8334" y="3558"/>
                </a:lnTo>
                <a:lnTo>
                  <a:pt x="8358" y="3580"/>
                </a:lnTo>
                <a:lnTo>
                  <a:pt x="8337" y="3625"/>
                </a:lnTo>
                <a:lnTo>
                  <a:pt x="8409" y="3678"/>
                </a:lnTo>
                <a:lnTo>
                  <a:pt x="8442" y="3661"/>
                </a:lnTo>
                <a:lnTo>
                  <a:pt x="8457" y="3615"/>
                </a:lnTo>
                <a:lnTo>
                  <a:pt x="8505" y="3597"/>
                </a:lnTo>
                <a:lnTo>
                  <a:pt x="8538" y="3633"/>
                </a:lnTo>
                <a:lnTo>
                  <a:pt x="8549" y="3669"/>
                </a:lnTo>
                <a:lnTo>
                  <a:pt x="8598" y="3682"/>
                </a:lnTo>
                <a:lnTo>
                  <a:pt x="8604" y="3708"/>
                </a:lnTo>
                <a:lnTo>
                  <a:pt x="8586" y="3750"/>
                </a:lnTo>
                <a:lnTo>
                  <a:pt x="8595" y="3793"/>
                </a:lnTo>
                <a:lnTo>
                  <a:pt x="8594" y="3819"/>
                </a:lnTo>
                <a:lnTo>
                  <a:pt x="8568" y="3840"/>
                </a:lnTo>
                <a:lnTo>
                  <a:pt x="8550" y="3903"/>
                </a:lnTo>
                <a:lnTo>
                  <a:pt x="8549" y="3990"/>
                </a:lnTo>
                <a:lnTo>
                  <a:pt x="8532" y="4111"/>
                </a:lnTo>
                <a:lnTo>
                  <a:pt x="8427" y="4293"/>
                </a:lnTo>
                <a:lnTo>
                  <a:pt x="8357" y="4395"/>
                </a:lnTo>
                <a:lnTo>
                  <a:pt x="8285" y="4459"/>
                </a:lnTo>
                <a:lnTo>
                  <a:pt x="8216" y="4548"/>
                </a:lnTo>
                <a:lnTo>
                  <a:pt x="8148" y="4594"/>
                </a:lnTo>
                <a:lnTo>
                  <a:pt x="8106" y="4576"/>
                </a:lnTo>
                <a:lnTo>
                  <a:pt x="8046" y="4561"/>
                </a:lnTo>
                <a:lnTo>
                  <a:pt x="8018" y="4590"/>
                </a:lnTo>
                <a:lnTo>
                  <a:pt x="7968" y="4605"/>
                </a:lnTo>
                <a:lnTo>
                  <a:pt x="7932" y="4647"/>
                </a:lnTo>
                <a:lnTo>
                  <a:pt x="7922" y="4678"/>
                </a:lnTo>
                <a:lnTo>
                  <a:pt x="7923" y="4711"/>
                </a:lnTo>
                <a:lnTo>
                  <a:pt x="7893" y="4750"/>
                </a:lnTo>
                <a:lnTo>
                  <a:pt x="7856" y="4777"/>
                </a:lnTo>
                <a:lnTo>
                  <a:pt x="7848" y="4804"/>
                </a:lnTo>
                <a:lnTo>
                  <a:pt x="7818" y="4818"/>
                </a:lnTo>
                <a:lnTo>
                  <a:pt x="7794" y="4830"/>
                </a:lnTo>
                <a:lnTo>
                  <a:pt x="7791" y="4848"/>
                </a:lnTo>
                <a:lnTo>
                  <a:pt x="7817" y="4888"/>
                </a:lnTo>
                <a:lnTo>
                  <a:pt x="7850" y="4921"/>
                </a:lnTo>
                <a:lnTo>
                  <a:pt x="7883" y="4962"/>
                </a:lnTo>
                <a:lnTo>
                  <a:pt x="7911" y="4987"/>
                </a:lnTo>
                <a:lnTo>
                  <a:pt x="7928" y="5019"/>
                </a:lnTo>
                <a:lnTo>
                  <a:pt x="7928" y="5086"/>
                </a:lnTo>
                <a:lnTo>
                  <a:pt x="7904" y="5107"/>
                </a:lnTo>
                <a:lnTo>
                  <a:pt x="7890" y="5148"/>
                </a:lnTo>
                <a:lnTo>
                  <a:pt x="7910" y="5166"/>
                </a:lnTo>
                <a:lnTo>
                  <a:pt x="7913" y="5178"/>
                </a:lnTo>
                <a:lnTo>
                  <a:pt x="7883" y="5181"/>
                </a:lnTo>
                <a:lnTo>
                  <a:pt x="7844" y="5193"/>
                </a:lnTo>
                <a:lnTo>
                  <a:pt x="7790" y="5197"/>
                </a:lnTo>
                <a:lnTo>
                  <a:pt x="7757" y="5232"/>
                </a:lnTo>
                <a:lnTo>
                  <a:pt x="7734" y="5206"/>
                </a:lnTo>
                <a:lnTo>
                  <a:pt x="7724" y="5173"/>
                </a:lnTo>
                <a:lnTo>
                  <a:pt x="7745" y="5151"/>
                </a:lnTo>
                <a:lnTo>
                  <a:pt x="7746" y="5098"/>
                </a:lnTo>
                <a:lnTo>
                  <a:pt x="7742" y="5050"/>
                </a:lnTo>
                <a:lnTo>
                  <a:pt x="7721" y="5013"/>
                </a:lnTo>
                <a:lnTo>
                  <a:pt x="7758" y="4977"/>
                </a:lnTo>
                <a:lnTo>
                  <a:pt x="7740" y="4965"/>
                </a:lnTo>
                <a:lnTo>
                  <a:pt x="7713" y="4962"/>
                </a:lnTo>
                <a:lnTo>
                  <a:pt x="7688" y="4969"/>
                </a:lnTo>
                <a:lnTo>
                  <a:pt x="7667" y="4956"/>
                </a:lnTo>
                <a:lnTo>
                  <a:pt x="7644" y="4932"/>
                </a:lnTo>
                <a:lnTo>
                  <a:pt x="7652" y="4903"/>
                </a:lnTo>
                <a:lnTo>
                  <a:pt x="7674" y="4899"/>
                </a:lnTo>
                <a:lnTo>
                  <a:pt x="7688" y="4870"/>
                </a:lnTo>
                <a:lnTo>
                  <a:pt x="7688" y="4830"/>
                </a:lnTo>
                <a:lnTo>
                  <a:pt x="7670" y="4825"/>
                </a:lnTo>
                <a:lnTo>
                  <a:pt x="7643" y="4827"/>
                </a:lnTo>
                <a:lnTo>
                  <a:pt x="7610" y="4807"/>
                </a:lnTo>
                <a:lnTo>
                  <a:pt x="7557" y="4828"/>
                </a:lnTo>
                <a:lnTo>
                  <a:pt x="7506" y="4848"/>
                </a:lnTo>
                <a:lnTo>
                  <a:pt x="7473" y="4882"/>
                </a:lnTo>
                <a:lnTo>
                  <a:pt x="7478" y="4840"/>
                </a:lnTo>
                <a:lnTo>
                  <a:pt x="7452" y="4813"/>
                </a:lnTo>
                <a:lnTo>
                  <a:pt x="7479" y="4791"/>
                </a:lnTo>
                <a:lnTo>
                  <a:pt x="7517" y="4762"/>
                </a:lnTo>
                <a:lnTo>
                  <a:pt x="7515" y="4735"/>
                </a:lnTo>
                <a:lnTo>
                  <a:pt x="7485" y="4713"/>
                </a:lnTo>
                <a:lnTo>
                  <a:pt x="7448" y="4740"/>
                </a:lnTo>
                <a:lnTo>
                  <a:pt x="7412" y="4777"/>
                </a:lnTo>
                <a:lnTo>
                  <a:pt x="7362" y="4816"/>
                </a:lnTo>
                <a:lnTo>
                  <a:pt x="7322" y="4857"/>
                </a:lnTo>
                <a:lnTo>
                  <a:pt x="7271" y="4867"/>
                </a:lnTo>
                <a:lnTo>
                  <a:pt x="7247" y="4905"/>
                </a:lnTo>
                <a:lnTo>
                  <a:pt x="7284" y="4951"/>
                </a:lnTo>
                <a:lnTo>
                  <a:pt x="7313" y="4939"/>
                </a:lnTo>
                <a:lnTo>
                  <a:pt x="7331" y="4990"/>
                </a:lnTo>
                <a:lnTo>
                  <a:pt x="7368" y="5008"/>
                </a:lnTo>
                <a:lnTo>
                  <a:pt x="7415" y="4953"/>
                </a:lnTo>
                <a:lnTo>
                  <a:pt x="7455" y="4951"/>
                </a:lnTo>
                <a:lnTo>
                  <a:pt x="7503" y="4983"/>
                </a:lnTo>
                <a:lnTo>
                  <a:pt x="7541" y="4986"/>
                </a:lnTo>
                <a:lnTo>
                  <a:pt x="7530" y="5023"/>
                </a:lnTo>
                <a:lnTo>
                  <a:pt x="7487" y="5019"/>
                </a:lnTo>
                <a:lnTo>
                  <a:pt x="7436" y="5040"/>
                </a:lnTo>
                <a:lnTo>
                  <a:pt x="7383" y="5080"/>
                </a:lnTo>
                <a:lnTo>
                  <a:pt x="7358" y="5128"/>
                </a:lnTo>
                <a:lnTo>
                  <a:pt x="7344" y="5167"/>
                </a:lnTo>
                <a:lnTo>
                  <a:pt x="7361" y="5200"/>
                </a:lnTo>
                <a:lnTo>
                  <a:pt x="7410" y="5206"/>
                </a:lnTo>
                <a:lnTo>
                  <a:pt x="7416" y="5268"/>
                </a:lnTo>
                <a:lnTo>
                  <a:pt x="7428" y="5317"/>
                </a:lnTo>
                <a:lnTo>
                  <a:pt x="7463" y="5334"/>
                </a:lnTo>
                <a:lnTo>
                  <a:pt x="7470" y="5376"/>
                </a:lnTo>
                <a:lnTo>
                  <a:pt x="7499" y="5418"/>
                </a:lnTo>
                <a:lnTo>
                  <a:pt x="7454" y="5451"/>
                </a:lnTo>
                <a:lnTo>
                  <a:pt x="7427" y="5488"/>
                </a:lnTo>
                <a:lnTo>
                  <a:pt x="7488" y="5503"/>
                </a:lnTo>
                <a:lnTo>
                  <a:pt x="7511" y="5547"/>
                </a:lnTo>
                <a:lnTo>
                  <a:pt x="7485" y="5581"/>
                </a:lnTo>
                <a:lnTo>
                  <a:pt x="7475" y="5619"/>
                </a:lnTo>
                <a:lnTo>
                  <a:pt x="7436" y="5644"/>
                </a:lnTo>
                <a:lnTo>
                  <a:pt x="7413" y="5697"/>
                </a:lnTo>
                <a:lnTo>
                  <a:pt x="7376" y="5724"/>
                </a:lnTo>
                <a:lnTo>
                  <a:pt x="7326" y="5838"/>
                </a:lnTo>
                <a:lnTo>
                  <a:pt x="7218" y="5934"/>
                </a:lnTo>
                <a:lnTo>
                  <a:pt x="7161" y="5958"/>
                </a:lnTo>
                <a:lnTo>
                  <a:pt x="7106" y="5971"/>
                </a:lnTo>
                <a:lnTo>
                  <a:pt x="7062" y="5998"/>
                </a:lnTo>
                <a:lnTo>
                  <a:pt x="7026" y="5962"/>
                </a:lnTo>
                <a:lnTo>
                  <a:pt x="7025" y="6004"/>
                </a:lnTo>
                <a:lnTo>
                  <a:pt x="6980" y="6034"/>
                </a:lnTo>
                <a:lnTo>
                  <a:pt x="6936" y="6048"/>
                </a:lnTo>
                <a:lnTo>
                  <a:pt x="6879" y="6031"/>
                </a:lnTo>
                <a:lnTo>
                  <a:pt x="6845" y="6067"/>
                </a:lnTo>
                <a:lnTo>
                  <a:pt x="6845" y="6094"/>
                </a:lnTo>
                <a:lnTo>
                  <a:pt x="6824" y="6099"/>
                </a:lnTo>
                <a:lnTo>
                  <a:pt x="6809" y="6075"/>
                </a:lnTo>
                <a:lnTo>
                  <a:pt x="6801" y="6031"/>
                </a:lnTo>
                <a:lnTo>
                  <a:pt x="6773" y="6024"/>
                </a:lnTo>
                <a:lnTo>
                  <a:pt x="6722" y="6033"/>
                </a:lnTo>
                <a:lnTo>
                  <a:pt x="6645" y="6084"/>
                </a:lnTo>
                <a:lnTo>
                  <a:pt x="6612" y="6126"/>
                </a:lnTo>
                <a:lnTo>
                  <a:pt x="6587" y="6148"/>
                </a:lnTo>
                <a:lnTo>
                  <a:pt x="6581" y="6171"/>
                </a:lnTo>
                <a:lnTo>
                  <a:pt x="6581" y="6193"/>
                </a:lnTo>
                <a:lnTo>
                  <a:pt x="6614" y="6222"/>
                </a:lnTo>
                <a:lnTo>
                  <a:pt x="6632" y="6262"/>
                </a:lnTo>
                <a:lnTo>
                  <a:pt x="6662" y="6297"/>
                </a:lnTo>
                <a:lnTo>
                  <a:pt x="6719" y="6340"/>
                </a:lnTo>
                <a:lnTo>
                  <a:pt x="6774" y="6429"/>
                </a:lnTo>
                <a:lnTo>
                  <a:pt x="6797" y="6532"/>
                </a:lnTo>
                <a:lnTo>
                  <a:pt x="6788" y="6571"/>
                </a:lnTo>
                <a:lnTo>
                  <a:pt x="6791" y="6606"/>
                </a:lnTo>
                <a:lnTo>
                  <a:pt x="6735" y="6660"/>
                </a:lnTo>
                <a:lnTo>
                  <a:pt x="6687" y="6688"/>
                </a:lnTo>
                <a:lnTo>
                  <a:pt x="6639" y="6705"/>
                </a:lnTo>
                <a:lnTo>
                  <a:pt x="6626" y="6735"/>
                </a:lnTo>
                <a:lnTo>
                  <a:pt x="6584" y="6760"/>
                </a:lnTo>
                <a:lnTo>
                  <a:pt x="6560" y="6786"/>
                </a:lnTo>
                <a:lnTo>
                  <a:pt x="6530" y="6795"/>
                </a:lnTo>
                <a:lnTo>
                  <a:pt x="6530" y="6760"/>
                </a:lnTo>
                <a:lnTo>
                  <a:pt x="6534" y="6736"/>
                </a:lnTo>
                <a:lnTo>
                  <a:pt x="6515" y="6690"/>
                </a:lnTo>
                <a:lnTo>
                  <a:pt x="6479" y="6685"/>
                </a:lnTo>
                <a:lnTo>
                  <a:pt x="6428" y="6658"/>
                </a:lnTo>
                <a:lnTo>
                  <a:pt x="6417" y="6642"/>
                </a:lnTo>
                <a:lnTo>
                  <a:pt x="6413" y="6612"/>
                </a:lnTo>
                <a:lnTo>
                  <a:pt x="6359" y="6567"/>
                </a:lnTo>
                <a:lnTo>
                  <a:pt x="6333" y="6573"/>
                </a:lnTo>
                <a:lnTo>
                  <a:pt x="6306" y="6552"/>
                </a:lnTo>
                <a:lnTo>
                  <a:pt x="6288" y="6523"/>
                </a:lnTo>
                <a:lnTo>
                  <a:pt x="6269" y="6537"/>
                </a:lnTo>
                <a:lnTo>
                  <a:pt x="6258" y="6559"/>
                </a:lnTo>
                <a:lnTo>
                  <a:pt x="6264" y="6586"/>
                </a:lnTo>
                <a:lnTo>
                  <a:pt x="6242" y="6631"/>
                </a:lnTo>
                <a:lnTo>
                  <a:pt x="6230" y="6663"/>
                </a:lnTo>
                <a:lnTo>
                  <a:pt x="6230" y="6756"/>
                </a:lnTo>
                <a:lnTo>
                  <a:pt x="6258" y="6789"/>
                </a:lnTo>
                <a:lnTo>
                  <a:pt x="6263" y="6829"/>
                </a:lnTo>
                <a:lnTo>
                  <a:pt x="6299" y="6882"/>
                </a:lnTo>
                <a:lnTo>
                  <a:pt x="6324" y="6904"/>
                </a:lnTo>
                <a:lnTo>
                  <a:pt x="6365" y="6916"/>
                </a:lnTo>
                <a:lnTo>
                  <a:pt x="6402" y="6966"/>
                </a:lnTo>
                <a:lnTo>
                  <a:pt x="6434" y="7002"/>
                </a:lnTo>
                <a:lnTo>
                  <a:pt x="6453" y="7029"/>
                </a:lnTo>
                <a:lnTo>
                  <a:pt x="6459" y="7104"/>
                </a:lnTo>
                <a:lnTo>
                  <a:pt x="6470" y="7149"/>
                </a:lnTo>
                <a:lnTo>
                  <a:pt x="6491" y="7183"/>
                </a:lnTo>
                <a:lnTo>
                  <a:pt x="6504" y="7206"/>
                </a:lnTo>
                <a:lnTo>
                  <a:pt x="6480" y="7225"/>
                </a:lnTo>
                <a:lnTo>
                  <a:pt x="6461" y="7222"/>
                </a:lnTo>
                <a:lnTo>
                  <a:pt x="6429" y="7198"/>
                </a:lnTo>
                <a:lnTo>
                  <a:pt x="6407" y="7171"/>
                </a:lnTo>
                <a:lnTo>
                  <a:pt x="6357" y="7149"/>
                </a:lnTo>
                <a:lnTo>
                  <a:pt x="6302" y="7078"/>
                </a:lnTo>
                <a:lnTo>
                  <a:pt x="6276" y="7003"/>
                </a:lnTo>
                <a:lnTo>
                  <a:pt x="6293" y="6969"/>
                </a:lnTo>
                <a:lnTo>
                  <a:pt x="6272" y="6934"/>
                </a:lnTo>
                <a:lnTo>
                  <a:pt x="6260" y="6928"/>
                </a:lnTo>
                <a:lnTo>
                  <a:pt x="6246" y="6898"/>
                </a:lnTo>
                <a:lnTo>
                  <a:pt x="6215" y="6879"/>
                </a:lnTo>
                <a:lnTo>
                  <a:pt x="6177" y="6810"/>
                </a:lnTo>
                <a:lnTo>
                  <a:pt x="6159" y="6804"/>
                </a:lnTo>
                <a:lnTo>
                  <a:pt x="6152" y="6789"/>
                </a:lnTo>
                <a:lnTo>
                  <a:pt x="6161" y="6763"/>
                </a:lnTo>
                <a:lnTo>
                  <a:pt x="6174" y="6747"/>
                </a:lnTo>
                <a:lnTo>
                  <a:pt x="6171" y="6684"/>
                </a:lnTo>
                <a:lnTo>
                  <a:pt x="6185" y="6628"/>
                </a:lnTo>
                <a:lnTo>
                  <a:pt x="6170" y="6591"/>
                </a:lnTo>
                <a:lnTo>
                  <a:pt x="6161" y="6531"/>
                </a:lnTo>
                <a:lnTo>
                  <a:pt x="6116" y="6483"/>
                </a:lnTo>
                <a:lnTo>
                  <a:pt x="6108" y="6448"/>
                </a:lnTo>
                <a:lnTo>
                  <a:pt x="6116" y="6394"/>
                </a:lnTo>
                <a:lnTo>
                  <a:pt x="6111" y="6346"/>
                </a:lnTo>
                <a:lnTo>
                  <a:pt x="6101" y="6309"/>
                </a:lnTo>
                <a:lnTo>
                  <a:pt x="6071" y="6297"/>
                </a:lnTo>
                <a:lnTo>
                  <a:pt x="6059" y="6321"/>
                </a:lnTo>
                <a:lnTo>
                  <a:pt x="6036" y="6330"/>
                </a:lnTo>
                <a:lnTo>
                  <a:pt x="5997" y="6376"/>
                </a:lnTo>
                <a:lnTo>
                  <a:pt x="5966" y="6372"/>
                </a:lnTo>
                <a:lnTo>
                  <a:pt x="5928" y="6361"/>
                </a:lnTo>
                <a:lnTo>
                  <a:pt x="5918" y="6342"/>
                </a:lnTo>
                <a:lnTo>
                  <a:pt x="5940" y="6279"/>
                </a:lnTo>
                <a:lnTo>
                  <a:pt x="5936" y="6243"/>
                </a:lnTo>
                <a:lnTo>
                  <a:pt x="5927" y="6204"/>
                </a:lnTo>
                <a:lnTo>
                  <a:pt x="5889" y="6184"/>
                </a:lnTo>
                <a:lnTo>
                  <a:pt x="5876" y="6141"/>
                </a:lnTo>
                <a:lnTo>
                  <a:pt x="5876" y="6106"/>
                </a:lnTo>
                <a:lnTo>
                  <a:pt x="5840" y="6100"/>
                </a:lnTo>
                <a:lnTo>
                  <a:pt x="5832" y="6063"/>
                </a:lnTo>
                <a:lnTo>
                  <a:pt x="5811" y="6036"/>
                </a:lnTo>
                <a:lnTo>
                  <a:pt x="5816" y="5988"/>
                </a:lnTo>
                <a:lnTo>
                  <a:pt x="5784" y="5986"/>
                </a:lnTo>
                <a:lnTo>
                  <a:pt x="5741" y="6003"/>
                </a:lnTo>
                <a:lnTo>
                  <a:pt x="5706" y="5995"/>
                </a:lnTo>
                <a:lnTo>
                  <a:pt x="5636" y="6012"/>
                </a:lnTo>
                <a:lnTo>
                  <a:pt x="5595" y="6022"/>
                </a:lnTo>
                <a:lnTo>
                  <a:pt x="5582" y="5991"/>
                </a:lnTo>
                <a:lnTo>
                  <a:pt x="5535" y="6022"/>
                </a:lnTo>
                <a:lnTo>
                  <a:pt x="5505" y="6052"/>
                </a:lnTo>
                <a:lnTo>
                  <a:pt x="5520" y="6093"/>
                </a:lnTo>
                <a:lnTo>
                  <a:pt x="5492" y="6114"/>
                </a:lnTo>
                <a:lnTo>
                  <a:pt x="5430" y="6144"/>
                </a:lnTo>
                <a:lnTo>
                  <a:pt x="5372" y="6210"/>
                </a:lnTo>
                <a:lnTo>
                  <a:pt x="5259" y="6297"/>
                </a:lnTo>
                <a:lnTo>
                  <a:pt x="5238" y="6336"/>
                </a:lnTo>
                <a:lnTo>
                  <a:pt x="5199" y="6348"/>
                </a:lnTo>
                <a:lnTo>
                  <a:pt x="5202" y="6372"/>
                </a:lnTo>
                <a:lnTo>
                  <a:pt x="5127" y="6390"/>
                </a:lnTo>
                <a:lnTo>
                  <a:pt x="5126" y="6484"/>
                </a:lnTo>
                <a:lnTo>
                  <a:pt x="5136" y="6531"/>
                </a:lnTo>
                <a:lnTo>
                  <a:pt x="5120" y="6573"/>
                </a:lnTo>
                <a:lnTo>
                  <a:pt x="5096" y="6607"/>
                </a:lnTo>
                <a:lnTo>
                  <a:pt x="5109" y="6642"/>
                </a:lnTo>
                <a:lnTo>
                  <a:pt x="5106" y="6684"/>
                </a:lnTo>
                <a:lnTo>
                  <a:pt x="5073" y="6702"/>
                </a:lnTo>
                <a:lnTo>
                  <a:pt x="5057" y="6739"/>
                </a:lnTo>
                <a:lnTo>
                  <a:pt x="5000" y="6781"/>
                </a:lnTo>
                <a:lnTo>
                  <a:pt x="4994" y="6816"/>
                </a:lnTo>
                <a:lnTo>
                  <a:pt x="4946" y="6811"/>
                </a:lnTo>
                <a:lnTo>
                  <a:pt x="4920" y="6778"/>
                </a:lnTo>
                <a:lnTo>
                  <a:pt x="4899" y="6738"/>
                </a:lnTo>
                <a:lnTo>
                  <a:pt x="4890" y="6685"/>
                </a:lnTo>
                <a:lnTo>
                  <a:pt x="4857" y="6628"/>
                </a:lnTo>
                <a:lnTo>
                  <a:pt x="4829" y="6567"/>
                </a:lnTo>
                <a:lnTo>
                  <a:pt x="4814" y="6502"/>
                </a:lnTo>
                <a:lnTo>
                  <a:pt x="4746" y="6388"/>
                </a:lnTo>
                <a:lnTo>
                  <a:pt x="4721" y="6277"/>
                </a:lnTo>
                <a:lnTo>
                  <a:pt x="4707" y="6175"/>
                </a:lnTo>
                <a:lnTo>
                  <a:pt x="4703" y="6085"/>
                </a:lnTo>
                <a:lnTo>
                  <a:pt x="4697" y="6003"/>
                </a:lnTo>
                <a:lnTo>
                  <a:pt x="4667" y="5998"/>
                </a:lnTo>
                <a:lnTo>
                  <a:pt x="4659" y="6049"/>
                </a:lnTo>
                <a:lnTo>
                  <a:pt x="4619" y="6069"/>
                </a:lnTo>
                <a:lnTo>
                  <a:pt x="4575" y="6072"/>
                </a:lnTo>
                <a:lnTo>
                  <a:pt x="4490" y="6003"/>
                </a:lnTo>
                <a:lnTo>
                  <a:pt x="4559" y="5959"/>
                </a:lnTo>
                <a:lnTo>
                  <a:pt x="4542" y="5935"/>
                </a:lnTo>
                <a:lnTo>
                  <a:pt x="4506" y="5943"/>
                </a:lnTo>
                <a:lnTo>
                  <a:pt x="4467" y="5928"/>
                </a:lnTo>
                <a:lnTo>
                  <a:pt x="4448" y="5889"/>
                </a:lnTo>
                <a:lnTo>
                  <a:pt x="4428" y="5895"/>
                </a:lnTo>
                <a:lnTo>
                  <a:pt x="4397" y="5877"/>
                </a:lnTo>
                <a:lnTo>
                  <a:pt x="4397" y="5841"/>
                </a:lnTo>
                <a:lnTo>
                  <a:pt x="4386" y="5817"/>
                </a:lnTo>
                <a:lnTo>
                  <a:pt x="4320" y="5788"/>
                </a:lnTo>
                <a:lnTo>
                  <a:pt x="4278" y="5785"/>
                </a:lnTo>
                <a:lnTo>
                  <a:pt x="4235" y="5775"/>
                </a:lnTo>
                <a:lnTo>
                  <a:pt x="4209" y="5785"/>
                </a:lnTo>
                <a:lnTo>
                  <a:pt x="4167" y="5797"/>
                </a:lnTo>
                <a:lnTo>
                  <a:pt x="4127" y="5782"/>
                </a:lnTo>
                <a:lnTo>
                  <a:pt x="4091" y="5809"/>
                </a:lnTo>
                <a:lnTo>
                  <a:pt x="4061" y="5785"/>
                </a:lnTo>
                <a:lnTo>
                  <a:pt x="4040" y="5823"/>
                </a:lnTo>
                <a:lnTo>
                  <a:pt x="3980" y="5817"/>
                </a:lnTo>
                <a:lnTo>
                  <a:pt x="3950" y="5794"/>
                </a:lnTo>
                <a:lnTo>
                  <a:pt x="3920" y="5796"/>
                </a:lnTo>
                <a:lnTo>
                  <a:pt x="3912" y="5808"/>
                </a:lnTo>
                <a:lnTo>
                  <a:pt x="3878" y="5793"/>
                </a:lnTo>
                <a:lnTo>
                  <a:pt x="3837" y="5790"/>
                </a:lnTo>
                <a:lnTo>
                  <a:pt x="3822" y="5773"/>
                </a:lnTo>
                <a:lnTo>
                  <a:pt x="3810" y="5728"/>
                </a:lnTo>
                <a:lnTo>
                  <a:pt x="3797" y="5692"/>
                </a:lnTo>
                <a:lnTo>
                  <a:pt x="3759" y="5689"/>
                </a:lnTo>
                <a:lnTo>
                  <a:pt x="3720" y="5733"/>
                </a:lnTo>
                <a:lnTo>
                  <a:pt x="3603" y="5725"/>
                </a:lnTo>
                <a:lnTo>
                  <a:pt x="3564" y="5661"/>
                </a:lnTo>
                <a:lnTo>
                  <a:pt x="3524" y="5649"/>
                </a:lnTo>
                <a:lnTo>
                  <a:pt x="3500" y="5619"/>
                </a:lnTo>
                <a:lnTo>
                  <a:pt x="3480" y="5620"/>
                </a:lnTo>
                <a:lnTo>
                  <a:pt x="3458" y="5593"/>
                </a:lnTo>
                <a:lnTo>
                  <a:pt x="3449" y="5556"/>
                </a:lnTo>
                <a:lnTo>
                  <a:pt x="3426" y="5533"/>
                </a:lnTo>
                <a:lnTo>
                  <a:pt x="3413" y="5506"/>
                </a:lnTo>
                <a:lnTo>
                  <a:pt x="3398" y="5482"/>
                </a:lnTo>
                <a:lnTo>
                  <a:pt x="3362" y="5487"/>
                </a:lnTo>
                <a:lnTo>
                  <a:pt x="3332" y="5467"/>
                </a:lnTo>
                <a:lnTo>
                  <a:pt x="3314" y="5488"/>
                </a:lnTo>
                <a:lnTo>
                  <a:pt x="3287" y="5502"/>
                </a:lnTo>
                <a:lnTo>
                  <a:pt x="3291" y="5533"/>
                </a:lnTo>
                <a:lnTo>
                  <a:pt x="3284" y="5548"/>
                </a:lnTo>
                <a:lnTo>
                  <a:pt x="3299" y="5559"/>
                </a:lnTo>
                <a:lnTo>
                  <a:pt x="3303" y="5587"/>
                </a:lnTo>
                <a:lnTo>
                  <a:pt x="3282" y="5595"/>
                </a:lnTo>
                <a:lnTo>
                  <a:pt x="3332" y="5644"/>
                </a:lnTo>
                <a:lnTo>
                  <a:pt x="3395" y="5707"/>
                </a:lnTo>
                <a:lnTo>
                  <a:pt x="3407" y="5743"/>
                </a:lnTo>
                <a:lnTo>
                  <a:pt x="3416" y="5797"/>
                </a:lnTo>
                <a:lnTo>
                  <a:pt x="3459" y="5842"/>
                </a:lnTo>
                <a:lnTo>
                  <a:pt x="3494" y="5872"/>
                </a:lnTo>
                <a:lnTo>
                  <a:pt x="3507" y="5889"/>
                </a:lnTo>
                <a:lnTo>
                  <a:pt x="3509" y="5869"/>
                </a:lnTo>
                <a:lnTo>
                  <a:pt x="3518" y="5850"/>
                </a:lnTo>
                <a:lnTo>
                  <a:pt x="3530" y="5848"/>
                </a:lnTo>
                <a:lnTo>
                  <a:pt x="3536" y="5835"/>
                </a:lnTo>
                <a:lnTo>
                  <a:pt x="3548" y="5833"/>
                </a:lnTo>
                <a:lnTo>
                  <a:pt x="3563" y="5850"/>
                </a:lnTo>
                <a:lnTo>
                  <a:pt x="3557" y="5872"/>
                </a:lnTo>
                <a:lnTo>
                  <a:pt x="3575" y="5869"/>
                </a:lnTo>
                <a:lnTo>
                  <a:pt x="3618" y="5872"/>
                </a:lnTo>
                <a:lnTo>
                  <a:pt x="3632" y="5856"/>
                </a:lnTo>
                <a:lnTo>
                  <a:pt x="3672" y="5820"/>
                </a:lnTo>
                <a:lnTo>
                  <a:pt x="3710" y="5797"/>
                </a:lnTo>
                <a:lnTo>
                  <a:pt x="3735" y="5755"/>
                </a:lnTo>
                <a:lnTo>
                  <a:pt x="3764" y="5760"/>
                </a:lnTo>
                <a:lnTo>
                  <a:pt x="3765" y="5775"/>
                </a:lnTo>
                <a:lnTo>
                  <a:pt x="3767" y="5805"/>
                </a:lnTo>
                <a:lnTo>
                  <a:pt x="3756" y="5821"/>
                </a:lnTo>
                <a:lnTo>
                  <a:pt x="3807" y="5898"/>
                </a:lnTo>
                <a:lnTo>
                  <a:pt x="3860" y="5896"/>
                </a:lnTo>
                <a:lnTo>
                  <a:pt x="3912" y="5938"/>
                </a:lnTo>
                <a:lnTo>
                  <a:pt x="3957" y="5962"/>
                </a:lnTo>
                <a:lnTo>
                  <a:pt x="3962" y="6006"/>
                </a:lnTo>
                <a:lnTo>
                  <a:pt x="3933" y="6022"/>
                </a:lnTo>
                <a:lnTo>
                  <a:pt x="3876" y="6093"/>
                </a:lnTo>
                <a:lnTo>
                  <a:pt x="3836" y="6100"/>
                </a:lnTo>
                <a:lnTo>
                  <a:pt x="3834" y="6148"/>
                </a:lnTo>
                <a:lnTo>
                  <a:pt x="3836" y="6177"/>
                </a:lnTo>
                <a:lnTo>
                  <a:pt x="3810" y="6189"/>
                </a:lnTo>
                <a:lnTo>
                  <a:pt x="3783" y="6205"/>
                </a:lnTo>
                <a:lnTo>
                  <a:pt x="3774" y="6229"/>
                </a:lnTo>
                <a:lnTo>
                  <a:pt x="3762" y="6241"/>
                </a:lnTo>
                <a:lnTo>
                  <a:pt x="3741" y="6237"/>
                </a:lnTo>
                <a:lnTo>
                  <a:pt x="3707" y="6259"/>
                </a:lnTo>
                <a:lnTo>
                  <a:pt x="3708" y="6283"/>
                </a:lnTo>
                <a:lnTo>
                  <a:pt x="3672" y="6300"/>
                </a:lnTo>
                <a:lnTo>
                  <a:pt x="3644" y="6292"/>
                </a:lnTo>
                <a:lnTo>
                  <a:pt x="3621" y="6298"/>
                </a:lnTo>
                <a:lnTo>
                  <a:pt x="3603" y="6316"/>
                </a:lnTo>
                <a:lnTo>
                  <a:pt x="3573" y="6309"/>
                </a:lnTo>
                <a:lnTo>
                  <a:pt x="3551" y="6324"/>
                </a:lnTo>
                <a:lnTo>
                  <a:pt x="3525" y="6355"/>
                </a:lnTo>
                <a:lnTo>
                  <a:pt x="3515" y="6384"/>
                </a:lnTo>
                <a:lnTo>
                  <a:pt x="3449" y="6409"/>
                </a:lnTo>
                <a:lnTo>
                  <a:pt x="3372" y="6423"/>
                </a:lnTo>
                <a:lnTo>
                  <a:pt x="3279" y="6493"/>
                </a:lnTo>
                <a:lnTo>
                  <a:pt x="3216" y="6522"/>
                </a:lnTo>
                <a:lnTo>
                  <a:pt x="3146" y="6523"/>
                </a:lnTo>
                <a:lnTo>
                  <a:pt x="3107" y="6549"/>
                </a:lnTo>
                <a:lnTo>
                  <a:pt x="3063" y="6565"/>
                </a:lnTo>
                <a:lnTo>
                  <a:pt x="3021" y="6544"/>
                </a:lnTo>
                <a:lnTo>
                  <a:pt x="3015" y="6493"/>
                </a:lnTo>
                <a:lnTo>
                  <a:pt x="2982" y="6403"/>
                </a:lnTo>
                <a:lnTo>
                  <a:pt x="2990" y="6297"/>
                </a:lnTo>
                <a:lnTo>
                  <a:pt x="2949" y="6286"/>
                </a:lnTo>
                <a:lnTo>
                  <a:pt x="2940" y="6247"/>
                </a:lnTo>
                <a:lnTo>
                  <a:pt x="2907" y="6210"/>
                </a:lnTo>
                <a:lnTo>
                  <a:pt x="2874" y="6177"/>
                </a:lnTo>
                <a:lnTo>
                  <a:pt x="2853" y="6135"/>
                </a:lnTo>
                <a:lnTo>
                  <a:pt x="2807" y="6106"/>
                </a:lnTo>
                <a:lnTo>
                  <a:pt x="2798" y="6060"/>
                </a:lnTo>
                <a:lnTo>
                  <a:pt x="2781" y="6027"/>
                </a:lnTo>
                <a:lnTo>
                  <a:pt x="2786" y="5971"/>
                </a:lnTo>
                <a:lnTo>
                  <a:pt x="2763" y="5931"/>
                </a:lnTo>
                <a:lnTo>
                  <a:pt x="2727" y="5887"/>
                </a:lnTo>
                <a:lnTo>
                  <a:pt x="2682" y="5865"/>
                </a:lnTo>
                <a:lnTo>
                  <a:pt x="2687" y="5809"/>
                </a:lnTo>
                <a:lnTo>
                  <a:pt x="2652" y="5793"/>
                </a:lnTo>
                <a:lnTo>
                  <a:pt x="2634" y="5755"/>
                </a:lnTo>
                <a:lnTo>
                  <a:pt x="2598" y="5715"/>
                </a:lnTo>
                <a:lnTo>
                  <a:pt x="2591" y="5679"/>
                </a:lnTo>
                <a:lnTo>
                  <a:pt x="2568" y="5647"/>
                </a:lnTo>
                <a:lnTo>
                  <a:pt x="2540" y="5637"/>
                </a:lnTo>
                <a:lnTo>
                  <a:pt x="2528" y="5598"/>
                </a:lnTo>
                <a:lnTo>
                  <a:pt x="2525" y="5575"/>
                </a:lnTo>
                <a:lnTo>
                  <a:pt x="2556" y="5541"/>
                </a:lnTo>
                <a:lnTo>
                  <a:pt x="2553" y="5505"/>
                </a:lnTo>
                <a:lnTo>
                  <a:pt x="2502" y="5407"/>
                </a:lnTo>
                <a:lnTo>
                  <a:pt x="2513" y="5388"/>
                </a:lnTo>
                <a:lnTo>
                  <a:pt x="2535" y="5359"/>
                </a:lnTo>
                <a:lnTo>
                  <a:pt x="2546" y="5337"/>
                </a:lnTo>
                <a:lnTo>
                  <a:pt x="2559" y="5313"/>
                </a:lnTo>
                <a:lnTo>
                  <a:pt x="2568" y="5280"/>
                </a:lnTo>
                <a:lnTo>
                  <a:pt x="2568" y="5257"/>
                </a:lnTo>
                <a:lnTo>
                  <a:pt x="2591" y="5205"/>
                </a:lnTo>
                <a:lnTo>
                  <a:pt x="2615" y="5190"/>
                </a:lnTo>
                <a:lnTo>
                  <a:pt x="2606" y="5170"/>
                </a:lnTo>
                <a:lnTo>
                  <a:pt x="2597" y="5143"/>
                </a:lnTo>
                <a:lnTo>
                  <a:pt x="2595" y="5092"/>
                </a:lnTo>
                <a:lnTo>
                  <a:pt x="2606" y="5056"/>
                </a:lnTo>
                <a:lnTo>
                  <a:pt x="2607" y="5028"/>
                </a:lnTo>
                <a:lnTo>
                  <a:pt x="2574" y="5037"/>
                </a:lnTo>
                <a:lnTo>
                  <a:pt x="2543" y="5053"/>
                </a:lnTo>
                <a:lnTo>
                  <a:pt x="2514" y="5041"/>
                </a:lnTo>
                <a:lnTo>
                  <a:pt x="2490" y="5065"/>
                </a:lnTo>
                <a:lnTo>
                  <a:pt x="2456" y="5085"/>
                </a:lnTo>
                <a:lnTo>
                  <a:pt x="2412" y="5091"/>
                </a:lnTo>
                <a:lnTo>
                  <a:pt x="2357" y="5064"/>
                </a:lnTo>
                <a:lnTo>
                  <a:pt x="2333" y="5029"/>
                </a:lnTo>
                <a:lnTo>
                  <a:pt x="2294" y="5049"/>
                </a:lnTo>
                <a:lnTo>
                  <a:pt x="2291" y="5082"/>
                </a:lnTo>
                <a:lnTo>
                  <a:pt x="2261" y="5089"/>
                </a:lnTo>
                <a:lnTo>
                  <a:pt x="2208" y="5083"/>
                </a:lnTo>
                <a:lnTo>
                  <a:pt x="2184" y="5058"/>
                </a:lnTo>
                <a:lnTo>
                  <a:pt x="2126" y="5022"/>
                </a:lnTo>
                <a:lnTo>
                  <a:pt x="2090" y="4975"/>
                </a:lnTo>
                <a:lnTo>
                  <a:pt x="2075" y="4929"/>
                </a:lnTo>
                <a:lnTo>
                  <a:pt x="2073" y="4861"/>
                </a:lnTo>
                <a:lnTo>
                  <a:pt x="2039" y="4840"/>
                </a:lnTo>
                <a:lnTo>
                  <a:pt x="2022" y="4815"/>
                </a:lnTo>
                <a:lnTo>
                  <a:pt x="2075" y="4771"/>
                </a:lnTo>
                <a:lnTo>
                  <a:pt x="2054" y="4758"/>
                </a:lnTo>
                <a:lnTo>
                  <a:pt x="2037" y="4722"/>
                </a:lnTo>
                <a:lnTo>
                  <a:pt x="2021" y="4731"/>
                </a:lnTo>
                <a:lnTo>
                  <a:pt x="1979" y="4729"/>
                </a:lnTo>
                <a:lnTo>
                  <a:pt x="1958" y="4722"/>
                </a:lnTo>
                <a:lnTo>
                  <a:pt x="1916" y="4747"/>
                </a:lnTo>
                <a:lnTo>
                  <a:pt x="1914" y="4771"/>
                </a:lnTo>
                <a:lnTo>
                  <a:pt x="1901" y="4779"/>
                </a:lnTo>
                <a:lnTo>
                  <a:pt x="1874" y="4780"/>
                </a:lnTo>
                <a:lnTo>
                  <a:pt x="1862" y="4767"/>
                </a:lnTo>
                <a:lnTo>
                  <a:pt x="1845" y="4765"/>
                </a:lnTo>
                <a:lnTo>
                  <a:pt x="1830" y="4783"/>
                </a:lnTo>
                <a:lnTo>
                  <a:pt x="1836" y="4797"/>
                </a:lnTo>
                <a:lnTo>
                  <a:pt x="1850" y="4812"/>
                </a:lnTo>
                <a:lnTo>
                  <a:pt x="1856" y="4831"/>
                </a:lnTo>
                <a:lnTo>
                  <a:pt x="1862" y="4852"/>
                </a:lnTo>
                <a:lnTo>
                  <a:pt x="1874" y="4873"/>
                </a:lnTo>
                <a:lnTo>
                  <a:pt x="1896" y="4887"/>
                </a:lnTo>
                <a:lnTo>
                  <a:pt x="1917" y="4899"/>
                </a:lnTo>
                <a:lnTo>
                  <a:pt x="1932" y="4914"/>
                </a:lnTo>
                <a:lnTo>
                  <a:pt x="1950" y="4923"/>
                </a:lnTo>
                <a:lnTo>
                  <a:pt x="1959" y="4939"/>
                </a:lnTo>
                <a:lnTo>
                  <a:pt x="1880" y="4927"/>
                </a:lnTo>
                <a:lnTo>
                  <a:pt x="1910" y="4945"/>
                </a:lnTo>
                <a:lnTo>
                  <a:pt x="1905" y="4963"/>
                </a:lnTo>
                <a:lnTo>
                  <a:pt x="1890" y="4963"/>
                </a:lnTo>
                <a:lnTo>
                  <a:pt x="1874" y="4974"/>
                </a:lnTo>
                <a:lnTo>
                  <a:pt x="1865" y="4996"/>
                </a:lnTo>
                <a:lnTo>
                  <a:pt x="1871" y="5017"/>
                </a:lnTo>
                <a:lnTo>
                  <a:pt x="1880" y="5032"/>
                </a:lnTo>
                <a:lnTo>
                  <a:pt x="1869" y="5047"/>
                </a:lnTo>
                <a:lnTo>
                  <a:pt x="1854" y="5046"/>
                </a:lnTo>
                <a:lnTo>
                  <a:pt x="1835" y="5034"/>
                </a:lnTo>
                <a:lnTo>
                  <a:pt x="1806" y="5035"/>
                </a:lnTo>
                <a:lnTo>
                  <a:pt x="1800" y="5020"/>
                </a:lnTo>
                <a:lnTo>
                  <a:pt x="1787" y="5014"/>
                </a:lnTo>
                <a:lnTo>
                  <a:pt x="1791" y="4999"/>
                </a:lnTo>
                <a:lnTo>
                  <a:pt x="1766" y="4959"/>
                </a:lnTo>
                <a:lnTo>
                  <a:pt x="1776" y="4941"/>
                </a:lnTo>
                <a:lnTo>
                  <a:pt x="1778" y="4924"/>
                </a:lnTo>
                <a:lnTo>
                  <a:pt x="1755" y="4918"/>
                </a:lnTo>
                <a:lnTo>
                  <a:pt x="1736" y="4863"/>
                </a:lnTo>
                <a:lnTo>
                  <a:pt x="1712" y="4860"/>
                </a:lnTo>
                <a:lnTo>
                  <a:pt x="1692" y="4848"/>
                </a:lnTo>
                <a:lnTo>
                  <a:pt x="1674" y="4800"/>
                </a:lnTo>
                <a:lnTo>
                  <a:pt x="1650" y="4785"/>
                </a:lnTo>
                <a:lnTo>
                  <a:pt x="1650" y="4761"/>
                </a:lnTo>
                <a:lnTo>
                  <a:pt x="1649" y="4732"/>
                </a:lnTo>
                <a:lnTo>
                  <a:pt x="1658" y="4707"/>
                </a:lnTo>
                <a:lnTo>
                  <a:pt x="1661" y="4687"/>
                </a:lnTo>
                <a:lnTo>
                  <a:pt x="1652" y="4662"/>
                </a:lnTo>
                <a:lnTo>
                  <a:pt x="1634" y="4659"/>
                </a:lnTo>
                <a:lnTo>
                  <a:pt x="1631" y="4645"/>
                </a:lnTo>
                <a:lnTo>
                  <a:pt x="1617" y="4627"/>
                </a:lnTo>
                <a:lnTo>
                  <a:pt x="1595" y="4606"/>
                </a:lnTo>
                <a:lnTo>
                  <a:pt x="1563" y="4582"/>
                </a:lnTo>
                <a:lnTo>
                  <a:pt x="1544" y="4558"/>
                </a:lnTo>
                <a:lnTo>
                  <a:pt x="1524" y="4542"/>
                </a:lnTo>
                <a:lnTo>
                  <a:pt x="1493" y="4519"/>
                </a:lnTo>
                <a:lnTo>
                  <a:pt x="1482" y="4513"/>
                </a:lnTo>
                <a:lnTo>
                  <a:pt x="1472" y="4507"/>
                </a:lnTo>
                <a:lnTo>
                  <a:pt x="1455" y="4506"/>
                </a:lnTo>
                <a:lnTo>
                  <a:pt x="1440" y="4494"/>
                </a:lnTo>
                <a:lnTo>
                  <a:pt x="1431" y="4491"/>
                </a:lnTo>
                <a:lnTo>
                  <a:pt x="1428" y="4473"/>
                </a:lnTo>
                <a:lnTo>
                  <a:pt x="1443" y="4471"/>
                </a:lnTo>
                <a:lnTo>
                  <a:pt x="1446" y="4455"/>
                </a:lnTo>
                <a:lnTo>
                  <a:pt x="1433" y="4449"/>
                </a:lnTo>
                <a:lnTo>
                  <a:pt x="1418" y="4437"/>
                </a:lnTo>
                <a:lnTo>
                  <a:pt x="1413" y="4422"/>
                </a:lnTo>
                <a:lnTo>
                  <a:pt x="1424" y="4405"/>
                </a:lnTo>
                <a:lnTo>
                  <a:pt x="1404" y="4378"/>
                </a:lnTo>
                <a:lnTo>
                  <a:pt x="1389" y="4371"/>
                </a:lnTo>
                <a:lnTo>
                  <a:pt x="1377" y="4371"/>
                </a:lnTo>
                <a:lnTo>
                  <a:pt x="1365" y="4393"/>
                </a:lnTo>
                <a:lnTo>
                  <a:pt x="1350" y="4396"/>
                </a:lnTo>
                <a:lnTo>
                  <a:pt x="1340" y="4389"/>
                </a:lnTo>
                <a:lnTo>
                  <a:pt x="1340" y="4374"/>
                </a:lnTo>
                <a:lnTo>
                  <a:pt x="1337" y="4360"/>
                </a:lnTo>
                <a:lnTo>
                  <a:pt x="1346" y="4351"/>
                </a:lnTo>
                <a:lnTo>
                  <a:pt x="1332" y="4345"/>
                </a:lnTo>
                <a:lnTo>
                  <a:pt x="1332" y="4333"/>
                </a:lnTo>
                <a:lnTo>
                  <a:pt x="1307" y="4336"/>
                </a:lnTo>
                <a:lnTo>
                  <a:pt x="1280" y="4341"/>
                </a:lnTo>
                <a:lnTo>
                  <a:pt x="1265" y="4362"/>
                </a:lnTo>
                <a:lnTo>
                  <a:pt x="1278" y="4393"/>
                </a:lnTo>
                <a:lnTo>
                  <a:pt x="1268" y="4408"/>
                </a:lnTo>
                <a:lnTo>
                  <a:pt x="1259" y="4435"/>
                </a:lnTo>
                <a:lnTo>
                  <a:pt x="1263" y="4461"/>
                </a:lnTo>
                <a:lnTo>
                  <a:pt x="1292" y="4476"/>
                </a:lnTo>
                <a:lnTo>
                  <a:pt x="1320" y="4495"/>
                </a:lnTo>
                <a:lnTo>
                  <a:pt x="1341" y="4509"/>
                </a:lnTo>
                <a:lnTo>
                  <a:pt x="1343" y="4546"/>
                </a:lnTo>
                <a:lnTo>
                  <a:pt x="1358" y="4587"/>
                </a:lnTo>
                <a:lnTo>
                  <a:pt x="1401" y="4644"/>
                </a:lnTo>
                <a:lnTo>
                  <a:pt x="1431" y="4653"/>
                </a:lnTo>
                <a:lnTo>
                  <a:pt x="1466" y="4651"/>
                </a:lnTo>
                <a:lnTo>
                  <a:pt x="1470" y="4671"/>
                </a:lnTo>
                <a:lnTo>
                  <a:pt x="1452" y="4683"/>
                </a:lnTo>
                <a:lnTo>
                  <a:pt x="1473" y="4704"/>
                </a:lnTo>
                <a:lnTo>
                  <a:pt x="1514" y="4714"/>
                </a:lnTo>
                <a:lnTo>
                  <a:pt x="1596" y="4768"/>
                </a:lnTo>
                <a:lnTo>
                  <a:pt x="1601" y="4794"/>
                </a:lnTo>
                <a:lnTo>
                  <a:pt x="1584" y="4807"/>
                </a:lnTo>
                <a:lnTo>
                  <a:pt x="1548" y="4770"/>
                </a:lnTo>
                <a:lnTo>
                  <a:pt x="1514" y="4771"/>
                </a:lnTo>
                <a:lnTo>
                  <a:pt x="1491" y="4782"/>
                </a:lnTo>
                <a:lnTo>
                  <a:pt x="1481" y="4810"/>
                </a:lnTo>
                <a:lnTo>
                  <a:pt x="1481" y="4834"/>
                </a:lnTo>
                <a:lnTo>
                  <a:pt x="1496" y="4839"/>
                </a:lnTo>
                <a:lnTo>
                  <a:pt x="1506" y="4855"/>
                </a:lnTo>
                <a:lnTo>
                  <a:pt x="1511" y="4878"/>
                </a:lnTo>
                <a:lnTo>
                  <a:pt x="1500" y="4888"/>
                </a:lnTo>
                <a:lnTo>
                  <a:pt x="1485" y="4888"/>
                </a:lnTo>
                <a:lnTo>
                  <a:pt x="1472" y="4903"/>
                </a:lnTo>
                <a:lnTo>
                  <a:pt x="1479" y="4921"/>
                </a:lnTo>
                <a:lnTo>
                  <a:pt x="1458" y="4933"/>
                </a:lnTo>
                <a:lnTo>
                  <a:pt x="1440" y="4951"/>
                </a:lnTo>
                <a:lnTo>
                  <a:pt x="1424" y="4944"/>
                </a:lnTo>
                <a:lnTo>
                  <a:pt x="1440" y="4906"/>
                </a:lnTo>
                <a:lnTo>
                  <a:pt x="1458" y="4893"/>
                </a:lnTo>
                <a:lnTo>
                  <a:pt x="1449" y="4858"/>
                </a:lnTo>
                <a:lnTo>
                  <a:pt x="1437" y="4833"/>
                </a:lnTo>
                <a:lnTo>
                  <a:pt x="1434" y="4797"/>
                </a:lnTo>
                <a:lnTo>
                  <a:pt x="1415" y="4794"/>
                </a:lnTo>
                <a:lnTo>
                  <a:pt x="1397" y="4783"/>
                </a:lnTo>
                <a:lnTo>
                  <a:pt x="1395" y="4758"/>
                </a:lnTo>
                <a:lnTo>
                  <a:pt x="1383" y="4741"/>
                </a:lnTo>
                <a:lnTo>
                  <a:pt x="1365" y="4747"/>
                </a:lnTo>
                <a:lnTo>
                  <a:pt x="1359" y="4731"/>
                </a:lnTo>
                <a:lnTo>
                  <a:pt x="1343" y="4723"/>
                </a:lnTo>
                <a:lnTo>
                  <a:pt x="1331" y="4693"/>
                </a:lnTo>
                <a:lnTo>
                  <a:pt x="1301" y="4692"/>
                </a:lnTo>
                <a:lnTo>
                  <a:pt x="1274" y="4677"/>
                </a:lnTo>
                <a:lnTo>
                  <a:pt x="1254" y="4656"/>
                </a:lnTo>
                <a:lnTo>
                  <a:pt x="1235" y="4629"/>
                </a:lnTo>
                <a:lnTo>
                  <a:pt x="1199" y="4617"/>
                </a:lnTo>
                <a:lnTo>
                  <a:pt x="1160" y="4590"/>
                </a:lnTo>
                <a:lnTo>
                  <a:pt x="1142" y="4512"/>
                </a:lnTo>
                <a:lnTo>
                  <a:pt x="1142" y="4467"/>
                </a:lnTo>
                <a:lnTo>
                  <a:pt x="1113" y="4432"/>
                </a:lnTo>
                <a:lnTo>
                  <a:pt x="1085" y="4419"/>
                </a:lnTo>
                <a:lnTo>
                  <a:pt x="1056" y="4425"/>
                </a:lnTo>
                <a:lnTo>
                  <a:pt x="1040" y="4435"/>
                </a:lnTo>
                <a:lnTo>
                  <a:pt x="1032" y="4453"/>
                </a:lnTo>
                <a:lnTo>
                  <a:pt x="1007" y="4456"/>
                </a:lnTo>
                <a:lnTo>
                  <a:pt x="992" y="4482"/>
                </a:lnTo>
                <a:lnTo>
                  <a:pt x="965" y="4501"/>
                </a:lnTo>
                <a:lnTo>
                  <a:pt x="942" y="4518"/>
                </a:lnTo>
                <a:lnTo>
                  <a:pt x="935" y="4540"/>
                </a:lnTo>
                <a:lnTo>
                  <a:pt x="900" y="4567"/>
                </a:lnTo>
                <a:lnTo>
                  <a:pt x="867" y="4563"/>
                </a:lnTo>
                <a:lnTo>
                  <a:pt x="840" y="4560"/>
                </a:lnTo>
                <a:lnTo>
                  <a:pt x="818" y="4533"/>
                </a:lnTo>
                <a:lnTo>
                  <a:pt x="765" y="4519"/>
                </a:lnTo>
                <a:lnTo>
                  <a:pt x="737" y="4542"/>
                </a:lnTo>
                <a:lnTo>
                  <a:pt x="719" y="4587"/>
                </a:lnTo>
                <a:lnTo>
                  <a:pt x="738" y="4596"/>
                </a:lnTo>
                <a:lnTo>
                  <a:pt x="726" y="4612"/>
                </a:lnTo>
                <a:lnTo>
                  <a:pt x="741" y="4660"/>
                </a:lnTo>
                <a:lnTo>
                  <a:pt x="716" y="4680"/>
                </a:lnTo>
                <a:lnTo>
                  <a:pt x="683" y="4684"/>
                </a:lnTo>
                <a:lnTo>
                  <a:pt x="636" y="4717"/>
                </a:lnTo>
                <a:lnTo>
                  <a:pt x="611" y="4726"/>
                </a:lnTo>
                <a:lnTo>
                  <a:pt x="596" y="4753"/>
                </a:lnTo>
                <a:lnTo>
                  <a:pt x="566" y="4792"/>
                </a:lnTo>
                <a:lnTo>
                  <a:pt x="537" y="4807"/>
                </a:lnTo>
                <a:lnTo>
                  <a:pt x="530" y="4840"/>
                </a:lnTo>
                <a:lnTo>
                  <a:pt x="552" y="4873"/>
                </a:lnTo>
                <a:lnTo>
                  <a:pt x="564" y="4899"/>
                </a:lnTo>
                <a:lnTo>
                  <a:pt x="521" y="4918"/>
                </a:lnTo>
                <a:lnTo>
                  <a:pt x="512" y="4942"/>
                </a:lnTo>
                <a:lnTo>
                  <a:pt x="513" y="4962"/>
                </a:lnTo>
                <a:lnTo>
                  <a:pt x="489" y="4960"/>
                </a:lnTo>
                <a:lnTo>
                  <a:pt x="458" y="4975"/>
                </a:lnTo>
                <a:lnTo>
                  <a:pt x="440" y="4999"/>
                </a:lnTo>
                <a:lnTo>
                  <a:pt x="429" y="5022"/>
                </a:lnTo>
                <a:lnTo>
                  <a:pt x="384" y="5029"/>
                </a:lnTo>
                <a:lnTo>
                  <a:pt x="347" y="5023"/>
                </a:lnTo>
                <a:lnTo>
                  <a:pt x="314" y="5028"/>
                </a:lnTo>
                <a:lnTo>
                  <a:pt x="273" y="5037"/>
                </a:lnTo>
                <a:lnTo>
                  <a:pt x="251" y="5038"/>
                </a:lnTo>
                <a:lnTo>
                  <a:pt x="228" y="5064"/>
                </a:lnTo>
                <a:lnTo>
                  <a:pt x="242" y="5080"/>
                </a:lnTo>
                <a:lnTo>
                  <a:pt x="233" y="5097"/>
                </a:lnTo>
                <a:lnTo>
                  <a:pt x="210" y="5086"/>
                </a:lnTo>
                <a:lnTo>
                  <a:pt x="188" y="5076"/>
                </a:lnTo>
                <a:lnTo>
                  <a:pt x="197" y="5055"/>
                </a:lnTo>
                <a:lnTo>
                  <a:pt x="182" y="5016"/>
                </a:lnTo>
                <a:lnTo>
                  <a:pt x="165" y="4992"/>
                </a:lnTo>
                <a:lnTo>
                  <a:pt x="141" y="4978"/>
                </a:lnTo>
                <a:lnTo>
                  <a:pt x="86" y="5011"/>
                </a:lnTo>
                <a:lnTo>
                  <a:pt x="59" y="5008"/>
                </a:lnTo>
                <a:lnTo>
                  <a:pt x="44" y="4969"/>
                </a:lnTo>
                <a:lnTo>
                  <a:pt x="50" y="4942"/>
                </a:lnTo>
                <a:lnTo>
                  <a:pt x="53" y="4915"/>
                </a:lnTo>
                <a:lnTo>
                  <a:pt x="32" y="4902"/>
                </a:lnTo>
                <a:lnTo>
                  <a:pt x="9" y="4897"/>
                </a:lnTo>
                <a:lnTo>
                  <a:pt x="3" y="4882"/>
                </a:lnTo>
                <a:lnTo>
                  <a:pt x="0" y="4858"/>
                </a:lnTo>
                <a:lnTo>
                  <a:pt x="30" y="4821"/>
                </a:lnTo>
                <a:lnTo>
                  <a:pt x="41" y="4792"/>
                </a:lnTo>
                <a:lnTo>
                  <a:pt x="51" y="4765"/>
                </a:lnTo>
                <a:lnTo>
                  <a:pt x="60" y="4728"/>
                </a:lnTo>
                <a:lnTo>
                  <a:pt x="60" y="4696"/>
                </a:lnTo>
                <a:lnTo>
                  <a:pt x="50" y="4668"/>
                </a:lnTo>
                <a:lnTo>
                  <a:pt x="60" y="4654"/>
                </a:lnTo>
                <a:lnTo>
                  <a:pt x="59" y="4641"/>
                </a:lnTo>
                <a:lnTo>
                  <a:pt x="51" y="4626"/>
                </a:lnTo>
                <a:lnTo>
                  <a:pt x="48" y="4600"/>
                </a:lnTo>
                <a:lnTo>
                  <a:pt x="38" y="4587"/>
                </a:lnTo>
                <a:lnTo>
                  <a:pt x="38" y="4561"/>
                </a:lnTo>
                <a:lnTo>
                  <a:pt x="57" y="4543"/>
                </a:lnTo>
                <a:lnTo>
                  <a:pt x="92" y="4533"/>
                </a:lnTo>
                <a:lnTo>
                  <a:pt x="83" y="4512"/>
                </a:lnTo>
                <a:lnTo>
                  <a:pt x="132" y="4512"/>
                </a:lnTo>
                <a:lnTo>
                  <a:pt x="155" y="4522"/>
                </a:lnTo>
                <a:lnTo>
                  <a:pt x="197" y="4519"/>
                </a:lnTo>
                <a:lnTo>
                  <a:pt x="248" y="4522"/>
                </a:lnTo>
                <a:lnTo>
                  <a:pt x="297" y="4531"/>
                </a:lnTo>
                <a:lnTo>
                  <a:pt x="384" y="4533"/>
                </a:lnTo>
                <a:lnTo>
                  <a:pt x="423" y="4540"/>
                </a:lnTo>
                <a:lnTo>
                  <a:pt x="455" y="4534"/>
                </a:lnTo>
                <a:lnTo>
                  <a:pt x="461" y="4515"/>
                </a:lnTo>
                <a:lnTo>
                  <a:pt x="470" y="4492"/>
                </a:lnTo>
                <a:lnTo>
                  <a:pt x="474" y="4464"/>
                </a:lnTo>
                <a:lnTo>
                  <a:pt x="479" y="4440"/>
                </a:lnTo>
                <a:lnTo>
                  <a:pt x="479" y="4405"/>
                </a:lnTo>
                <a:lnTo>
                  <a:pt x="488" y="4378"/>
                </a:lnTo>
                <a:lnTo>
                  <a:pt x="474" y="4347"/>
                </a:lnTo>
                <a:lnTo>
                  <a:pt x="468" y="4315"/>
                </a:lnTo>
                <a:lnTo>
                  <a:pt x="449" y="4300"/>
                </a:lnTo>
                <a:lnTo>
                  <a:pt x="435" y="4272"/>
                </a:lnTo>
                <a:lnTo>
                  <a:pt x="449" y="4251"/>
                </a:lnTo>
                <a:lnTo>
                  <a:pt x="423" y="4231"/>
                </a:lnTo>
                <a:lnTo>
                  <a:pt x="395" y="4212"/>
                </a:lnTo>
                <a:lnTo>
                  <a:pt x="369" y="4197"/>
                </a:lnTo>
                <a:lnTo>
                  <a:pt x="324" y="4177"/>
                </a:lnTo>
                <a:lnTo>
                  <a:pt x="300" y="4159"/>
                </a:lnTo>
                <a:lnTo>
                  <a:pt x="300" y="4138"/>
                </a:lnTo>
                <a:lnTo>
                  <a:pt x="287" y="4122"/>
                </a:lnTo>
                <a:lnTo>
                  <a:pt x="287" y="4096"/>
                </a:lnTo>
                <a:lnTo>
                  <a:pt x="308" y="4092"/>
                </a:lnTo>
                <a:lnTo>
                  <a:pt x="339" y="4095"/>
                </a:lnTo>
                <a:lnTo>
                  <a:pt x="369" y="4083"/>
                </a:lnTo>
                <a:lnTo>
                  <a:pt x="410" y="4114"/>
                </a:lnTo>
                <a:lnTo>
                  <a:pt x="450" y="4101"/>
                </a:lnTo>
                <a:lnTo>
                  <a:pt x="461" y="4083"/>
                </a:lnTo>
                <a:lnTo>
                  <a:pt x="452" y="4057"/>
                </a:lnTo>
                <a:lnTo>
                  <a:pt x="443" y="4036"/>
                </a:lnTo>
                <a:lnTo>
                  <a:pt x="444" y="4012"/>
                </a:lnTo>
                <a:lnTo>
                  <a:pt x="474" y="4011"/>
                </a:lnTo>
                <a:lnTo>
                  <a:pt x="483" y="4030"/>
                </a:lnTo>
                <a:lnTo>
                  <a:pt x="536" y="4045"/>
                </a:lnTo>
                <a:lnTo>
                  <a:pt x="566" y="4002"/>
                </a:lnTo>
                <a:lnTo>
                  <a:pt x="606" y="3993"/>
                </a:lnTo>
                <a:lnTo>
                  <a:pt x="623" y="3969"/>
                </a:lnTo>
                <a:lnTo>
                  <a:pt x="656" y="3930"/>
                </a:lnTo>
                <a:lnTo>
                  <a:pt x="650" y="3909"/>
                </a:lnTo>
                <a:lnTo>
                  <a:pt x="672" y="3874"/>
                </a:lnTo>
                <a:lnTo>
                  <a:pt x="704" y="3870"/>
                </a:lnTo>
                <a:lnTo>
                  <a:pt x="722" y="3870"/>
                </a:lnTo>
                <a:lnTo>
                  <a:pt x="737" y="3855"/>
                </a:lnTo>
                <a:lnTo>
                  <a:pt x="767" y="3853"/>
                </a:lnTo>
                <a:lnTo>
                  <a:pt x="779" y="3838"/>
                </a:lnTo>
                <a:lnTo>
                  <a:pt x="789" y="3825"/>
                </a:lnTo>
                <a:lnTo>
                  <a:pt x="797" y="3807"/>
                </a:lnTo>
                <a:lnTo>
                  <a:pt x="816" y="3802"/>
                </a:lnTo>
                <a:lnTo>
                  <a:pt x="813" y="3783"/>
                </a:lnTo>
                <a:lnTo>
                  <a:pt x="825" y="3754"/>
                </a:lnTo>
                <a:lnTo>
                  <a:pt x="851" y="3723"/>
                </a:lnTo>
                <a:lnTo>
                  <a:pt x="869" y="3718"/>
                </a:lnTo>
                <a:lnTo>
                  <a:pt x="872" y="3730"/>
                </a:lnTo>
                <a:lnTo>
                  <a:pt x="872" y="3745"/>
                </a:lnTo>
                <a:lnTo>
                  <a:pt x="882" y="3756"/>
                </a:lnTo>
                <a:lnTo>
                  <a:pt x="902" y="3747"/>
                </a:lnTo>
                <a:lnTo>
                  <a:pt x="902" y="3738"/>
                </a:lnTo>
                <a:lnTo>
                  <a:pt x="894" y="3723"/>
                </a:lnTo>
                <a:lnTo>
                  <a:pt x="894" y="3702"/>
                </a:lnTo>
                <a:lnTo>
                  <a:pt x="887" y="3688"/>
                </a:lnTo>
                <a:lnTo>
                  <a:pt x="890" y="3673"/>
                </a:lnTo>
                <a:lnTo>
                  <a:pt x="911" y="3682"/>
                </a:lnTo>
                <a:lnTo>
                  <a:pt x="935" y="3681"/>
                </a:lnTo>
                <a:lnTo>
                  <a:pt x="950" y="3673"/>
                </a:lnTo>
                <a:lnTo>
                  <a:pt x="959" y="3655"/>
                </a:lnTo>
                <a:lnTo>
                  <a:pt x="980" y="3643"/>
                </a:lnTo>
                <a:lnTo>
                  <a:pt x="1004" y="3651"/>
                </a:lnTo>
                <a:lnTo>
                  <a:pt x="1047" y="3657"/>
                </a:lnTo>
                <a:lnTo>
                  <a:pt x="1056" y="3648"/>
                </a:lnTo>
                <a:lnTo>
                  <a:pt x="1062" y="3630"/>
                </a:lnTo>
                <a:lnTo>
                  <a:pt x="1062" y="3598"/>
                </a:lnTo>
                <a:lnTo>
                  <a:pt x="1049" y="3546"/>
                </a:lnTo>
                <a:lnTo>
                  <a:pt x="1038" y="3523"/>
                </a:lnTo>
                <a:lnTo>
                  <a:pt x="1043" y="3502"/>
                </a:lnTo>
                <a:lnTo>
                  <a:pt x="1017" y="3490"/>
                </a:lnTo>
                <a:lnTo>
                  <a:pt x="1011" y="3471"/>
                </a:lnTo>
                <a:lnTo>
                  <a:pt x="996" y="3439"/>
                </a:lnTo>
                <a:lnTo>
                  <a:pt x="995" y="3409"/>
                </a:lnTo>
                <a:lnTo>
                  <a:pt x="989" y="3385"/>
                </a:lnTo>
                <a:lnTo>
                  <a:pt x="995" y="3361"/>
                </a:lnTo>
                <a:lnTo>
                  <a:pt x="1016" y="3348"/>
                </a:lnTo>
                <a:lnTo>
                  <a:pt x="1031" y="3300"/>
                </a:lnTo>
                <a:lnTo>
                  <a:pt x="1050" y="3289"/>
                </a:lnTo>
                <a:lnTo>
                  <a:pt x="1068" y="3288"/>
                </a:lnTo>
                <a:lnTo>
                  <a:pt x="1088" y="3295"/>
                </a:lnTo>
                <a:lnTo>
                  <a:pt x="1100" y="3282"/>
                </a:lnTo>
                <a:lnTo>
                  <a:pt x="1110" y="3265"/>
                </a:lnTo>
                <a:lnTo>
                  <a:pt x="1127" y="3253"/>
                </a:lnTo>
                <a:lnTo>
                  <a:pt x="1148" y="3253"/>
                </a:lnTo>
                <a:lnTo>
                  <a:pt x="1157" y="3274"/>
                </a:lnTo>
                <a:lnTo>
                  <a:pt x="1148" y="3303"/>
                </a:lnTo>
                <a:lnTo>
                  <a:pt x="1131" y="3318"/>
                </a:lnTo>
                <a:lnTo>
                  <a:pt x="1137" y="3342"/>
                </a:lnTo>
                <a:lnTo>
                  <a:pt x="1131" y="3361"/>
                </a:lnTo>
                <a:lnTo>
                  <a:pt x="1155" y="3370"/>
                </a:lnTo>
                <a:lnTo>
                  <a:pt x="1172" y="3372"/>
                </a:lnTo>
                <a:lnTo>
                  <a:pt x="1173" y="3394"/>
                </a:lnTo>
                <a:lnTo>
                  <a:pt x="1134" y="3399"/>
                </a:lnTo>
                <a:lnTo>
                  <a:pt x="1121" y="3424"/>
                </a:lnTo>
                <a:lnTo>
                  <a:pt x="1113" y="3450"/>
                </a:lnTo>
                <a:lnTo>
                  <a:pt x="1133" y="3474"/>
                </a:lnTo>
                <a:lnTo>
                  <a:pt x="1157" y="3477"/>
                </a:lnTo>
                <a:lnTo>
                  <a:pt x="1157" y="3498"/>
                </a:lnTo>
                <a:lnTo>
                  <a:pt x="1151" y="3520"/>
                </a:lnTo>
                <a:lnTo>
                  <a:pt x="1133" y="3531"/>
                </a:lnTo>
                <a:lnTo>
                  <a:pt x="1092" y="3502"/>
                </a:lnTo>
                <a:lnTo>
                  <a:pt x="1097" y="3523"/>
                </a:lnTo>
                <a:lnTo>
                  <a:pt x="1097" y="3544"/>
                </a:lnTo>
                <a:lnTo>
                  <a:pt x="1142" y="3576"/>
                </a:lnTo>
                <a:lnTo>
                  <a:pt x="1140" y="3594"/>
                </a:lnTo>
                <a:lnTo>
                  <a:pt x="1173" y="3609"/>
                </a:lnTo>
                <a:lnTo>
                  <a:pt x="1193" y="3598"/>
                </a:lnTo>
                <a:lnTo>
                  <a:pt x="1203" y="3606"/>
                </a:lnTo>
                <a:lnTo>
                  <a:pt x="1202" y="3619"/>
                </a:lnTo>
                <a:lnTo>
                  <a:pt x="1187" y="3637"/>
                </a:lnTo>
                <a:lnTo>
                  <a:pt x="1185" y="3652"/>
                </a:lnTo>
                <a:lnTo>
                  <a:pt x="1221" y="3646"/>
                </a:lnTo>
                <a:lnTo>
                  <a:pt x="1260" y="3598"/>
                </a:lnTo>
                <a:lnTo>
                  <a:pt x="1277" y="3582"/>
                </a:lnTo>
                <a:lnTo>
                  <a:pt x="1325" y="3576"/>
                </a:lnTo>
                <a:lnTo>
                  <a:pt x="1337" y="3606"/>
                </a:lnTo>
                <a:lnTo>
                  <a:pt x="1362" y="3628"/>
                </a:lnTo>
                <a:lnTo>
                  <a:pt x="1394" y="3609"/>
                </a:lnTo>
                <a:lnTo>
                  <a:pt x="1449" y="3592"/>
                </a:lnTo>
                <a:lnTo>
                  <a:pt x="1472" y="3579"/>
                </a:lnTo>
                <a:lnTo>
                  <a:pt x="1496" y="3558"/>
                </a:lnTo>
                <a:lnTo>
                  <a:pt x="1517" y="3532"/>
                </a:lnTo>
                <a:lnTo>
                  <a:pt x="1502" y="3498"/>
                </a:lnTo>
                <a:lnTo>
                  <a:pt x="1509" y="3472"/>
                </a:lnTo>
                <a:lnTo>
                  <a:pt x="1545" y="3462"/>
                </a:lnTo>
                <a:lnTo>
                  <a:pt x="1584" y="3480"/>
                </a:lnTo>
                <a:lnTo>
                  <a:pt x="1601" y="3519"/>
                </a:lnTo>
                <a:lnTo>
                  <a:pt x="1637" y="3484"/>
                </a:lnTo>
                <a:lnTo>
                  <a:pt x="1619" y="3474"/>
                </a:lnTo>
                <a:lnTo>
                  <a:pt x="1622" y="3454"/>
                </a:lnTo>
                <a:lnTo>
                  <a:pt x="1650" y="3454"/>
                </a:lnTo>
                <a:lnTo>
                  <a:pt x="1655" y="3439"/>
                </a:lnTo>
                <a:lnTo>
                  <a:pt x="1668" y="3441"/>
                </a:lnTo>
                <a:lnTo>
                  <a:pt x="1677" y="3433"/>
                </a:lnTo>
                <a:lnTo>
                  <a:pt x="1709" y="3441"/>
                </a:lnTo>
                <a:lnTo>
                  <a:pt x="1727" y="3454"/>
                </a:lnTo>
                <a:lnTo>
                  <a:pt x="1737" y="3435"/>
                </a:lnTo>
                <a:lnTo>
                  <a:pt x="1731" y="3414"/>
                </a:lnTo>
                <a:lnTo>
                  <a:pt x="1745" y="3396"/>
                </a:lnTo>
                <a:lnTo>
                  <a:pt x="1761" y="3385"/>
                </a:lnTo>
                <a:lnTo>
                  <a:pt x="1757" y="3358"/>
                </a:lnTo>
                <a:lnTo>
                  <a:pt x="1754" y="3331"/>
                </a:lnTo>
                <a:lnTo>
                  <a:pt x="1788" y="3285"/>
                </a:lnTo>
                <a:lnTo>
                  <a:pt x="1799" y="3247"/>
                </a:lnTo>
                <a:lnTo>
                  <a:pt x="1823" y="3231"/>
                </a:lnTo>
                <a:lnTo>
                  <a:pt x="1835" y="3247"/>
                </a:lnTo>
                <a:lnTo>
                  <a:pt x="1866" y="3270"/>
                </a:lnTo>
                <a:lnTo>
                  <a:pt x="1874" y="3289"/>
                </a:lnTo>
                <a:lnTo>
                  <a:pt x="1893" y="3318"/>
                </a:lnTo>
                <a:lnTo>
                  <a:pt x="1914" y="3318"/>
                </a:lnTo>
                <a:lnTo>
                  <a:pt x="1929" y="3297"/>
                </a:lnTo>
                <a:lnTo>
                  <a:pt x="1949" y="3283"/>
                </a:lnTo>
                <a:lnTo>
                  <a:pt x="1941" y="3258"/>
                </a:lnTo>
                <a:lnTo>
                  <a:pt x="1944" y="3231"/>
                </a:lnTo>
                <a:lnTo>
                  <a:pt x="1961" y="3192"/>
                </a:lnTo>
                <a:lnTo>
                  <a:pt x="1941" y="3156"/>
                </a:lnTo>
                <a:lnTo>
                  <a:pt x="1911" y="3157"/>
                </a:lnTo>
                <a:lnTo>
                  <a:pt x="1887" y="3145"/>
                </a:lnTo>
                <a:lnTo>
                  <a:pt x="1890" y="3118"/>
                </a:lnTo>
                <a:lnTo>
                  <a:pt x="1877" y="3102"/>
                </a:lnTo>
                <a:lnTo>
                  <a:pt x="1878" y="3070"/>
                </a:lnTo>
                <a:lnTo>
                  <a:pt x="1899" y="3058"/>
                </a:lnTo>
                <a:lnTo>
                  <a:pt x="1925" y="3052"/>
                </a:lnTo>
                <a:lnTo>
                  <a:pt x="1941" y="3037"/>
                </a:lnTo>
                <a:lnTo>
                  <a:pt x="1970" y="3033"/>
                </a:lnTo>
                <a:lnTo>
                  <a:pt x="1997" y="3042"/>
                </a:lnTo>
                <a:lnTo>
                  <a:pt x="2010" y="3037"/>
                </a:lnTo>
                <a:lnTo>
                  <a:pt x="2033" y="3033"/>
                </a:lnTo>
                <a:lnTo>
                  <a:pt x="2063" y="3039"/>
                </a:lnTo>
                <a:lnTo>
                  <a:pt x="2079" y="3052"/>
                </a:lnTo>
                <a:lnTo>
                  <a:pt x="2114" y="3058"/>
                </a:lnTo>
                <a:lnTo>
                  <a:pt x="2141" y="3066"/>
                </a:lnTo>
                <a:lnTo>
                  <a:pt x="2148" y="3048"/>
                </a:lnTo>
                <a:lnTo>
                  <a:pt x="2159" y="3028"/>
                </a:lnTo>
                <a:lnTo>
                  <a:pt x="2241" y="3010"/>
                </a:lnTo>
                <a:lnTo>
                  <a:pt x="2244" y="2976"/>
                </a:lnTo>
                <a:lnTo>
                  <a:pt x="2174" y="2931"/>
                </a:lnTo>
                <a:lnTo>
                  <a:pt x="2123" y="2934"/>
                </a:lnTo>
                <a:lnTo>
                  <a:pt x="2090" y="2953"/>
                </a:lnTo>
                <a:lnTo>
                  <a:pt x="2043" y="2962"/>
                </a:lnTo>
                <a:lnTo>
                  <a:pt x="2007" y="2982"/>
                </a:lnTo>
                <a:lnTo>
                  <a:pt x="1961" y="2980"/>
                </a:lnTo>
                <a:lnTo>
                  <a:pt x="1890" y="2995"/>
                </a:lnTo>
                <a:lnTo>
                  <a:pt x="1866" y="2992"/>
                </a:lnTo>
                <a:lnTo>
                  <a:pt x="1853" y="2980"/>
                </a:lnTo>
                <a:lnTo>
                  <a:pt x="1829" y="2967"/>
                </a:lnTo>
                <a:lnTo>
                  <a:pt x="1817" y="2944"/>
                </a:lnTo>
                <a:lnTo>
                  <a:pt x="1790" y="2938"/>
                </a:lnTo>
                <a:lnTo>
                  <a:pt x="1779" y="2911"/>
                </a:lnTo>
                <a:lnTo>
                  <a:pt x="1770" y="2875"/>
                </a:lnTo>
                <a:lnTo>
                  <a:pt x="1773" y="2829"/>
                </a:lnTo>
                <a:lnTo>
                  <a:pt x="1784" y="2766"/>
                </a:lnTo>
                <a:lnTo>
                  <a:pt x="1763" y="2715"/>
                </a:lnTo>
                <a:lnTo>
                  <a:pt x="1769" y="2647"/>
                </a:lnTo>
                <a:lnTo>
                  <a:pt x="1793" y="2604"/>
                </a:lnTo>
                <a:lnTo>
                  <a:pt x="1833" y="2583"/>
                </a:lnTo>
                <a:lnTo>
                  <a:pt x="1829" y="2553"/>
                </a:lnTo>
                <a:lnTo>
                  <a:pt x="1850" y="2539"/>
                </a:lnTo>
                <a:lnTo>
                  <a:pt x="1875" y="2536"/>
                </a:lnTo>
                <a:lnTo>
                  <a:pt x="1914" y="2478"/>
                </a:lnTo>
                <a:lnTo>
                  <a:pt x="1944" y="2437"/>
                </a:lnTo>
                <a:lnTo>
                  <a:pt x="1976" y="2412"/>
                </a:lnTo>
                <a:lnTo>
                  <a:pt x="1986" y="2374"/>
                </a:lnTo>
                <a:lnTo>
                  <a:pt x="2015" y="2353"/>
                </a:lnTo>
                <a:lnTo>
                  <a:pt x="2004" y="2325"/>
                </a:lnTo>
                <a:lnTo>
                  <a:pt x="1985" y="2292"/>
                </a:lnTo>
                <a:lnTo>
                  <a:pt x="1928" y="2263"/>
                </a:lnTo>
                <a:lnTo>
                  <a:pt x="1851" y="2274"/>
                </a:lnTo>
                <a:lnTo>
                  <a:pt x="1830" y="2287"/>
                </a:lnTo>
                <a:lnTo>
                  <a:pt x="1797" y="2325"/>
                </a:lnTo>
                <a:lnTo>
                  <a:pt x="1767" y="2407"/>
                </a:lnTo>
                <a:lnTo>
                  <a:pt x="1793" y="2437"/>
                </a:lnTo>
                <a:lnTo>
                  <a:pt x="1776" y="2463"/>
                </a:lnTo>
                <a:lnTo>
                  <a:pt x="1748" y="2479"/>
                </a:lnTo>
                <a:lnTo>
                  <a:pt x="1716" y="2500"/>
                </a:lnTo>
                <a:lnTo>
                  <a:pt x="1674" y="2521"/>
                </a:lnTo>
                <a:lnTo>
                  <a:pt x="1664" y="2550"/>
                </a:lnTo>
                <a:lnTo>
                  <a:pt x="1640" y="2569"/>
                </a:lnTo>
                <a:lnTo>
                  <a:pt x="1623" y="2602"/>
                </a:lnTo>
                <a:lnTo>
                  <a:pt x="1592" y="2622"/>
                </a:lnTo>
                <a:lnTo>
                  <a:pt x="1589" y="2686"/>
                </a:lnTo>
                <a:lnTo>
                  <a:pt x="1569" y="2737"/>
                </a:lnTo>
                <a:lnTo>
                  <a:pt x="1568" y="2775"/>
                </a:lnTo>
                <a:lnTo>
                  <a:pt x="1538" y="2785"/>
                </a:lnTo>
                <a:lnTo>
                  <a:pt x="1544" y="2826"/>
                </a:lnTo>
                <a:lnTo>
                  <a:pt x="1542" y="2862"/>
                </a:lnTo>
                <a:lnTo>
                  <a:pt x="1553" y="2901"/>
                </a:lnTo>
                <a:lnTo>
                  <a:pt x="1583" y="2902"/>
                </a:lnTo>
                <a:lnTo>
                  <a:pt x="1601" y="2923"/>
                </a:lnTo>
                <a:lnTo>
                  <a:pt x="1619" y="2952"/>
                </a:lnTo>
                <a:lnTo>
                  <a:pt x="1644" y="2973"/>
                </a:lnTo>
                <a:lnTo>
                  <a:pt x="1643" y="3000"/>
                </a:lnTo>
                <a:lnTo>
                  <a:pt x="1629" y="3013"/>
                </a:lnTo>
                <a:lnTo>
                  <a:pt x="1610" y="3063"/>
                </a:lnTo>
                <a:lnTo>
                  <a:pt x="1613" y="3097"/>
                </a:lnTo>
                <a:lnTo>
                  <a:pt x="1574" y="3102"/>
                </a:lnTo>
                <a:lnTo>
                  <a:pt x="1544" y="3118"/>
                </a:lnTo>
                <a:lnTo>
                  <a:pt x="1523" y="3139"/>
                </a:lnTo>
                <a:lnTo>
                  <a:pt x="1515" y="3180"/>
                </a:lnTo>
                <a:lnTo>
                  <a:pt x="1499" y="3223"/>
                </a:lnTo>
                <a:lnTo>
                  <a:pt x="1514" y="3252"/>
                </a:lnTo>
                <a:lnTo>
                  <a:pt x="1487" y="3349"/>
                </a:lnTo>
                <a:lnTo>
                  <a:pt x="1482" y="3384"/>
                </a:lnTo>
                <a:lnTo>
                  <a:pt x="1458" y="3420"/>
                </a:lnTo>
                <a:lnTo>
                  <a:pt x="1428" y="3411"/>
                </a:lnTo>
                <a:lnTo>
                  <a:pt x="1401" y="3420"/>
                </a:lnTo>
                <a:lnTo>
                  <a:pt x="1368" y="3433"/>
                </a:lnTo>
                <a:lnTo>
                  <a:pt x="1346" y="3453"/>
                </a:lnTo>
                <a:lnTo>
                  <a:pt x="1347" y="3480"/>
                </a:lnTo>
                <a:lnTo>
                  <a:pt x="1341" y="3498"/>
                </a:lnTo>
                <a:lnTo>
                  <a:pt x="1310" y="3501"/>
                </a:lnTo>
                <a:lnTo>
                  <a:pt x="1277" y="3498"/>
                </a:lnTo>
                <a:lnTo>
                  <a:pt x="1244" y="3520"/>
                </a:lnTo>
                <a:lnTo>
                  <a:pt x="1242" y="3541"/>
                </a:lnTo>
                <a:lnTo>
                  <a:pt x="1221" y="3567"/>
                </a:lnTo>
                <a:lnTo>
                  <a:pt x="1190" y="3577"/>
                </a:lnTo>
                <a:lnTo>
                  <a:pt x="1178" y="3558"/>
                </a:lnTo>
                <a:lnTo>
                  <a:pt x="1176" y="3537"/>
                </a:lnTo>
                <a:lnTo>
                  <a:pt x="1191" y="3540"/>
                </a:lnTo>
                <a:lnTo>
                  <a:pt x="1217" y="3531"/>
                </a:lnTo>
                <a:lnTo>
                  <a:pt x="1218" y="3507"/>
                </a:lnTo>
                <a:lnTo>
                  <a:pt x="1206" y="3486"/>
                </a:lnTo>
                <a:lnTo>
                  <a:pt x="1187" y="3465"/>
                </a:lnTo>
                <a:lnTo>
                  <a:pt x="1191" y="3442"/>
                </a:lnTo>
                <a:lnTo>
                  <a:pt x="1208" y="3447"/>
                </a:lnTo>
                <a:lnTo>
                  <a:pt x="1236" y="3436"/>
                </a:lnTo>
                <a:lnTo>
                  <a:pt x="1248" y="3403"/>
                </a:lnTo>
                <a:lnTo>
                  <a:pt x="1271" y="3358"/>
                </a:lnTo>
                <a:lnTo>
                  <a:pt x="1250" y="3322"/>
                </a:lnTo>
                <a:lnTo>
                  <a:pt x="1217" y="3235"/>
                </a:lnTo>
                <a:lnTo>
                  <a:pt x="1212" y="3192"/>
                </a:lnTo>
                <a:lnTo>
                  <a:pt x="1214" y="3159"/>
                </a:lnTo>
                <a:lnTo>
                  <a:pt x="1197" y="3130"/>
                </a:lnTo>
                <a:lnTo>
                  <a:pt x="1179" y="3049"/>
                </a:lnTo>
                <a:lnTo>
                  <a:pt x="1148" y="3078"/>
                </a:lnTo>
                <a:lnTo>
                  <a:pt x="1094" y="3105"/>
                </a:lnTo>
                <a:lnTo>
                  <a:pt x="1050" y="3141"/>
                </a:lnTo>
                <a:lnTo>
                  <a:pt x="1035" y="3168"/>
                </a:lnTo>
                <a:lnTo>
                  <a:pt x="1004" y="3190"/>
                </a:lnTo>
                <a:lnTo>
                  <a:pt x="957" y="3189"/>
                </a:lnTo>
                <a:lnTo>
                  <a:pt x="914" y="3169"/>
                </a:lnTo>
                <a:lnTo>
                  <a:pt x="891" y="3151"/>
                </a:lnTo>
                <a:lnTo>
                  <a:pt x="872" y="3102"/>
                </a:lnTo>
                <a:lnTo>
                  <a:pt x="837" y="3066"/>
                </a:lnTo>
                <a:lnTo>
                  <a:pt x="833" y="3010"/>
                </a:lnTo>
                <a:lnTo>
                  <a:pt x="855" y="3006"/>
                </a:lnTo>
                <a:lnTo>
                  <a:pt x="875" y="3028"/>
                </a:lnTo>
                <a:lnTo>
                  <a:pt x="873" y="2994"/>
                </a:lnTo>
                <a:lnTo>
                  <a:pt x="905" y="2956"/>
                </a:lnTo>
                <a:lnTo>
                  <a:pt x="894" y="2940"/>
                </a:lnTo>
                <a:lnTo>
                  <a:pt x="881" y="2952"/>
                </a:lnTo>
                <a:lnTo>
                  <a:pt x="840" y="2961"/>
                </a:lnTo>
                <a:lnTo>
                  <a:pt x="831" y="2928"/>
                </a:lnTo>
                <a:lnTo>
                  <a:pt x="848" y="2922"/>
                </a:lnTo>
                <a:lnTo>
                  <a:pt x="863" y="2926"/>
                </a:lnTo>
                <a:lnTo>
                  <a:pt x="882" y="2917"/>
                </a:lnTo>
                <a:lnTo>
                  <a:pt x="866" y="2898"/>
                </a:lnTo>
                <a:lnTo>
                  <a:pt x="891" y="2880"/>
                </a:lnTo>
                <a:lnTo>
                  <a:pt x="905" y="2862"/>
                </a:lnTo>
                <a:lnTo>
                  <a:pt x="942" y="2835"/>
                </a:lnTo>
                <a:lnTo>
                  <a:pt x="917" y="2827"/>
                </a:lnTo>
                <a:lnTo>
                  <a:pt x="891" y="2842"/>
                </a:lnTo>
                <a:lnTo>
                  <a:pt x="869" y="2866"/>
                </a:lnTo>
                <a:lnTo>
                  <a:pt x="857" y="2847"/>
                </a:lnTo>
                <a:lnTo>
                  <a:pt x="834" y="2838"/>
                </a:lnTo>
                <a:lnTo>
                  <a:pt x="851" y="2787"/>
                </a:lnTo>
                <a:lnTo>
                  <a:pt x="833" y="2766"/>
                </a:lnTo>
                <a:lnTo>
                  <a:pt x="837" y="2743"/>
                </a:lnTo>
                <a:lnTo>
                  <a:pt x="869" y="2751"/>
                </a:lnTo>
                <a:lnTo>
                  <a:pt x="891" y="2752"/>
                </a:lnTo>
                <a:lnTo>
                  <a:pt x="924" y="2757"/>
                </a:lnTo>
                <a:lnTo>
                  <a:pt x="948" y="2757"/>
                </a:lnTo>
                <a:lnTo>
                  <a:pt x="966" y="2754"/>
                </a:lnTo>
                <a:lnTo>
                  <a:pt x="989" y="2719"/>
                </a:lnTo>
                <a:lnTo>
                  <a:pt x="890" y="2727"/>
                </a:lnTo>
                <a:lnTo>
                  <a:pt x="846" y="2712"/>
                </a:lnTo>
                <a:lnTo>
                  <a:pt x="861" y="2667"/>
                </a:lnTo>
                <a:lnTo>
                  <a:pt x="854" y="2622"/>
                </a:lnTo>
                <a:lnTo>
                  <a:pt x="866" y="2613"/>
                </a:lnTo>
                <a:lnTo>
                  <a:pt x="873" y="2641"/>
                </a:lnTo>
                <a:lnTo>
                  <a:pt x="888" y="2637"/>
                </a:lnTo>
                <a:lnTo>
                  <a:pt x="881" y="2608"/>
                </a:lnTo>
                <a:lnTo>
                  <a:pt x="893" y="2592"/>
                </a:lnTo>
                <a:lnTo>
                  <a:pt x="918" y="2608"/>
                </a:lnTo>
                <a:lnTo>
                  <a:pt x="938" y="2586"/>
                </a:lnTo>
                <a:lnTo>
                  <a:pt x="960" y="2568"/>
                </a:lnTo>
                <a:lnTo>
                  <a:pt x="963" y="2545"/>
                </a:lnTo>
                <a:lnTo>
                  <a:pt x="986" y="2559"/>
                </a:lnTo>
                <a:lnTo>
                  <a:pt x="1008" y="2559"/>
                </a:lnTo>
                <a:lnTo>
                  <a:pt x="1014" y="2539"/>
                </a:lnTo>
                <a:lnTo>
                  <a:pt x="980" y="2533"/>
                </a:lnTo>
                <a:lnTo>
                  <a:pt x="975" y="2499"/>
                </a:lnTo>
                <a:lnTo>
                  <a:pt x="999" y="2512"/>
                </a:lnTo>
                <a:lnTo>
                  <a:pt x="1040" y="2502"/>
                </a:lnTo>
                <a:lnTo>
                  <a:pt x="1043" y="2527"/>
                </a:lnTo>
                <a:lnTo>
                  <a:pt x="1062" y="2530"/>
                </a:lnTo>
                <a:lnTo>
                  <a:pt x="1070" y="2461"/>
                </a:lnTo>
                <a:lnTo>
                  <a:pt x="1092" y="2436"/>
                </a:lnTo>
                <a:lnTo>
                  <a:pt x="1121" y="2457"/>
                </a:lnTo>
                <a:lnTo>
                  <a:pt x="1127" y="2434"/>
                </a:lnTo>
                <a:lnTo>
                  <a:pt x="1145" y="2434"/>
                </a:lnTo>
                <a:lnTo>
                  <a:pt x="1158" y="2457"/>
                </a:lnTo>
                <a:lnTo>
                  <a:pt x="1179" y="2443"/>
                </a:lnTo>
                <a:lnTo>
                  <a:pt x="1209" y="2442"/>
                </a:lnTo>
                <a:lnTo>
                  <a:pt x="1223" y="2422"/>
                </a:lnTo>
                <a:lnTo>
                  <a:pt x="1247" y="2412"/>
                </a:lnTo>
                <a:lnTo>
                  <a:pt x="1242" y="2374"/>
                </a:lnTo>
                <a:lnTo>
                  <a:pt x="1223" y="2386"/>
                </a:lnTo>
                <a:lnTo>
                  <a:pt x="1215" y="2404"/>
                </a:lnTo>
                <a:lnTo>
                  <a:pt x="1196" y="2413"/>
                </a:lnTo>
                <a:lnTo>
                  <a:pt x="1182" y="2431"/>
                </a:lnTo>
                <a:lnTo>
                  <a:pt x="1157" y="2418"/>
                </a:lnTo>
                <a:lnTo>
                  <a:pt x="1151" y="2395"/>
                </a:lnTo>
                <a:lnTo>
                  <a:pt x="1170" y="2367"/>
                </a:lnTo>
                <a:lnTo>
                  <a:pt x="1188" y="2335"/>
                </a:lnTo>
                <a:lnTo>
                  <a:pt x="1218" y="2323"/>
                </a:lnTo>
                <a:lnTo>
                  <a:pt x="1226" y="2304"/>
                </a:lnTo>
                <a:lnTo>
                  <a:pt x="1245" y="2320"/>
                </a:lnTo>
                <a:lnTo>
                  <a:pt x="1275" y="2298"/>
                </a:lnTo>
                <a:lnTo>
                  <a:pt x="1259" y="2284"/>
                </a:lnTo>
                <a:lnTo>
                  <a:pt x="1280" y="2266"/>
                </a:lnTo>
                <a:lnTo>
                  <a:pt x="1278" y="2229"/>
                </a:lnTo>
                <a:lnTo>
                  <a:pt x="1298" y="2215"/>
                </a:lnTo>
                <a:lnTo>
                  <a:pt x="1317" y="2224"/>
                </a:lnTo>
                <a:lnTo>
                  <a:pt x="1338" y="2211"/>
                </a:lnTo>
                <a:lnTo>
                  <a:pt x="1311" y="2190"/>
                </a:lnTo>
                <a:lnTo>
                  <a:pt x="1344" y="2175"/>
                </a:lnTo>
                <a:lnTo>
                  <a:pt x="1320" y="2146"/>
                </a:lnTo>
                <a:lnTo>
                  <a:pt x="1335" y="2142"/>
                </a:lnTo>
                <a:lnTo>
                  <a:pt x="1340" y="2116"/>
                </a:lnTo>
                <a:lnTo>
                  <a:pt x="1350" y="2089"/>
                </a:lnTo>
                <a:lnTo>
                  <a:pt x="1371" y="2080"/>
                </a:lnTo>
                <a:lnTo>
                  <a:pt x="1374" y="2052"/>
                </a:lnTo>
                <a:lnTo>
                  <a:pt x="1391" y="2008"/>
                </a:lnTo>
                <a:lnTo>
                  <a:pt x="1413" y="1956"/>
                </a:lnTo>
                <a:lnTo>
                  <a:pt x="1442" y="1945"/>
                </a:lnTo>
                <a:lnTo>
                  <a:pt x="1449" y="1917"/>
                </a:lnTo>
                <a:lnTo>
                  <a:pt x="1464" y="1885"/>
                </a:lnTo>
                <a:lnTo>
                  <a:pt x="1487" y="1861"/>
                </a:lnTo>
                <a:lnTo>
                  <a:pt x="1475" y="1846"/>
                </a:lnTo>
                <a:lnTo>
                  <a:pt x="1482" y="1822"/>
                </a:lnTo>
                <a:lnTo>
                  <a:pt x="1509" y="1816"/>
                </a:lnTo>
                <a:lnTo>
                  <a:pt x="1541" y="1810"/>
                </a:lnTo>
                <a:lnTo>
                  <a:pt x="1530" y="1788"/>
                </a:lnTo>
                <a:lnTo>
                  <a:pt x="1562" y="1773"/>
                </a:lnTo>
                <a:lnTo>
                  <a:pt x="1581" y="1752"/>
                </a:lnTo>
                <a:lnTo>
                  <a:pt x="1544" y="1746"/>
                </a:lnTo>
                <a:lnTo>
                  <a:pt x="1538" y="1729"/>
                </a:lnTo>
                <a:lnTo>
                  <a:pt x="1551" y="1704"/>
                </a:lnTo>
                <a:lnTo>
                  <a:pt x="1581" y="1699"/>
                </a:lnTo>
                <a:lnTo>
                  <a:pt x="1595" y="1707"/>
                </a:lnTo>
                <a:lnTo>
                  <a:pt x="1622" y="1704"/>
                </a:lnTo>
                <a:lnTo>
                  <a:pt x="1646" y="1686"/>
                </a:lnTo>
                <a:lnTo>
                  <a:pt x="1641" y="1656"/>
                </a:lnTo>
                <a:lnTo>
                  <a:pt x="1623" y="1608"/>
                </a:lnTo>
                <a:lnTo>
                  <a:pt x="1646" y="1581"/>
                </a:lnTo>
                <a:lnTo>
                  <a:pt x="1671" y="1599"/>
                </a:lnTo>
                <a:lnTo>
                  <a:pt x="1670" y="1638"/>
                </a:lnTo>
                <a:lnTo>
                  <a:pt x="1707" y="1656"/>
                </a:lnTo>
                <a:lnTo>
                  <a:pt x="1746" y="1647"/>
                </a:lnTo>
                <a:lnTo>
                  <a:pt x="1767" y="1617"/>
                </a:lnTo>
                <a:lnTo>
                  <a:pt x="1787" y="1638"/>
                </a:lnTo>
                <a:lnTo>
                  <a:pt x="1805" y="1635"/>
                </a:lnTo>
                <a:lnTo>
                  <a:pt x="1803" y="1611"/>
                </a:lnTo>
                <a:lnTo>
                  <a:pt x="1787" y="1584"/>
                </a:lnTo>
                <a:lnTo>
                  <a:pt x="1797" y="1561"/>
                </a:lnTo>
                <a:lnTo>
                  <a:pt x="1818" y="1566"/>
                </a:lnTo>
                <a:lnTo>
                  <a:pt x="1847" y="1566"/>
                </a:lnTo>
                <a:lnTo>
                  <a:pt x="1854" y="1599"/>
                </a:lnTo>
                <a:lnTo>
                  <a:pt x="1865" y="1617"/>
                </a:lnTo>
                <a:lnTo>
                  <a:pt x="1892" y="1612"/>
                </a:lnTo>
                <a:lnTo>
                  <a:pt x="1881" y="1567"/>
                </a:lnTo>
                <a:lnTo>
                  <a:pt x="1839" y="1525"/>
                </a:lnTo>
                <a:lnTo>
                  <a:pt x="1851" y="1506"/>
                </a:lnTo>
                <a:lnTo>
                  <a:pt x="1916" y="1513"/>
                </a:lnTo>
                <a:lnTo>
                  <a:pt x="1943" y="1486"/>
                </a:lnTo>
                <a:lnTo>
                  <a:pt x="1947" y="1528"/>
                </a:lnTo>
                <a:lnTo>
                  <a:pt x="1974" y="1521"/>
                </a:lnTo>
                <a:lnTo>
                  <a:pt x="1968" y="1504"/>
                </a:lnTo>
                <a:lnTo>
                  <a:pt x="1968" y="1480"/>
                </a:lnTo>
                <a:lnTo>
                  <a:pt x="1974" y="1450"/>
                </a:lnTo>
                <a:lnTo>
                  <a:pt x="2006" y="1431"/>
                </a:lnTo>
                <a:lnTo>
                  <a:pt x="2015" y="1408"/>
                </a:lnTo>
                <a:lnTo>
                  <a:pt x="2028" y="1405"/>
                </a:lnTo>
                <a:lnTo>
                  <a:pt x="2018" y="1477"/>
                </a:lnTo>
                <a:lnTo>
                  <a:pt x="1982" y="1566"/>
                </a:lnTo>
                <a:lnTo>
                  <a:pt x="1977" y="1599"/>
                </a:lnTo>
                <a:lnTo>
                  <a:pt x="2001" y="1576"/>
                </a:lnTo>
                <a:lnTo>
                  <a:pt x="2060" y="1450"/>
                </a:lnTo>
                <a:lnTo>
                  <a:pt x="2075" y="1465"/>
                </a:lnTo>
                <a:lnTo>
                  <a:pt x="2060" y="1543"/>
                </a:lnTo>
                <a:lnTo>
                  <a:pt x="2088" y="1537"/>
                </a:lnTo>
                <a:lnTo>
                  <a:pt x="2106" y="1507"/>
                </a:lnTo>
                <a:lnTo>
                  <a:pt x="2106" y="1473"/>
                </a:lnTo>
                <a:lnTo>
                  <a:pt x="2111" y="1446"/>
                </a:lnTo>
                <a:lnTo>
                  <a:pt x="2117" y="1428"/>
                </a:lnTo>
                <a:lnTo>
                  <a:pt x="2135" y="1413"/>
                </a:lnTo>
                <a:lnTo>
                  <a:pt x="2156" y="1438"/>
                </a:lnTo>
                <a:lnTo>
                  <a:pt x="2177" y="1449"/>
                </a:lnTo>
                <a:lnTo>
                  <a:pt x="2150" y="1506"/>
                </a:lnTo>
                <a:lnTo>
                  <a:pt x="2154" y="1522"/>
                </a:lnTo>
                <a:lnTo>
                  <a:pt x="2178" y="1513"/>
                </a:lnTo>
                <a:lnTo>
                  <a:pt x="2181" y="1489"/>
                </a:lnTo>
                <a:lnTo>
                  <a:pt x="2201" y="1465"/>
                </a:lnTo>
                <a:lnTo>
                  <a:pt x="2216" y="1465"/>
                </a:lnTo>
                <a:lnTo>
                  <a:pt x="2228" y="1483"/>
                </a:lnTo>
                <a:lnTo>
                  <a:pt x="2258" y="1498"/>
                </a:lnTo>
                <a:lnTo>
                  <a:pt x="2300" y="1524"/>
                </a:lnTo>
                <a:lnTo>
                  <a:pt x="2315" y="1542"/>
                </a:lnTo>
                <a:lnTo>
                  <a:pt x="2310" y="1563"/>
                </a:lnTo>
                <a:lnTo>
                  <a:pt x="2309" y="1590"/>
                </a:lnTo>
                <a:lnTo>
                  <a:pt x="2270" y="1600"/>
                </a:lnTo>
                <a:lnTo>
                  <a:pt x="2253" y="1599"/>
                </a:lnTo>
                <a:lnTo>
                  <a:pt x="2234" y="1590"/>
                </a:lnTo>
                <a:lnTo>
                  <a:pt x="2208" y="1593"/>
                </a:lnTo>
                <a:lnTo>
                  <a:pt x="2267" y="1648"/>
                </a:lnTo>
                <a:lnTo>
                  <a:pt x="2300" y="1651"/>
                </a:lnTo>
                <a:lnTo>
                  <a:pt x="2339" y="1663"/>
                </a:lnTo>
                <a:lnTo>
                  <a:pt x="2369" y="1633"/>
                </a:lnTo>
                <a:lnTo>
                  <a:pt x="2418" y="1656"/>
                </a:lnTo>
                <a:lnTo>
                  <a:pt x="2429" y="1675"/>
                </a:lnTo>
                <a:lnTo>
                  <a:pt x="2421" y="1711"/>
                </a:lnTo>
                <a:lnTo>
                  <a:pt x="2471" y="1734"/>
                </a:lnTo>
                <a:lnTo>
                  <a:pt x="2574" y="1761"/>
                </a:lnTo>
                <a:lnTo>
                  <a:pt x="2652" y="1813"/>
                </a:lnTo>
                <a:lnTo>
                  <a:pt x="2865" y="1971"/>
                </a:lnTo>
                <a:lnTo>
                  <a:pt x="2894" y="2052"/>
                </a:lnTo>
                <a:lnTo>
                  <a:pt x="2895" y="2127"/>
                </a:lnTo>
                <a:lnTo>
                  <a:pt x="2852" y="2182"/>
                </a:lnTo>
                <a:lnTo>
                  <a:pt x="2786" y="2224"/>
                </a:lnTo>
                <a:lnTo>
                  <a:pt x="2652" y="2206"/>
                </a:lnTo>
                <a:lnTo>
                  <a:pt x="2559" y="2169"/>
                </a:lnTo>
                <a:lnTo>
                  <a:pt x="2462" y="2122"/>
                </a:lnTo>
                <a:lnTo>
                  <a:pt x="2396" y="2082"/>
                </a:lnTo>
                <a:lnTo>
                  <a:pt x="2388" y="2100"/>
                </a:lnTo>
                <a:lnTo>
                  <a:pt x="2466" y="2197"/>
                </a:lnTo>
                <a:lnTo>
                  <a:pt x="2526" y="2254"/>
                </a:lnTo>
                <a:lnTo>
                  <a:pt x="2531" y="2302"/>
                </a:lnTo>
                <a:lnTo>
                  <a:pt x="2508" y="2325"/>
                </a:lnTo>
                <a:lnTo>
                  <a:pt x="2523" y="2353"/>
                </a:lnTo>
                <a:lnTo>
                  <a:pt x="2523" y="2407"/>
                </a:lnTo>
                <a:lnTo>
                  <a:pt x="2549" y="2461"/>
                </a:lnTo>
                <a:lnTo>
                  <a:pt x="2591" y="2473"/>
                </a:lnTo>
                <a:lnTo>
                  <a:pt x="2625" y="2527"/>
                </a:lnTo>
                <a:lnTo>
                  <a:pt x="2691" y="2535"/>
                </a:lnTo>
                <a:lnTo>
                  <a:pt x="2694" y="2461"/>
                </a:lnTo>
                <a:lnTo>
                  <a:pt x="2658" y="2380"/>
                </a:lnTo>
                <a:lnTo>
                  <a:pt x="2721" y="2322"/>
                </a:lnTo>
                <a:lnTo>
                  <a:pt x="2790" y="2353"/>
                </a:lnTo>
                <a:lnTo>
                  <a:pt x="2877" y="2386"/>
                </a:lnTo>
                <a:lnTo>
                  <a:pt x="2868" y="2281"/>
                </a:lnTo>
                <a:lnTo>
                  <a:pt x="2925" y="2208"/>
                </a:lnTo>
                <a:lnTo>
                  <a:pt x="3036" y="2101"/>
                </a:lnTo>
                <a:lnTo>
                  <a:pt x="3090" y="2172"/>
                </a:lnTo>
                <a:lnTo>
                  <a:pt x="3131" y="2116"/>
                </a:lnTo>
                <a:lnTo>
                  <a:pt x="3090" y="2067"/>
                </a:lnTo>
                <a:lnTo>
                  <a:pt x="3090" y="1981"/>
                </a:lnTo>
                <a:lnTo>
                  <a:pt x="3120" y="1915"/>
                </a:lnTo>
                <a:lnTo>
                  <a:pt x="3078" y="1870"/>
                </a:lnTo>
                <a:lnTo>
                  <a:pt x="3095" y="1807"/>
                </a:lnTo>
                <a:lnTo>
                  <a:pt x="3171" y="1821"/>
                </a:lnTo>
                <a:lnTo>
                  <a:pt x="3248" y="1860"/>
                </a:lnTo>
                <a:lnTo>
                  <a:pt x="3263" y="1921"/>
                </a:lnTo>
                <a:lnTo>
                  <a:pt x="3225" y="1969"/>
                </a:lnTo>
                <a:lnTo>
                  <a:pt x="3170" y="1981"/>
                </a:lnTo>
                <a:lnTo>
                  <a:pt x="3195" y="2038"/>
                </a:lnTo>
                <a:lnTo>
                  <a:pt x="3233" y="2071"/>
                </a:lnTo>
                <a:lnTo>
                  <a:pt x="3299" y="2053"/>
                </a:lnTo>
                <a:lnTo>
                  <a:pt x="3330" y="1972"/>
                </a:lnTo>
                <a:lnTo>
                  <a:pt x="3405" y="1894"/>
                </a:lnTo>
                <a:lnTo>
                  <a:pt x="3516" y="1834"/>
                </a:lnTo>
                <a:lnTo>
                  <a:pt x="3578" y="1764"/>
                </a:lnTo>
                <a:lnTo>
                  <a:pt x="3645" y="1752"/>
                </a:lnTo>
                <a:lnTo>
                  <a:pt x="3633" y="1857"/>
                </a:lnTo>
                <a:lnTo>
                  <a:pt x="3689" y="1872"/>
                </a:lnTo>
                <a:lnTo>
                  <a:pt x="3755" y="1843"/>
                </a:lnTo>
                <a:lnTo>
                  <a:pt x="3860" y="1768"/>
                </a:lnTo>
                <a:lnTo>
                  <a:pt x="3935" y="1761"/>
                </a:lnTo>
                <a:lnTo>
                  <a:pt x="3986" y="1806"/>
                </a:lnTo>
                <a:lnTo>
                  <a:pt x="4017" y="1762"/>
                </a:lnTo>
                <a:lnTo>
                  <a:pt x="3983" y="1690"/>
                </a:lnTo>
                <a:lnTo>
                  <a:pt x="3882" y="1599"/>
                </a:lnTo>
                <a:lnTo>
                  <a:pt x="3912" y="1546"/>
                </a:lnTo>
                <a:lnTo>
                  <a:pt x="3981" y="1593"/>
                </a:lnTo>
                <a:lnTo>
                  <a:pt x="4029" y="1647"/>
                </a:lnTo>
                <a:lnTo>
                  <a:pt x="4103" y="1648"/>
                </a:lnTo>
                <a:lnTo>
                  <a:pt x="4229" y="1698"/>
                </a:lnTo>
                <a:lnTo>
                  <a:pt x="4289" y="1756"/>
                </a:lnTo>
                <a:lnTo>
                  <a:pt x="4373" y="1788"/>
                </a:lnTo>
                <a:lnTo>
                  <a:pt x="4394" y="1837"/>
                </a:lnTo>
                <a:lnTo>
                  <a:pt x="4446" y="1899"/>
                </a:lnTo>
                <a:lnTo>
                  <a:pt x="4490" y="1810"/>
                </a:lnTo>
                <a:lnTo>
                  <a:pt x="4446" y="1774"/>
                </a:lnTo>
                <a:lnTo>
                  <a:pt x="4433" y="1734"/>
                </a:lnTo>
                <a:lnTo>
                  <a:pt x="4410" y="1687"/>
                </a:lnTo>
                <a:lnTo>
                  <a:pt x="4365" y="1657"/>
                </a:lnTo>
                <a:lnTo>
                  <a:pt x="4392" y="1521"/>
                </a:lnTo>
                <a:lnTo>
                  <a:pt x="4347" y="1410"/>
                </a:lnTo>
                <a:lnTo>
                  <a:pt x="4421" y="1323"/>
                </a:lnTo>
                <a:lnTo>
                  <a:pt x="4482" y="1219"/>
                </a:lnTo>
                <a:lnTo>
                  <a:pt x="4496" y="1071"/>
                </a:lnTo>
                <a:lnTo>
                  <a:pt x="4562" y="966"/>
                </a:lnTo>
                <a:lnTo>
                  <a:pt x="4632" y="1003"/>
                </a:lnTo>
                <a:lnTo>
                  <a:pt x="4632" y="1057"/>
                </a:lnTo>
                <a:lnTo>
                  <a:pt x="4706" y="1162"/>
                </a:lnTo>
                <a:lnTo>
                  <a:pt x="4671" y="1327"/>
                </a:lnTo>
                <a:lnTo>
                  <a:pt x="4643" y="1375"/>
                </a:lnTo>
                <a:lnTo>
                  <a:pt x="4689" y="1444"/>
                </a:lnTo>
                <a:lnTo>
                  <a:pt x="4700" y="1531"/>
                </a:lnTo>
                <a:lnTo>
                  <a:pt x="4676" y="1587"/>
                </a:lnTo>
                <a:lnTo>
                  <a:pt x="4704" y="1710"/>
                </a:lnTo>
                <a:lnTo>
                  <a:pt x="4689" y="1773"/>
                </a:lnTo>
                <a:lnTo>
                  <a:pt x="4739" y="1819"/>
                </a:lnTo>
                <a:lnTo>
                  <a:pt x="4743" y="1923"/>
                </a:lnTo>
                <a:lnTo>
                  <a:pt x="4697" y="2010"/>
                </a:lnTo>
                <a:lnTo>
                  <a:pt x="4632" y="2076"/>
                </a:lnTo>
                <a:lnTo>
                  <a:pt x="4556" y="2133"/>
                </a:lnTo>
                <a:lnTo>
                  <a:pt x="4553" y="2158"/>
                </a:lnTo>
                <a:lnTo>
                  <a:pt x="4563" y="2181"/>
                </a:lnTo>
                <a:lnTo>
                  <a:pt x="4610" y="2187"/>
                </a:lnTo>
                <a:lnTo>
                  <a:pt x="4665" y="2190"/>
                </a:lnTo>
                <a:lnTo>
                  <a:pt x="4682" y="2134"/>
                </a:lnTo>
                <a:lnTo>
                  <a:pt x="4758" y="2086"/>
                </a:lnTo>
                <a:lnTo>
                  <a:pt x="4806" y="1992"/>
                </a:lnTo>
                <a:lnTo>
                  <a:pt x="4820" y="1923"/>
                </a:lnTo>
                <a:lnTo>
                  <a:pt x="4794" y="1834"/>
                </a:lnTo>
                <a:lnTo>
                  <a:pt x="4823" y="1810"/>
                </a:lnTo>
                <a:lnTo>
                  <a:pt x="4880" y="1776"/>
                </a:lnTo>
                <a:lnTo>
                  <a:pt x="4865" y="1744"/>
                </a:lnTo>
                <a:lnTo>
                  <a:pt x="4764" y="1768"/>
                </a:lnTo>
                <a:lnTo>
                  <a:pt x="4767" y="1720"/>
                </a:lnTo>
                <a:lnTo>
                  <a:pt x="4781" y="1510"/>
                </a:lnTo>
                <a:lnTo>
                  <a:pt x="4725" y="1371"/>
                </a:lnTo>
                <a:lnTo>
                  <a:pt x="4745" y="1333"/>
                </a:lnTo>
                <a:lnTo>
                  <a:pt x="4769" y="1246"/>
                </a:lnTo>
                <a:lnTo>
                  <a:pt x="4811" y="1207"/>
                </a:lnTo>
                <a:lnTo>
                  <a:pt x="4811" y="1146"/>
                </a:lnTo>
                <a:lnTo>
                  <a:pt x="4793" y="1090"/>
                </a:lnTo>
                <a:lnTo>
                  <a:pt x="4776" y="1057"/>
                </a:lnTo>
                <a:lnTo>
                  <a:pt x="4808" y="1047"/>
                </a:lnTo>
                <a:lnTo>
                  <a:pt x="4856" y="1137"/>
                </a:lnTo>
                <a:lnTo>
                  <a:pt x="4868" y="1209"/>
                </a:lnTo>
                <a:lnTo>
                  <a:pt x="4847" y="1269"/>
                </a:lnTo>
                <a:lnTo>
                  <a:pt x="4848" y="1324"/>
                </a:lnTo>
                <a:lnTo>
                  <a:pt x="4851" y="1380"/>
                </a:lnTo>
                <a:lnTo>
                  <a:pt x="4893" y="1404"/>
                </a:lnTo>
                <a:lnTo>
                  <a:pt x="4949" y="1414"/>
                </a:lnTo>
                <a:lnTo>
                  <a:pt x="5013" y="1459"/>
                </a:lnTo>
                <a:lnTo>
                  <a:pt x="5031" y="1426"/>
                </a:lnTo>
                <a:lnTo>
                  <a:pt x="4985" y="1393"/>
                </a:lnTo>
                <a:lnTo>
                  <a:pt x="4917" y="1360"/>
                </a:lnTo>
                <a:lnTo>
                  <a:pt x="4895" y="1324"/>
                </a:lnTo>
                <a:lnTo>
                  <a:pt x="4887" y="1279"/>
                </a:lnTo>
                <a:lnTo>
                  <a:pt x="4911" y="1258"/>
                </a:lnTo>
                <a:lnTo>
                  <a:pt x="4949" y="1263"/>
                </a:lnTo>
                <a:lnTo>
                  <a:pt x="4979" y="1290"/>
                </a:lnTo>
                <a:lnTo>
                  <a:pt x="5009" y="1270"/>
                </a:lnTo>
                <a:lnTo>
                  <a:pt x="4977" y="1245"/>
                </a:lnTo>
                <a:lnTo>
                  <a:pt x="4973" y="1213"/>
                </a:lnTo>
                <a:lnTo>
                  <a:pt x="4931" y="1198"/>
                </a:lnTo>
                <a:lnTo>
                  <a:pt x="4968" y="1155"/>
                </a:lnTo>
                <a:lnTo>
                  <a:pt x="5018" y="1158"/>
                </a:lnTo>
                <a:lnTo>
                  <a:pt x="5079" y="1197"/>
                </a:lnTo>
                <a:lnTo>
                  <a:pt x="5153" y="1261"/>
                </a:lnTo>
                <a:lnTo>
                  <a:pt x="5208" y="1327"/>
                </a:lnTo>
                <a:lnTo>
                  <a:pt x="5255" y="1315"/>
                </a:lnTo>
                <a:lnTo>
                  <a:pt x="5262" y="1273"/>
                </a:lnTo>
                <a:lnTo>
                  <a:pt x="5241" y="1233"/>
                </a:lnTo>
                <a:lnTo>
                  <a:pt x="5166" y="1179"/>
                </a:lnTo>
                <a:lnTo>
                  <a:pt x="5153" y="984"/>
                </a:lnTo>
                <a:lnTo>
                  <a:pt x="5219" y="946"/>
                </a:lnTo>
                <a:lnTo>
                  <a:pt x="5313" y="955"/>
                </a:lnTo>
                <a:lnTo>
                  <a:pt x="5513" y="891"/>
                </a:lnTo>
                <a:lnTo>
                  <a:pt x="5448" y="828"/>
                </a:lnTo>
                <a:lnTo>
                  <a:pt x="5444" y="753"/>
                </a:lnTo>
                <a:lnTo>
                  <a:pt x="5456" y="691"/>
                </a:lnTo>
                <a:lnTo>
                  <a:pt x="5517" y="610"/>
                </a:lnTo>
                <a:lnTo>
                  <a:pt x="5570" y="613"/>
                </a:lnTo>
                <a:lnTo>
                  <a:pt x="5609" y="573"/>
                </a:lnTo>
                <a:lnTo>
                  <a:pt x="5705" y="520"/>
                </a:lnTo>
                <a:lnTo>
                  <a:pt x="5859" y="469"/>
                </a:lnTo>
                <a:lnTo>
                  <a:pt x="5832" y="438"/>
                </a:lnTo>
                <a:lnTo>
                  <a:pt x="5874" y="406"/>
                </a:lnTo>
                <a:lnTo>
                  <a:pt x="5937" y="390"/>
                </a:lnTo>
                <a:lnTo>
                  <a:pt x="6002" y="358"/>
                </a:lnTo>
                <a:lnTo>
                  <a:pt x="6072" y="345"/>
                </a:lnTo>
                <a:lnTo>
                  <a:pt x="6081" y="384"/>
                </a:lnTo>
                <a:lnTo>
                  <a:pt x="6051" y="432"/>
                </a:lnTo>
                <a:lnTo>
                  <a:pt x="6117" y="418"/>
                </a:lnTo>
                <a:lnTo>
                  <a:pt x="6180" y="373"/>
                </a:lnTo>
                <a:lnTo>
                  <a:pt x="6174" y="312"/>
                </a:lnTo>
                <a:lnTo>
                  <a:pt x="6216" y="307"/>
                </a:lnTo>
                <a:lnTo>
                  <a:pt x="6275" y="319"/>
                </a:lnTo>
                <a:lnTo>
                  <a:pt x="6330" y="295"/>
                </a:lnTo>
                <a:lnTo>
                  <a:pt x="6305" y="241"/>
                </a:lnTo>
                <a:lnTo>
                  <a:pt x="6314" y="198"/>
                </a:lnTo>
                <a:lnTo>
                  <a:pt x="6345" y="124"/>
                </a:lnTo>
                <a:lnTo>
                  <a:pt x="6425" y="49"/>
                </a:lnTo>
                <a:lnTo>
                  <a:pt x="6497" y="0"/>
                </a:lnTo>
                <a:lnTo>
                  <a:pt x="6536" y="48"/>
                </a:lnTo>
                <a:lnTo>
                  <a:pt x="6594" y="73"/>
                </a:lnTo>
                <a:lnTo>
                  <a:pt x="6591" y="108"/>
                </a:lnTo>
                <a:lnTo>
                  <a:pt x="6549" y="126"/>
                </a:lnTo>
                <a:lnTo>
                  <a:pt x="6516" y="169"/>
                </a:lnTo>
                <a:lnTo>
                  <a:pt x="6576" y="186"/>
                </a:lnTo>
                <a:lnTo>
                  <a:pt x="6641" y="175"/>
                </a:lnTo>
                <a:lnTo>
                  <a:pt x="6672" y="216"/>
                </a:lnTo>
                <a:lnTo>
                  <a:pt x="6623" y="298"/>
                </a:lnTo>
                <a:lnTo>
                  <a:pt x="6666" y="303"/>
                </a:lnTo>
                <a:lnTo>
                  <a:pt x="6707" y="295"/>
                </a:lnTo>
                <a:lnTo>
                  <a:pt x="6707" y="262"/>
                </a:lnTo>
                <a:lnTo>
                  <a:pt x="6743" y="253"/>
                </a:lnTo>
                <a:lnTo>
                  <a:pt x="6860" y="250"/>
                </a:lnTo>
                <a:lnTo>
                  <a:pt x="6930" y="265"/>
                </a:lnTo>
                <a:lnTo>
                  <a:pt x="7052" y="463"/>
                </a:lnTo>
                <a:lnTo>
                  <a:pt x="7049" y="513"/>
                </a:lnTo>
                <a:lnTo>
                  <a:pt x="6993" y="493"/>
                </a:lnTo>
                <a:lnTo>
                  <a:pt x="6993" y="535"/>
                </a:lnTo>
                <a:lnTo>
                  <a:pt x="7049" y="585"/>
                </a:lnTo>
                <a:lnTo>
                  <a:pt x="6999" y="646"/>
                </a:lnTo>
                <a:lnTo>
                  <a:pt x="6827" y="810"/>
                </a:lnTo>
                <a:lnTo>
                  <a:pt x="6735" y="912"/>
                </a:lnTo>
                <a:lnTo>
                  <a:pt x="6653" y="970"/>
                </a:lnTo>
                <a:lnTo>
                  <a:pt x="6597" y="1024"/>
                </a:lnTo>
                <a:lnTo>
                  <a:pt x="6681" y="1047"/>
                </a:lnTo>
                <a:lnTo>
                  <a:pt x="6821" y="985"/>
                </a:lnTo>
                <a:lnTo>
                  <a:pt x="6786" y="906"/>
                </a:lnTo>
                <a:lnTo>
                  <a:pt x="6825" y="856"/>
                </a:lnTo>
                <a:lnTo>
                  <a:pt x="6909" y="910"/>
                </a:lnTo>
                <a:lnTo>
                  <a:pt x="7007" y="912"/>
                </a:lnTo>
                <a:lnTo>
                  <a:pt x="7095" y="946"/>
                </a:lnTo>
                <a:lnTo>
                  <a:pt x="7175" y="934"/>
                </a:lnTo>
                <a:lnTo>
                  <a:pt x="7251" y="963"/>
                </a:lnTo>
                <a:lnTo>
                  <a:pt x="7329" y="955"/>
                </a:lnTo>
                <a:lnTo>
                  <a:pt x="7292" y="1035"/>
                </a:lnTo>
                <a:lnTo>
                  <a:pt x="7338" y="1053"/>
                </a:lnTo>
                <a:lnTo>
                  <a:pt x="7376" y="1033"/>
                </a:lnTo>
                <a:lnTo>
                  <a:pt x="7430" y="1071"/>
                </a:lnTo>
                <a:lnTo>
                  <a:pt x="7494" y="1075"/>
                </a:lnTo>
                <a:lnTo>
                  <a:pt x="7539" y="1081"/>
                </a:lnTo>
                <a:lnTo>
                  <a:pt x="7587" y="1081"/>
                </a:lnTo>
                <a:lnTo>
                  <a:pt x="7583" y="973"/>
                </a:lnTo>
                <a:lnTo>
                  <a:pt x="7640" y="907"/>
                </a:lnTo>
                <a:lnTo>
                  <a:pt x="7718" y="960"/>
                </a:lnTo>
                <a:lnTo>
                  <a:pt x="7778" y="987"/>
                </a:lnTo>
                <a:lnTo>
                  <a:pt x="7817" y="937"/>
                </a:lnTo>
                <a:lnTo>
                  <a:pt x="7914" y="1042"/>
                </a:lnTo>
                <a:lnTo>
                  <a:pt x="7922" y="1096"/>
                </a:lnTo>
                <a:lnTo>
                  <a:pt x="7916" y="1150"/>
                </a:lnTo>
                <a:lnTo>
                  <a:pt x="7907" y="1192"/>
                </a:lnTo>
                <a:lnTo>
                  <a:pt x="7892" y="1282"/>
                </a:lnTo>
                <a:lnTo>
                  <a:pt x="7889" y="1366"/>
                </a:lnTo>
                <a:lnTo>
                  <a:pt x="7910" y="1392"/>
                </a:lnTo>
                <a:lnTo>
                  <a:pt x="7932" y="1423"/>
                </a:lnTo>
                <a:lnTo>
                  <a:pt x="8021" y="1492"/>
                </a:lnTo>
                <a:lnTo>
                  <a:pt x="8054" y="1462"/>
                </a:lnTo>
                <a:lnTo>
                  <a:pt x="8066" y="1411"/>
                </a:lnTo>
                <a:lnTo>
                  <a:pt x="8084" y="1344"/>
                </a:lnTo>
                <a:lnTo>
                  <a:pt x="8109" y="1294"/>
                </a:lnTo>
                <a:lnTo>
                  <a:pt x="8133" y="1300"/>
                </a:lnTo>
                <a:lnTo>
                  <a:pt x="8145" y="1329"/>
                </a:lnTo>
                <a:lnTo>
                  <a:pt x="8177" y="1378"/>
                </a:lnTo>
                <a:lnTo>
                  <a:pt x="8231" y="1377"/>
                </a:lnTo>
                <a:lnTo>
                  <a:pt x="8253" y="1339"/>
                </a:lnTo>
                <a:lnTo>
                  <a:pt x="8292" y="1303"/>
                </a:lnTo>
                <a:lnTo>
                  <a:pt x="8358" y="1383"/>
                </a:lnTo>
                <a:lnTo>
                  <a:pt x="8412" y="1330"/>
                </a:lnTo>
                <a:lnTo>
                  <a:pt x="8462" y="1327"/>
                </a:lnTo>
                <a:lnTo>
                  <a:pt x="8481" y="1356"/>
                </a:lnTo>
                <a:lnTo>
                  <a:pt x="8504" y="1372"/>
                </a:lnTo>
                <a:lnTo>
                  <a:pt x="8529" y="1350"/>
                </a:lnTo>
                <a:lnTo>
                  <a:pt x="8511" y="1312"/>
                </a:lnTo>
                <a:lnTo>
                  <a:pt x="8510" y="1281"/>
                </a:lnTo>
                <a:lnTo>
                  <a:pt x="8538" y="1237"/>
                </a:lnTo>
                <a:lnTo>
                  <a:pt x="8499" y="1240"/>
                </a:lnTo>
                <a:lnTo>
                  <a:pt x="8484" y="1218"/>
                </a:lnTo>
                <a:lnTo>
                  <a:pt x="8513" y="1155"/>
                </a:lnTo>
                <a:lnTo>
                  <a:pt x="8546" y="1165"/>
                </a:lnTo>
                <a:lnTo>
                  <a:pt x="8571" y="1171"/>
                </a:lnTo>
                <a:lnTo>
                  <a:pt x="8583" y="1102"/>
                </a:lnTo>
                <a:lnTo>
                  <a:pt x="8619" y="1087"/>
                </a:lnTo>
                <a:lnTo>
                  <a:pt x="8639" y="1123"/>
                </a:lnTo>
                <a:lnTo>
                  <a:pt x="8693" y="1134"/>
                </a:lnTo>
                <a:lnTo>
                  <a:pt x="8750" y="1132"/>
                </a:lnTo>
                <a:lnTo>
                  <a:pt x="8793" y="1153"/>
                </a:lnTo>
                <a:lnTo>
                  <a:pt x="8862" y="1149"/>
                </a:lnTo>
                <a:lnTo>
                  <a:pt x="8912" y="1207"/>
                </a:lnTo>
                <a:lnTo>
                  <a:pt x="8958" y="1194"/>
                </a:lnTo>
                <a:lnTo>
                  <a:pt x="9032" y="1198"/>
                </a:lnTo>
                <a:lnTo>
                  <a:pt x="9092" y="1249"/>
                </a:lnTo>
                <a:lnTo>
                  <a:pt x="9110" y="1296"/>
                </a:lnTo>
                <a:lnTo>
                  <a:pt x="9047" y="1303"/>
                </a:lnTo>
                <a:lnTo>
                  <a:pt x="9045" y="1329"/>
                </a:lnTo>
                <a:lnTo>
                  <a:pt x="9137" y="1357"/>
                </a:lnTo>
                <a:lnTo>
                  <a:pt x="9201" y="1399"/>
                </a:lnTo>
                <a:lnTo>
                  <a:pt x="9227" y="1459"/>
                </a:lnTo>
                <a:lnTo>
                  <a:pt x="9297" y="1479"/>
                </a:lnTo>
                <a:lnTo>
                  <a:pt x="9416" y="1447"/>
                </a:lnTo>
                <a:lnTo>
                  <a:pt x="9519" y="1437"/>
                </a:lnTo>
                <a:lnTo>
                  <a:pt x="9597" y="1465"/>
                </a:lnTo>
                <a:lnTo>
                  <a:pt x="9657" y="1512"/>
                </a:lnTo>
                <a:lnTo>
                  <a:pt x="9669" y="1567"/>
                </a:lnTo>
                <a:lnTo>
                  <a:pt x="9650" y="1635"/>
                </a:lnTo>
                <a:lnTo>
                  <a:pt x="9669" y="1672"/>
                </a:lnTo>
                <a:lnTo>
                  <a:pt x="9714" y="1683"/>
                </a:lnTo>
                <a:lnTo>
                  <a:pt x="9731" y="1758"/>
                </a:lnTo>
                <a:lnTo>
                  <a:pt x="9762" y="1758"/>
                </a:lnTo>
                <a:lnTo>
                  <a:pt x="9777" y="1683"/>
                </a:lnTo>
                <a:lnTo>
                  <a:pt x="9852" y="1683"/>
                </a:lnTo>
                <a:lnTo>
                  <a:pt x="9878" y="1644"/>
                </a:lnTo>
                <a:lnTo>
                  <a:pt x="9929" y="1681"/>
                </a:lnTo>
                <a:lnTo>
                  <a:pt x="9984" y="1660"/>
                </a:lnTo>
                <a:lnTo>
                  <a:pt x="10053" y="1692"/>
                </a:lnTo>
                <a:lnTo>
                  <a:pt x="10101" y="1677"/>
                </a:lnTo>
                <a:lnTo>
                  <a:pt x="10149" y="1612"/>
                </a:lnTo>
                <a:lnTo>
                  <a:pt x="10211" y="1636"/>
                </a:lnTo>
                <a:lnTo>
                  <a:pt x="10196" y="1674"/>
                </a:lnTo>
                <a:lnTo>
                  <a:pt x="10152" y="1677"/>
                </a:lnTo>
                <a:lnTo>
                  <a:pt x="10146" y="1728"/>
                </a:lnTo>
                <a:lnTo>
                  <a:pt x="10187" y="1752"/>
                </a:lnTo>
                <a:lnTo>
                  <a:pt x="10215" y="1779"/>
                </a:lnTo>
                <a:lnTo>
                  <a:pt x="10221" y="1804"/>
                </a:lnTo>
                <a:lnTo>
                  <a:pt x="10260" y="1807"/>
                </a:lnTo>
                <a:lnTo>
                  <a:pt x="10298" y="1767"/>
                </a:lnTo>
                <a:lnTo>
                  <a:pt x="10284" y="1704"/>
                </a:lnTo>
                <a:lnTo>
                  <a:pt x="10265" y="1654"/>
                </a:lnTo>
                <a:lnTo>
                  <a:pt x="10275" y="1587"/>
                </a:lnTo>
                <a:lnTo>
                  <a:pt x="10362" y="1609"/>
                </a:lnTo>
                <a:lnTo>
                  <a:pt x="10433" y="1627"/>
                </a:lnTo>
                <a:lnTo>
                  <a:pt x="10521" y="1638"/>
                </a:lnTo>
                <a:lnTo>
                  <a:pt x="10595" y="1645"/>
                </a:lnTo>
                <a:lnTo>
                  <a:pt x="10652" y="1686"/>
                </a:lnTo>
                <a:lnTo>
                  <a:pt x="10743" y="1722"/>
                </a:lnTo>
                <a:lnTo>
                  <a:pt x="10851" y="1821"/>
                </a:lnTo>
                <a:lnTo>
                  <a:pt x="10925" y="1897"/>
                </a:lnTo>
                <a:lnTo>
                  <a:pt x="11097" y="2050"/>
                </a:lnTo>
                <a:lnTo>
                  <a:pt x="11088" y="2097"/>
                </a:lnTo>
                <a:lnTo>
                  <a:pt x="11090" y="2143"/>
                </a:lnTo>
                <a:lnTo>
                  <a:pt x="11111" y="2169"/>
                </a:lnTo>
                <a:lnTo>
                  <a:pt x="11148" y="2175"/>
                </a:lnTo>
                <a:lnTo>
                  <a:pt x="11141" y="2139"/>
                </a:lnTo>
                <a:lnTo>
                  <a:pt x="11135" y="2088"/>
                </a:lnTo>
                <a:lnTo>
                  <a:pt x="11163" y="2059"/>
                </a:lnTo>
                <a:lnTo>
                  <a:pt x="11276" y="2115"/>
                </a:lnTo>
                <a:lnTo>
                  <a:pt x="11376" y="2211"/>
                </a:lnTo>
                <a:lnTo>
                  <a:pt x="11333" y="2236"/>
                </a:lnTo>
                <a:lnTo>
                  <a:pt x="11306" y="2292"/>
                </a:lnTo>
                <a:lnTo>
                  <a:pt x="11268" y="2305"/>
                </a:lnTo>
                <a:lnTo>
                  <a:pt x="11228" y="2287"/>
                </a:lnTo>
                <a:lnTo>
                  <a:pt x="11232" y="2329"/>
                </a:lnTo>
                <a:lnTo>
                  <a:pt x="11238" y="2370"/>
                </a:lnTo>
                <a:lnTo>
                  <a:pt x="11208" y="2379"/>
                </a:lnTo>
                <a:lnTo>
                  <a:pt x="11210" y="2443"/>
                </a:lnTo>
                <a:lnTo>
                  <a:pt x="11180" y="2463"/>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79" name="Freeform 154">
            <a:extLst>
              <a:ext uri="{FF2B5EF4-FFF2-40B4-BE49-F238E27FC236}">
                <a16:creationId xmlns:a16="http://schemas.microsoft.com/office/drawing/2014/main" id="{C8FCC648-7B31-4C1A-ED36-76F6602FA01E}"/>
              </a:ext>
            </a:extLst>
          </p:cNvPr>
          <p:cNvSpPr>
            <a:spLocks/>
          </p:cNvSpPr>
          <p:nvPr/>
        </p:nvSpPr>
        <p:spPr bwMode="auto">
          <a:xfrm>
            <a:off x="5502277" y="2960689"/>
            <a:ext cx="174625" cy="368300"/>
          </a:xfrm>
          <a:custGeom>
            <a:avLst/>
            <a:gdLst/>
            <a:ahLst/>
            <a:cxnLst>
              <a:cxn ang="0">
                <a:pos x="204" y="11"/>
              </a:cxn>
              <a:cxn ang="0">
                <a:pos x="285" y="4"/>
              </a:cxn>
              <a:cxn ang="0">
                <a:pos x="260" y="49"/>
              </a:cxn>
              <a:cxn ang="0">
                <a:pos x="161" y="103"/>
              </a:cxn>
              <a:cxn ang="0">
                <a:pos x="210" y="131"/>
              </a:cxn>
              <a:cxn ang="0">
                <a:pos x="314" y="136"/>
              </a:cxn>
              <a:cxn ang="0">
                <a:pos x="366" y="160"/>
              </a:cxn>
              <a:cxn ang="0">
                <a:pos x="331" y="212"/>
              </a:cxn>
              <a:cxn ang="0">
                <a:pos x="264" y="295"/>
              </a:cxn>
              <a:cxn ang="0">
                <a:pos x="222" y="339"/>
              </a:cxn>
              <a:cxn ang="0">
                <a:pos x="287" y="355"/>
              </a:cxn>
              <a:cxn ang="0">
                <a:pos x="335" y="412"/>
              </a:cxn>
              <a:cxn ang="0">
                <a:pos x="366" y="500"/>
              </a:cxn>
              <a:cxn ang="0">
                <a:pos x="413" y="575"/>
              </a:cxn>
              <a:cxn ang="0">
                <a:pos x="385" y="652"/>
              </a:cxn>
              <a:cxn ang="0">
                <a:pos x="412" y="705"/>
              </a:cxn>
              <a:cxn ang="0">
                <a:pos x="440" y="763"/>
              </a:cxn>
              <a:cxn ang="0">
                <a:pos x="514" y="759"/>
              </a:cxn>
              <a:cxn ang="0">
                <a:pos x="507" y="817"/>
              </a:cxn>
              <a:cxn ang="0">
                <a:pos x="451" y="876"/>
              </a:cxn>
              <a:cxn ang="0">
                <a:pos x="474" y="907"/>
              </a:cxn>
              <a:cxn ang="0">
                <a:pos x="456" y="966"/>
              </a:cxn>
              <a:cxn ang="0">
                <a:pos x="394" y="1002"/>
              </a:cxn>
              <a:cxn ang="0">
                <a:pos x="309" y="984"/>
              </a:cxn>
              <a:cxn ang="0">
                <a:pos x="250" y="993"/>
              </a:cxn>
              <a:cxn ang="0">
                <a:pos x="204" y="994"/>
              </a:cxn>
              <a:cxn ang="0">
                <a:pos x="131" y="985"/>
              </a:cxn>
              <a:cxn ang="0">
                <a:pos x="107" y="1036"/>
              </a:cxn>
              <a:cxn ang="0">
                <a:pos x="57" y="1047"/>
              </a:cxn>
              <a:cxn ang="0">
                <a:pos x="0" y="1047"/>
              </a:cxn>
              <a:cxn ang="0">
                <a:pos x="37" y="996"/>
              </a:cxn>
              <a:cxn ang="0">
                <a:pos x="82" y="939"/>
              </a:cxn>
              <a:cxn ang="0">
                <a:pos x="137" y="926"/>
              </a:cxn>
              <a:cxn ang="0">
                <a:pos x="196" y="915"/>
              </a:cxn>
              <a:cxn ang="0">
                <a:pos x="188" y="890"/>
              </a:cxn>
              <a:cxn ang="0">
                <a:pos x="126" y="898"/>
              </a:cxn>
              <a:cxn ang="0">
                <a:pos x="66" y="889"/>
              </a:cxn>
              <a:cxn ang="0">
                <a:pos x="9" y="864"/>
              </a:cxn>
              <a:cxn ang="0">
                <a:pos x="89" y="796"/>
              </a:cxn>
              <a:cxn ang="0">
                <a:pos x="96" y="747"/>
              </a:cxn>
              <a:cxn ang="0">
                <a:pos x="75" y="697"/>
              </a:cxn>
              <a:cxn ang="0">
                <a:pos x="124" y="709"/>
              </a:cxn>
              <a:cxn ang="0">
                <a:pos x="180" y="666"/>
              </a:cxn>
              <a:cxn ang="0">
                <a:pos x="223" y="686"/>
              </a:cxn>
              <a:cxn ang="0">
                <a:pos x="208" y="647"/>
              </a:cxn>
              <a:cxn ang="0">
                <a:pos x="201" y="569"/>
              </a:cxn>
              <a:cxn ang="0">
                <a:pos x="179" y="479"/>
              </a:cxn>
              <a:cxn ang="0">
                <a:pos x="84" y="485"/>
              </a:cxn>
              <a:cxn ang="0">
                <a:pos x="101" y="420"/>
              </a:cxn>
              <a:cxn ang="0">
                <a:pos x="108" y="355"/>
              </a:cxn>
              <a:cxn ang="0">
                <a:pos x="100" y="328"/>
              </a:cxn>
              <a:cxn ang="0">
                <a:pos x="60" y="312"/>
              </a:cxn>
              <a:cxn ang="0">
                <a:pos x="33" y="224"/>
              </a:cxn>
              <a:cxn ang="0">
                <a:pos x="91" y="168"/>
              </a:cxn>
              <a:cxn ang="0">
                <a:pos x="72" y="98"/>
              </a:cxn>
              <a:cxn ang="0">
                <a:pos x="123" y="57"/>
              </a:cxn>
              <a:cxn ang="0">
                <a:pos x="140" y="2"/>
              </a:cxn>
            </a:cxnLst>
            <a:rect l="0" t="0" r="r" b="b"/>
            <a:pathLst>
              <a:path w="514" h="1066">
                <a:moveTo>
                  <a:pt x="169" y="0"/>
                </a:moveTo>
                <a:lnTo>
                  <a:pt x="204" y="11"/>
                </a:lnTo>
                <a:lnTo>
                  <a:pt x="234" y="8"/>
                </a:lnTo>
                <a:lnTo>
                  <a:pt x="285" y="4"/>
                </a:lnTo>
                <a:lnTo>
                  <a:pt x="285" y="31"/>
                </a:lnTo>
                <a:lnTo>
                  <a:pt x="260" y="49"/>
                </a:lnTo>
                <a:lnTo>
                  <a:pt x="230" y="77"/>
                </a:lnTo>
                <a:lnTo>
                  <a:pt x="161" y="103"/>
                </a:lnTo>
                <a:lnTo>
                  <a:pt x="182" y="147"/>
                </a:lnTo>
                <a:lnTo>
                  <a:pt x="210" y="131"/>
                </a:lnTo>
                <a:lnTo>
                  <a:pt x="257" y="123"/>
                </a:lnTo>
                <a:lnTo>
                  <a:pt x="314" y="136"/>
                </a:lnTo>
                <a:lnTo>
                  <a:pt x="347" y="137"/>
                </a:lnTo>
                <a:lnTo>
                  <a:pt x="366" y="160"/>
                </a:lnTo>
                <a:lnTo>
                  <a:pt x="349" y="182"/>
                </a:lnTo>
                <a:lnTo>
                  <a:pt x="331" y="212"/>
                </a:lnTo>
                <a:lnTo>
                  <a:pt x="313" y="243"/>
                </a:lnTo>
                <a:lnTo>
                  <a:pt x="264" y="295"/>
                </a:lnTo>
                <a:lnTo>
                  <a:pt x="251" y="323"/>
                </a:lnTo>
                <a:lnTo>
                  <a:pt x="222" y="339"/>
                </a:lnTo>
                <a:lnTo>
                  <a:pt x="262" y="351"/>
                </a:lnTo>
                <a:lnTo>
                  <a:pt x="287" y="355"/>
                </a:lnTo>
                <a:lnTo>
                  <a:pt x="316" y="378"/>
                </a:lnTo>
                <a:lnTo>
                  <a:pt x="335" y="412"/>
                </a:lnTo>
                <a:lnTo>
                  <a:pt x="347" y="453"/>
                </a:lnTo>
                <a:lnTo>
                  <a:pt x="366" y="500"/>
                </a:lnTo>
                <a:lnTo>
                  <a:pt x="378" y="538"/>
                </a:lnTo>
                <a:lnTo>
                  <a:pt x="413" y="575"/>
                </a:lnTo>
                <a:lnTo>
                  <a:pt x="396" y="619"/>
                </a:lnTo>
                <a:lnTo>
                  <a:pt x="385" y="652"/>
                </a:lnTo>
                <a:lnTo>
                  <a:pt x="394" y="681"/>
                </a:lnTo>
                <a:lnTo>
                  <a:pt x="412" y="705"/>
                </a:lnTo>
                <a:lnTo>
                  <a:pt x="440" y="736"/>
                </a:lnTo>
                <a:lnTo>
                  <a:pt x="440" y="763"/>
                </a:lnTo>
                <a:lnTo>
                  <a:pt x="472" y="745"/>
                </a:lnTo>
                <a:lnTo>
                  <a:pt x="514" y="759"/>
                </a:lnTo>
                <a:lnTo>
                  <a:pt x="504" y="778"/>
                </a:lnTo>
                <a:lnTo>
                  <a:pt x="507" y="817"/>
                </a:lnTo>
                <a:lnTo>
                  <a:pt x="481" y="850"/>
                </a:lnTo>
                <a:lnTo>
                  <a:pt x="451" y="876"/>
                </a:lnTo>
                <a:lnTo>
                  <a:pt x="433" y="909"/>
                </a:lnTo>
                <a:lnTo>
                  <a:pt x="474" y="907"/>
                </a:lnTo>
                <a:lnTo>
                  <a:pt x="478" y="936"/>
                </a:lnTo>
                <a:lnTo>
                  <a:pt x="456" y="966"/>
                </a:lnTo>
                <a:lnTo>
                  <a:pt x="434" y="998"/>
                </a:lnTo>
                <a:lnTo>
                  <a:pt x="394" y="1002"/>
                </a:lnTo>
                <a:lnTo>
                  <a:pt x="349" y="987"/>
                </a:lnTo>
                <a:lnTo>
                  <a:pt x="309" y="984"/>
                </a:lnTo>
                <a:lnTo>
                  <a:pt x="285" y="996"/>
                </a:lnTo>
                <a:lnTo>
                  <a:pt x="250" y="993"/>
                </a:lnTo>
                <a:lnTo>
                  <a:pt x="235" y="1010"/>
                </a:lnTo>
                <a:lnTo>
                  <a:pt x="204" y="994"/>
                </a:lnTo>
                <a:lnTo>
                  <a:pt x="171" y="986"/>
                </a:lnTo>
                <a:lnTo>
                  <a:pt x="131" y="985"/>
                </a:lnTo>
                <a:lnTo>
                  <a:pt x="119" y="1008"/>
                </a:lnTo>
                <a:lnTo>
                  <a:pt x="107" y="1036"/>
                </a:lnTo>
                <a:lnTo>
                  <a:pt x="71" y="1028"/>
                </a:lnTo>
                <a:lnTo>
                  <a:pt x="57" y="1047"/>
                </a:lnTo>
                <a:lnTo>
                  <a:pt x="13" y="1066"/>
                </a:lnTo>
                <a:lnTo>
                  <a:pt x="0" y="1047"/>
                </a:lnTo>
                <a:lnTo>
                  <a:pt x="15" y="1024"/>
                </a:lnTo>
                <a:lnTo>
                  <a:pt x="37" y="996"/>
                </a:lnTo>
                <a:lnTo>
                  <a:pt x="66" y="975"/>
                </a:lnTo>
                <a:lnTo>
                  <a:pt x="82" y="939"/>
                </a:lnTo>
                <a:lnTo>
                  <a:pt x="99" y="928"/>
                </a:lnTo>
                <a:lnTo>
                  <a:pt x="137" y="926"/>
                </a:lnTo>
                <a:lnTo>
                  <a:pt x="170" y="931"/>
                </a:lnTo>
                <a:lnTo>
                  <a:pt x="196" y="915"/>
                </a:lnTo>
                <a:lnTo>
                  <a:pt x="210" y="890"/>
                </a:lnTo>
                <a:lnTo>
                  <a:pt x="188" y="890"/>
                </a:lnTo>
                <a:lnTo>
                  <a:pt x="160" y="896"/>
                </a:lnTo>
                <a:lnTo>
                  <a:pt x="126" y="898"/>
                </a:lnTo>
                <a:lnTo>
                  <a:pt x="92" y="873"/>
                </a:lnTo>
                <a:lnTo>
                  <a:pt x="66" y="889"/>
                </a:lnTo>
                <a:lnTo>
                  <a:pt x="34" y="894"/>
                </a:lnTo>
                <a:lnTo>
                  <a:pt x="9" y="864"/>
                </a:lnTo>
                <a:lnTo>
                  <a:pt x="60" y="829"/>
                </a:lnTo>
                <a:lnTo>
                  <a:pt x="89" y="796"/>
                </a:lnTo>
                <a:lnTo>
                  <a:pt x="119" y="761"/>
                </a:lnTo>
                <a:lnTo>
                  <a:pt x="96" y="747"/>
                </a:lnTo>
                <a:lnTo>
                  <a:pt x="69" y="739"/>
                </a:lnTo>
                <a:lnTo>
                  <a:pt x="75" y="697"/>
                </a:lnTo>
                <a:lnTo>
                  <a:pt x="99" y="703"/>
                </a:lnTo>
                <a:lnTo>
                  <a:pt x="124" y="709"/>
                </a:lnTo>
                <a:lnTo>
                  <a:pt x="153" y="703"/>
                </a:lnTo>
                <a:lnTo>
                  <a:pt x="180" y="666"/>
                </a:lnTo>
                <a:lnTo>
                  <a:pt x="192" y="686"/>
                </a:lnTo>
                <a:lnTo>
                  <a:pt x="223" y="686"/>
                </a:lnTo>
                <a:lnTo>
                  <a:pt x="227" y="662"/>
                </a:lnTo>
                <a:lnTo>
                  <a:pt x="208" y="647"/>
                </a:lnTo>
                <a:lnTo>
                  <a:pt x="211" y="613"/>
                </a:lnTo>
                <a:lnTo>
                  <a:pt x="201" y="569"/>
                </a:lnTo>
                <a:lnTo>
                  <a:pt x="179" y="533"/>
                </a:lnTo>
                <a:lnTo>
                  <a:pt x="179" y="479"/>
                </a:lnTo>
                <a:lnTo>
                  <a:pt x="133" y="474"/>
                </a:lnTo>
                <a:lnTo>
                  <a:pt x="84" y="485"/>
                </a:lnTo>
                <a:lnTo>
                  <a:pt x="76" y="440"/>
                </a:lnTo>
                <a:lnTo>
                  <a:pt x="101" y="420"/>
                </a:lnTo>
                <a:lnTo>
                  <a:pt x="123" y="393"/>
                </a:lnTo>
                <a:lnTo>
                  <a:pt x="108" y="355"/>
                </a:lnTo>
                <a:lnTo>
                  <a:pt x="130" y="331"/>
                </a:lnTo>
                <a:lnTo>
                  <a:pt x="100" y="328"/>
                </a:lnTo>
                <a:lnTo>
                  <a:pt x="69" y="333"/>
                </a:lnTo>
                <a:lnTo>
                  <a:pt x="60" y="312"/>
                </a:lnTo>
                <a:lnTo>
                  <a:pt x="64" y="261"/>
                </a:lnTo>
                <a:lnTo>
                  <a:pt x="33" y="224"/>
                </a:lnTo>
                <a:lnTo>
                  <a:pt x="60" y="197"/>
                </a:lnTo>
                <a:lnTo>
                  <a:pt x="91" y="168"/>
                </a:lnTo>
                <a:lnTo>
                  <a:pt x="88" y="139"/>
                </a:lnTo>
                <a:lnTo>
                  <a:pt x="72" y="98"/>
                </a:lnTo>
                <a:lnTo>
                  <a:pt x="96" y="81"/>
                </a:lnTo>
                <a:lnTo>
                  <a:pt x="123" y="57"/>
                </a:lnTo>
                <a:lnTo>
                  <a:pt x="142" y="37"/>
                </a:lnTo>
                <a:lnTo>
                  <a:pt x="140" y="2"/>
                </a:lnTo>
                <a:lnTo>
                  <a:pt x="169" y="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80" name="Freeform 155">
            <a:extLst>
              <a:ext uri="{FF2B5EF4-FFF2-40B4-BE49-F238E27FC236}">
                <a16:creationId xmlns:a16="http://schemas.microsoft.com/office/drawing/2014/main" id="{7FA9D5AE-3ED7-9D37-FC93-FB5FE058EBCE}"/>
              </a:ext>
            </a:extLst>
          </p:cNvPr>
          <p:cNvSpPr>
            <a:spLocks/>
          </p:cNvSpPr>
          <p:nvPr/>
        </p:nvSpPr>
        <p:spPr bwMode="auto">
          <a:xfrm>
            <a:off x="1933575" y="3000377"/>
            <a:ext cx="65088" cy="73025"/>
          </a:xfrm>
          <a:custGeom>
            <a:avLst/>
            <a:gdLst/>
            <a:ahLst/>
            <a:cxnLst>
              <a:cxn ang="0">
                <a:pos x="125812" y="342000"/>
              </a:cxn>
              <a:cxn ang="0">
                <a:pos x="204787" y="232181"/>
              </a:cxn>
              <a:cxn ang="0">
                <a:pos x="287812" y="216000"/>
              </a:cxn>
              <a:cxn ang="0">
                <a:pos x="261937" y="115500"/>
              </a:cxn>
              <a:cxn ang="0">
                <a:pos x="305812" y="18000"/>
              </a:cxn>
              <a:cxn ang="0">
                <a:pos x="251812" y="0"/>
              </a:cxn>
              <a:cxn ang="0">
                <a:pos x="197643" y="32156"/>
              </a:cxn>
              <a:cxn ang="0">
                <a:pos x="164306" y="101213"/>
              </a:cxn>
              <a:cxn ang="0">
                <a:pos x="107812" y="108000"/>
              </a:cxn>
              <a:cxn ang="0">
                <a:pos x="17812" y="198000"/>
              </a:cxn>
              <a:cxn ang="0">
                <a:pos x="0" y="236944"/>
              </a:cxn>
              <a:cxn ang="0">
                <a:pos x="17812" y="270000"/>
              </a:cxn>
              <a:cxn ang="0">
                <a:pos x="52387" y="308381"/>
              </a:cxn>
              <a:cxn ang="0">
                <a:pos x="125812" y="342000"/>
              </a:cxn>
            </a:cxnLst>
            <a:rect l="0" t="0" r="r" b="b"/>
            <a:pathLst>
              <a:path w="305812" h="342000">
                <a:moveTo>
                  <a:pt x="125812" y="342000"/>
                </a:moveTo>
                <a:lnTo>
                  <a:pt x="204787" y="232181"/>
                </a:lnTo>
                <a:lnTo>
                  <a:pt x="287812" y="216000"/>
                </a:lnTo>
                <a:lnTo>
                  <a:pt x="261937" y="115500"/>
                </a:lnTo>
                <a:lnTo>
                  <a:pt x="305812" y="18000"/>
                </a:lnTo>
                <a:lnTo>
                  <a:pt x="251812" y="0"/>
                </a:lnTo>
                <a:lnTo>
                  <a:pt x="197643" y="32156"/>
                </a:lnTo>
                <a:lnTo>
                  <a:pt x="164306" y="101213"/>
                </a:lnTo>
                <a:lnTo>
                  <a:pt x="107812" y="108000"/>
                </a:lnTo>
                <a:lnTo>
                  <a:pt x="17812" y="198000"/>
                </a:lnTo>
                <a:lnTo>
                  <a:pt x="0" y="236944"/>
                </a:lnTo>
                <a:lnTo>
                  <a:pt x="17812" y="270000"/>
                </a:lnTo>
                <a:lnTo>
                  <a:pt x="52387" y="308381"/>
                </a:lnTo>
                <a:lnTo>
                  <a:pt x="125812" y="34200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81" name="Freeform 156">
            <a:extLst>
              <a:ext uri="{FF2B5EF4-FFF2-40B4-BE49-F238E27FC236}">
                <a16:creationId xmlns:a16="http://schemas.microsoft.com/office/drawing/2014/main" id="{EF140C68-01B6-8D09-16C9-244715F07DE9}"/>
              </a:ext>
            </a:extLst>
          </p:cNvPr>
          <p:cNvSpPr>
            <a:spLocks/>
          </p:cNvSpPr>
          <p:nvPr/>
        </p:nvSpPr>
        <p:spPr bwMode="auto">
          <a:xfrm>
            <a:off x="5381626" y="3121025"/>
            <a:ext cx="128588" cy="157163"/>
          </a:xfrm>
          <a:custGeom>
            <a:avLst/>
            <a:gdLst/>
            <a:ahLst/>
            <a:cxnLst>
              <a:cxn ang="0">
                <a:pos x="67" y="387"/>
              </a:cxn>
              <a:cxn ang="0">
                <a:pos x="36" y="383"/>
              </a:cxn>
              <a:cxn ang="0">
                <a:pos x="31" y="363"/>
              </a:cxn>
              <a:cxn ang="0">
                <a:pos x="10" y="365"/>
              </a:cxn>
              <a:cxn ang="0">
                <a:pos x="6" y="344"/>
              </a:cxn>
              <a:cxn ang="0">
                <a:pos x="0" y="339"/>
              </a:cxn>
              <a:cxn ang="0">
                <a:pos x="18" y="296"/>
              </a:cxn>
              <a:cxn ang="0">
                <a:pos x="31" y="281"/>
              </a:cxn>
              <a:cxn ang="0">
                <a:pos x="60" y="275"/>
              </a:cxn>
              <a:cxn ang="0">
                <a:pos x="64" y="248"/>
              </a:cxn>
              <a:cxn ang="0">
                <a:pos x="70" y="227"/>
              </a:cxn>
              <a:cxn ang="0">
                <a:pos x="57" y="207"/>
              </a:cxn>
              <a:cxn ang="0">
                <a:pos x="49" y="191"/>
              </a:cxn>
              <a:cxn ang="0">
                <a:pos x="46" y="150"/>
              </a:cxn>
              <a:cxn ang="0">
                <a:pos x="66" y="140"/>
              </a:cxn>
              <a:cxn ang="0">
                <a:pos x="58" y="122"/>
              </a:cxn>
              <a:cxn ang="0">
                <a:pos x="67" y="98"/>
              </a:cxn>
              <a:cxn ang="0">
                <a:pos x="90" y="93"/>
              </a:cxn>
              <a:cxn ang="0">
                <a:pos x="114" y="110"/>
              </a:cxn>
              <a:cxn ang="0">
                <a:pos x="127" y="95"/>
              </a:cxn>
              <a:cxn ang="0">
                <a:pos x="141" y="108"/>
              </a:cxn>
              <a:cxn ang="0">
                <a:pos x="162" y="77"/>
              </a:cxn>
              <a:cxn ang="0">
                <a:pos x="159" y="63"/>
              </a:cxn>
              <a:cxn ang="0">
                <a:pos x="142" y="51"/>
              </a:cxn>
              <a:cxn ang="0">
                <a:pos x="165" y="38"/>
              </a:cxn>
              <a:cxn ang="0">
                <a:pos x="169" y="18"/>
              </a:cxn>
              <a:cxn ang="0">
                <a:pos x="183" y="5"/>
              </a:cxn>
              <a:cxn ang="0">
                <a:pos x="208" y="9"/>
              </a:cxn>
              <a:cxn ang="0">
                <a:pos x="211" y="33"/>
              </a:cxn>
              <a:cxn ang="0">
                <a:pos x="225" y="30"/>
              </a:cxn>
              <a:cxn ang="0">
                <a:pos x="232" y="14"/>
              </a:cxn>
              <a:cxn ang="0">
                <a:pos x="243" y="0"/>
              </a:cxn>
              <a:cxn ang="0">
                <a:pos x="255" y="8"/>
              </a:cxn>
              <a:cxn ang="0">
                <a:pos x="252" y="24"/>
              </a:cxn>
              <a:cxn ang="0">
                <a:pos x="268" y="21"/>
              </a:cxn>
              <a:cxn ang="0">
                <a:pos x="288" y="20"/>
              </a:cxn>
              <a:cxn ang="0">
                <a:pos x="301" y="14"/>
              </a:cxn>
              <a:cxn ang="0">
                <a:pos x="312" y="32"/>
              </a:cxn>
              <a:cxn ang="0">
                <a:pos x="324" y="53"/>
              </a:cxn>
              <a:cxn ang="0">
                <a:pos x="315" y="78"/>
              </a:cxn>
              <a:cxn ang="0">
                <a:pos x="328" y="90"/>
              </a:cxn>
              <a:cxn ang="0">
                <a:pos x="325" y="114"/>
              </a:cxn>
              <a:cxn ang="0">
                <a:pos x="306" y="129"/>
              </a:cxn>
              <a:cxn ang="0">
                <a:pos x="292" y="131"/>
              </a:cxn>
              <a:cxn ang="0">
                <a:pos x="273" y="140"/>
              </a:cxn>
              <a:cxn ang="0">
                <a:pos x="286" y="173"/>
              </a:cxn>
              <a:cxn ang="0">
                <a:pos x="289" y="195"/>
              </a:cxn>
              <a:cxn ang="0">
                <a:pos x="282" y="221"/>
              </a:cxn>
              <a:cxn ang="0">
                <a:pos x="283" y="246"/>
              </a:cxn>
              <a:cxn ang="0">
                <a:pos x="277" y="263"/>
              </a:cxn>
              <a:cxn ang="0">
                <a:pos x="255" y="302"/>
              </a:cxn>
              <a:cxn ang="0">
                <a:pos x="240" y="329"/>
              </a:cxn>
              <a:cxn ang="0">
                <a:pos x="174" y="336"/>
              </a:cxn>
              <a:cxn ang="0">
                <a:pos x="147" y="348"/>
              </a:cxn>
              <a:cxn ang="0">
                <a:pos x="124" y="353"/>
              </a:cxn>
              <a:cxn ang="0">
                <a:pos x="97" y="372"/>
              </a:cxn>
              <a:cxn ang="0">
                <a:pos x="67" y="387"/>
              </a:cxn>
            </a:cxnLst>
            <a:rect l="0" t="0" r="r" b="b"/>
            <a:pathLst>
              <a:path w="328" h="387">
                <a:moveTo>
                  <a:pt x="67" y="387"/>
                </a:moveTo>
                <a:lnTo>
                  <a:pt x="36" y="383"/>
                </a:lnTo>
                <a:lnTo>
                  <a:pt x="31" y="363"/>
                </a:lnTo>
                <a:lnTo>
                  <a:pt x="10" y="365"/>
                </a:lnTo>
                <a:lnTo>
                  <a:pt x="6" y="344"/>
                </a:lnTo>
                <a:lnTo>
                  <a:pt x="0" y="339"/>
                </a:lnTo>
                <a:lnTo>
                  <a:pt x="18" y="296"/>
                </a:lnTo>
                <a:lnTo>
                  <a:pt x="31" y="281"/>
                </a:lnTo>
                <a:lnTo>
                  <a:pt x="60" y="275"/>
                </a:lnTo>
                <a:lnTo>
                  <a:pt x="64" y="248"/>
                </a:lnTo>
                <a:lnTo>
                  <a:pt x="70" y="227"/>
                </a:lnTo>
                <a:lnTo>
                  <a:pt x="57" y="207"/>
                </a:lnTo>
                <a:lnTo>
                  <a:pt x="49" y="191"/>
                </a:lnTo>
                <a:lnTo>
                  <a:pt x="46" y="150"/>
                </a:lnTo>
                <a:lnTo>
                  <a:pt x="66" y="140"/>
                </a:lnTo>
                <a:lnTo>
                  <a:pt x="58" y="122"/>
                </a:lnTo>
                <a:lnTo>
                  <a:pt x="67" y="98"/>
                </a:lnTo>
                <a:lnTo>
                  <a:pt x="90" y="93"/>
                </a:lnTo>
                <a:lnTo>
                  <a:pt x="114" y="110"/>
                </a:lnTo>
                <a:lnTo>
                  <a:pt x="127" y="95"/>
                </a:lnTo>
                <a:lnTo>
                  <a:pt x="141" y="108"/>
                </a:lnTo>
                <a:lnTo>
                  <a:pt x="162" y="77"/>
                </a:lnTo>
                <a:lnTo>
                  <a:pt x="159" y="63"/>
                </a:lnTo>
                <a:lnTo>
                  <a:pt x="142" y="51"/>
                </a:lnTo>
                <a:lnTo>
                  <a:pt x="165" y="38"/>
                </a:lnTo>
                <a:lnTo>
                  <a:pt x="169" y="18"/>
                </a:lnTo>
                <a:lnTo>
                  <a:pt x="183" y="5"/>
                </a:lnTo>
                <a:lnTo>
                  <a:pt x="208" y="9"/>
                </a:lnTo>
                <a:lnTo>
                  <a:pt x="211" y="33"/>
                </a:lnTo>
                <a:lnTo>
                  <a:pt x="225" y="30"/>
                </a:lnTo>
                <a:lnTo>
                  <a:pt x="232" y="14"/>
                </a:lnTo>
                <a:lnTo>
                  <a:pt x="243" y="0"/>
                </a:lnTo>
                <a:lnTo>
                  <a:pt x="255" y="8"/>
                </a:lnTo>
                <a:lnTo>
                  <a:pt x="252" y="24"/>
                </a:lnTo>
                <a:lnTo>
                  <a:pt x="268" y="21"/>
                </a:lnTo>
                <a:lnTo>
                  <a:pt x="288" y="20"/>
                </a:lnTo>
                <a:lnTo>
                  <a:pt x="301" y="14"/>
                </a:lnTo>
                <a:lnTo>
                  <a:pt x="312" y="32"/>
                </a:lnTo>
                <a:lnTo>
                  <a:pt x="324" y="53"/>
                </a:lnTo>
                <a:lnTo>
                  <a:pt x="315" y="78"/>
                </a:lnTo>
                <a:lnTo>
                  <a:pt x="328" y="90"/>
                </a:lnTo>
                <a:lnTo>
                  <a:pt x="325" y="114"/>
                </a:lnTo>
                <a:lnTo>
                  <a:pt x="306" y="129"/>
                </a:lnTo>
                <a:lnTo>
                  <a:pt x="292" y="131"/>
                </a:lnTo>
                <a:lnTo>
                  <a:pt x="273" y="140"/>
                </a:lnTo>
                <a:lnTo>
                  <a:pt x="286" y="173"/>
                </a:lnTo>
                <a:lnTo>
                  <a:pt x="289" y="195"/>
                </a:lnTo>
                <a:lnTo>
                  <a:pt x="282" y="221"/>
                </a:lnTo>
                <a:lnTo>
                  <a:pt x="283" y="246"/>
                </a:lnTo>
                <a:lnTo>
                  <a:pt x="277" y="263"/>
                </a:lnTo>
                <a:lnTo>
                  <a:pt x="255" y="302"/>
                </a:lnTo>
                <a:lnTo>
                  <a:pt x="240" y="329"/>
                </a:lnTo>
                <a:lnTo>
                  <a:pt x="174" y="336"/>
                </a:lnTo>
                <a:lnTo>
                  <a:pt x="147" y="348"/>
                </a:lnTo>
                <a:lnTo>
                  <a:pt x="124" y="353"/>
                </a:lnTo>
                <a:lnTo>
                  <a:pt x="97" y="372"/>
                </a:lnTo>
                <a:lnTo>
                  <a:pt x="67" y="387"/>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82" name="Freeform 157">
            <a:extLst>
              <a:ext uri="{FF2B5EF4-FFF2-40B4-BE49-F238E27FC236}">
                <a16:creationId xmlns:a16="http://schemas.microsoft.com/office/drawing/2014/main" id="{3AE4C63F-6C7B-E26D-0B93-01811575EEF8}"/>
              </a:ext>
            </a:extLst>
          </p:cNvPr>
          <p:cNvSpPr>
            <a:spLocks/>
          </p:cNvSpPr>
          <p:nvPr/>
        </p:nvSpPr>
        <p:spPr bwMode="auto">
          <a:xfrm>
            <a:off x="6600826" y="4949826"/>
            <a:ext cx="165100" cy="342900"/>
          </a:xfrm>
          <a:custGeom>
            <a:avLst/>
            <a:gdLst/>
            <a:ahLst/>
            <a:cxnLst>
              <a:cxn ang="0">
                <a:pos x="625523" y="60989"/>
              </a:cxn>
              <a:cxn ang="0">
                <a:pos x="623220" y="132316"/>
              </a:cxn>
              <a:cxn ang="0">
                <a:pos x="595126" y="170344"/>
              </a:cxn>
              <a:cxn ang="0">
                <a:pos x="563095" y="189685"/>
              </a:cxn>
              <a:cxn ang="0">
                <a:pos x="523325" y="179151"/>
              </a:cxn>
              <a:cxn ang="0">
                <a:pos x="505886" y="209483"/>
              </a:cxn>
              <a:cxn ang="0">
                <a:pos x="532084" y="265284"/>
              </a:cxn>
              <a:cxn ang="0">
                <a:pos x="482001" y="281201"/>
              </a:cxn>
              <a:cxn ang="0">
                <a:pos x="497205" y="325947"/>
              </a:cxn>
              <a:cxn ang="0">
                <a:pos x="451059" y="360551"/>
              </a:cxn>
              <a:cxn ang="0">
                <a:pos x="425609" y="346006"/>
              </a:cxn>
              <a:cxn ang="0">
                <a:pos x="389023" y="387002"/>
              </a:cxn>
              <a:cxn ang="0">
                <a:pos x="283505" y="446133"/>
              </a:cxn>
              <a:cxn ang="0">
                <a:pos x="219103" y="466060"/>
              </a:cxn>
              <a:cxn ang="0">
                <a:pos x="194129" y="477769"/>
              </a:cxn>
              <a:cxn ang="0">
                <a:pos x="154988" y="477073"/>
              </a:cxn>
              <a:cxn ang="0">
                <a:pos x="127083" y="550271"/>
              </a:cxn>
              <a:cxn ang="0">
                <a:pos x="102204" y="609409"/>
              </a:cxn>
              <a:cxn ang="0">
                <a:pos x="121254" y="695134"/>
              </a:cxn>
              <a:cxn ang="0">
                <a:pos x="133160" y="776097"/>
              </a:cxn>
              <a:cxn ang="0">
                <a:pos x="107486" y="858278"/>
              </a:cxn>
              <a:cxn ang="0">
                <a:pos x="100991" y="921709"/>
              </a:cxn>
              <a:cxn ang="0">
                <a:pos x="49198" y="1016914"/>
              </a:cxn>
              <a:cxn ang="0">
                <a:pos x="0" y="1081588"/>
              </a:cxn>
              <a:cxn ang="0">
                <a:pos x="26004" y="1123759"/>
              </a:cxn>
              <a:cxn ang="0">
                <a:pos x="30766" y="1188053"/>
              </a:cxn>
              <a:cxn ang="0">
                <a:pos x="40291" y="1228534"/>
              </a:cxn>
              <a:cxn ang="0">
                <a:pos x="45054" y="1280922"/>
              </a:cxn>
              <a:cxn ang="0">
                <a:pos x="73629" y="1361884"/>
              </a:cxn>
              <a:cxn ang="0">
                <a:pos x="111729" y="1421415"/>
              </a:cxn>
              <a:cxn ang="0">
                <a:pos x="90298" y="1464278"/>
              </a:cxn>
              <a:cxn ang="0">
                <a:pos x="73629" y="1502378"/>
              </a:cxn>
              <a:cxn ang="0">
                <a:pos x="69315" y="1530552"/>
              </a:cxn>
              <a:cxn ang="0">
                <a:pos x="109628" y="1571091"/>
              </a:cxn>
              <a:cxn ang="0">
                <a:pos x="181020" y="1539780"/>
              </a:cxn>
              <a:cxn ang="0">
                <a:pos x="248128" y="1520272"/>
              </a:cxn>
              <a:cxn ang="0">
                <a:pos x="309825" y="1499924"/>
              </a:cxn>
              <a:cxn ang="0">
                <a:pos x="378429" y="1464278"/>
              </a:cxn>
              <a:cxn ang="0">
                <a:pos x="411766" y="1426178"/>
              </a:cxn>
              <a:cxn ang="0">
                <a:pos x="497491" y="1278540"/>
              </a:cxn>
              <a:cxn ang="0">
                <a:pos x="561785" y="1014222"/>
              </a:cxn>
              <a:cxn ang="0">
                <a:pos x="578603" y="845977"/>
              </a:cxn>
              <a:cxn ang="0">
                <a:pos x="630582" y="736230"/>
              </a:cxn>
              <a:cxn ang="0">
                <a:pos x="685610" y="664178"/>
              </a:cxn>
              <a:cxn ang="0">
                <a:pos x="697516" y="599884"/>
              </a:cxn>
              <a:cxn ang="0">
                <a:pos x="681131" y="547720"/>
              </a:cxn>
              <a:cxn ang="0">
                <a:pos x="694906" y="513704"/>
              </a:cxn>
              <a:cxn ang="0">
                <a:pos x="663235" y="453780"/>
              </a:cxn>
              <a:cxn ang="0">
                <a:pos x="668026" y="420395"/>
              </a:cxn>
              <a:cxn ang="0">
                <a:pos x="700126" y="404805"/>
              </a:cxn>
              <a:cxn ang="0">
                <a:pos x="715125" y="438300"/>
              </a:cxn>
              <a:cxn ang="0">
                <a:pos x="726324" y="460607"/>
              </a:cxn>
              <a:cxn ang="0">
                <a:pos x="754622" y="433831"/>
              </a:cxn>
              <a:cxn ang="0">
                <a:pos x="771858" y="392248"/>
              </a:cxn>
              <a:cxn ang="0">
                <a:pos x="745795" y="343947"/>
              </a:cxn>
              <a:cxn ang="0">
                <a:pos x="744366" y="265183"/>
              </a:cxn>
              <a:cxn ang="0">
                <a:pos x="731057" y="126607"/>
              </a:cxn>
              <a:cxn ang="0">
                <a:pos x="697596" y="67185"/>
              </a:cxn>
              <a:cxn ang="0">
                <a:pos x="678387" y="0"/>
              </a:cxn>
              <a:cxn ang="0">
                <a:pos x="646424" y="23091"/>
              </a:cxn>
              <a:cxn ang="0">
                <a:pos x="625523" y="60989"/>
              </a:cxn>
            </a:cxnLst>
            <a:rect l="0" t="0" r="r" b="b"/>
            <a:pathLst>
              <a:path w="771858" h="1571091">
                <a:moveTo>
                  <a:pt x="625523" y="60989"/>
                </a:moveTo>
                <a:lnTo>
                  <a:pt x="623220" y="132316"/>
                </a:lnTo>
                <a:lnTo>
                  <a:pt x="595126" y="170344"/>
                </a:lnTo>
                <a:lnTo>
                  <a:pt x="563095" y="189685"/>
                </a:lnTo>
                <a:lnTo>
                  <a:pt x="523325" y="179151"/>
                </a:lnTo>
                <a:lnTo>
                  <a:pt x="505886" y="209483"/>
                </a:lnTo>
                <a:lnTo>
                  <a:pt x="532084" y="265284"/>
                </a:lnTo>
                <a:lnTo>
                  <a:pt x="482001" y="281201"/>
                </a:lnTo>
                <a:lnTo>
                  <a:pt x="497205" y="325947"/>
                </a:lnTo>
                <a:lnTo>
                  <a:pt x="451059" y="360551"/>
                </a:lnTo>
                <a:lnTo>
                  <a:pt x="425609" y="346006"/>
                </a:lnTo>
                <a:lnTo>
                  <a:pt x="389023" y="387002"/>
                </a:lnTo>
                <a:lnTo>
                  <a:pt x="283505" y="446133"/>
                </a:lnTo>
                <a:lnTo>
                  <a:pt x="219103" y="466060"/>
                </a:lnTo>
                <a:lnTo>
                  <a:pt x="194129" y="477769"/>
                </a:lnTo>
                <a:lnTo>
                  <a:pt x="154988" y="477073"/>
                </a:lnTo>
                <a:lnTo>
                  <a:pt x="127083" y="550271"/>
                </a:lnTo>
                <a:lnTo>
                  <a:pt x="102204" y="609409"/>
                </a:lnTo>
                <a:lnTo>
                  <a:pt x="121254" y="695134"/>
                </a:lnTo>
                <a:lnTo>
                  <a:pt x="133160" y="776097"/>
                </a:lnTo>
                <a:lnTo>
                  <a:pt x="107486" y="858278"/>
                </a:lnTo>
                <a:lnTo>
                  <a:pt x="100991" y="921709"/>
                </a:lnTo>
                <a:lnTo>
                  <a:pt x="49198" y="1016914"/>
                </a:lnTo>
                <a:lnTo>
                  <a:pt x="0" y="1081588"/>
                </a:lnTo>
                <a:lnTo>
                  <a:pt x="26004" y="1123759"/>
                </a:lnTo>
                <a:lnTo>
                  <a:pt x="30766" y="1188053"/>
                </a:lnTo>
                <a:lnTo>
                  <a:pt x="40291" y="1228534"/>
                </a:lnTo>
                <a:lnTo>
                  <a:pt x="45054" y="1280922"/>
                </a:lnTo>
                <a:lnTo>
                  <a:pt x="73629" y="1361884"/>
                </a:lnTo>
                <a:lnTo>
                  <a:pt x="111729" y="1421415"/>
                </a:lnTo>
                <a:lnTo>
                  <a:pt x="90298" y="1464278"/>
                </a:lnTo>
                <a:lnTo>
                  <a:pt x="73629" y="1502378"/>
                </a:lnTo>
                <a:lnTo>
                  <a:pt x="69315" y="1530552"/>
                </a:lnTo>
                <a:lnTo>
                  <a:pt x="109628" y="1571091"/>
                </a:lnTo>
                <a:lnTo>
                  <a:pt x="181020" y="1539780"/>
                </a:lnTo>
                <a:lnTo>
                  <a:pt x="248128" y="1520272"/>
                </a:lnTo>
                <a:lnTo>
                  <a:pt x="309825" y="1499924"/>
                </a:lnTo>
                <a:lnTo>
                  <a:pt x="378429" y="1464278"/>
                </a:lnTo>
                <a:lnTo>
                  <a:pt x="411766" y="1426178"/>
                </a:lnTo>
                <a:lnTo>
                  <a:pt x="497491" y="1278540"/>
                </a:lnTo>
                <a:lnTo>
                  <a:pt x="561785" y="1014222"/>
                </a:lnTo>
                <a:lnTo>
                  <a:pt x="578603" y="845977"/>
                </a:lnTo>
                <a:lnTo>
                  <a:pt x="630582" y="736230"/>
                </a:lnTo>
                <a:lnTo>
                  <a:pt x="685610" y="664178"/>
                </a:lnTo>
                <a:lnTo>
                  <a:pt x="697516" y="599884"/>
                </a:lnTo>
                <a:lnTo>
                  <a:pt x="681131" y="547720"/>
                </a:lnTo>
                <a:lnTo>
                  <a:pt x="694906" y="513704"/>
                </a:lnTo>
                <a:lnTo>
                  <a:pt x="663235" y="453780"/>
                </a:lnTo>
                <a:lnTo>
                  <a:pt x="668026" y="420395"/>
                </a:lnTo>
                <a:lnTo>
                  <a:pt x="700126" y="404805"/>
                </a:lnTo>
                <a:lnTo>
                  <a:pt x="715125" y="438300"/>
                </a:lnTo>
                <a:lnTo>
                  <a:pt x="726324" y="460607"/>
                </a:lnTo>
                <a:lnTo>
                  <a:pt x="754622" y="433831"/>
                </a:lnTo>
                <a:lnTo>
                  <a:pt x="771858" y="392248"/>
                </a:lnTo>
                <a:lnTo>
                  <a:pt x="745795" y="343947"/>
                </a:lnTo>
                <a:lnTo>
                  <a:pt x="744366" y="265183"/>
                </a:lnTo>
                <a:lnTo>
                  <a:pt x="731057" y="126607"/>
                </a:lnTo>
                <a:lnTo>
                  <a:pt x="697596" y="67185"/>
                </a:lnTo>
                <a:lnTo>
                  <a:pt x="678387" y="0"/>
                </a:lnTo>
                <a:lnTo>
                  <a:pt x="646424" y="23091"/>
                </a:lnTo>
                <a:lnTo>
                  <a:pt x="625523" y="60989"/>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83" name="Freeform 158">
            <a:extLst>
              <a:ext uri="{FF2B5EF4-FFF2-40B4-BE49-F238E27FC236}">
                <a16:creationId xmlns:a16="http://schemas.microsoft.com/office/drawing/2014/main" id="{DD48C3FE-E14B-DAEB-B3FF-58C54D17DFD1}"/>
              </a:ext>
            </a:extLst>
          </p:cNvPr>
          <p:cNvSpPr>
            <a:spLocks/>
          </p:cNvSpPr>
          <p:nvPr/>
        </p:nvSpPr>
        <p:spPr bwMode="auto">
          <a:xfrm>
            <a:off x="7429501" y="4449763"/>
            <a:ext cx="63500" cy="100012"/>
          </a:xfrm>
          <a:custGeom>
            <a:avLst/>
            <a:gdLst/>
            <a:ahLst/>
            <a:cxnLst>
              <a:cxn ang="0">
                <a:pos x="229" y="586"/>
              </a:cxn>
              <a:cxn ang="0">
                <a:pos x="119" y="631"/>
              </a:cxn>
              <a:cxn ang="0">
                <a:pos x="37" y="512"/>
              </a:cxn>
              <a:cxn ang="0">
                <a:pos x="19" y="458"/>
              </a:cxn>
              <a:cxn ang="0">
                <a:pos x="0" y="320"/>
              </a:cxn>
              <a:cxn ang="0">
                <a:pos x="83" y="202"/>
              </a:cxn>
              <a:cxn ang="0">
                <a:pos x="83" y="119"/>
              </a:cxn>
              <a:cxn ang="0">
                <a:pos x="46" y="19"/>
              </a:cxn>
              <a:cxn ang="0">
                <a:pos x="101" y="0"/>
              </a:cxn>
              <a:cxn ang="0">
                <a:pos x="192" y="83"/>
              </a:cxn>
              <a:cxn ang="0">
                <a:pos x="266" y="229"/>
              </a:cxn>
              <a:cxn ang="0">
                <a:pos x="375" y="357"/>
              </a:cxn>
              <a:cxn ang="0">
                <a:pos x="403" y="485"/>
              </a:cxn>
              <a:cxn ang="0">
                <a:pos x="229" y="586"/>
              </a:cxn>
            </a:cxnLst>
            <a:rect l="0" t="0" r="r" b="b"/>
            <a:pathLst>
              <a:path w="403" h="631">
                <a:moveTo>
                  <a:pt x="229" y="586"/>
                </a:moveTo>
                <a:lnTo>
                  <a:pt x="119" y="631"/>
                </a:lnTo>
                <a:lnTo>
                  <a:pt x="37" y="512"/>
                </a:lnTo>
                <a:lnTo>
                  <a:pt x="19" y="458"/>
                </a:lnTo>
                <a:lnTo>
                  <a:pt x="0" y="320"/>
                </a:lnTo>
                <a:lnTo>
                  <a:pt x="83" y="202"/>
                </a:lnTo>
                <a:lnTo>
                  <a:pt x="83" y="119"/>
                </a:lnTo>
                <a:lnTo>
                  <a:pt x="46" y="19"/>
                </a:lnTo>
                <a:lnTo>
                  <a:pt x="101" y="0"/>
                </a:lnTo>
                <a:lnTo>
                  <a:pt x="192" y="83"/>
                </a:lnTo>
                <a:lnTo>
                  <a:pt x="266" y="229"/>
                </a:lnTo>
                <a:lnTo>
                  <a:pt x="375" y="357"/>
                </a:lnTo>
                <a:lnTo>
                  <a:pt x="403" y="485"/>
                </a:lnTo>
                <a:lnTo>
                  <a:pt x="229" y="58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84" name="Freeform 159">
            <a:extLst>
              <a:ext uri="{FF2B5EF4-FFF2-40B4-BE49-F238E27FC236}">
                <a16:creationId xmlns:a16="http://schemas.microsoft.com/office/drawing/2014/main" id="{255C5D44-74FD-9763-11C3-CCFEDEF66BA4}"/>
              </a:ext>
            </a:extLst>
          </p:cNvPr>
          <p:cNvSpPr>
            <a:spLocks/>
          </p:cNvSpPr>
          <p:nvPr/>
        </p:nvSpPr>
        <p:spPr bwMode="auto">
          <a:xfrm>
            <a:off x="5815014" y="3614739"/>
            <a:ext cx="34925" cy="71437"/>
          </a:xfrm>
          <a:custGeom>
            <a:avLst/>
            <a:gdLst/>
            <a:ahLst/>
            <a:cxnLst>
              <a:cxn ang="0">
                <a:pos x="0" y="67206"/>
              </a:cxn>
              <a:cxn ang="0">
                <a:pos x="13281" y="106067"/>
              </a:cxn>
              <a:cxn ang="0">
                <a:pos x="20351" y="153051"/>
              </a:cxn>
              <a:cxn ang="0">
                <a:pos x="24812" y="198241"/>
              </a:cxn>
              <a:cxn ang="0">
                <a:pos x="28310" y="242564"/>
              </a:cxn>
              <a:cxn ang="0">
                <a:pos x="7767" y="269128"/>
              </a:cxn>
              <a:cxn ang="0">
                <a:pos x="6877" y="312294"/>
              </a:cxn>
              <a:cxn ang="0">
                <a:pos x="27953" y="324297"/>
              </a:cxn>
              <a:cxn ang="0">
                <a:pos x="48203" y="313432"/>
              </a:cxn>
              <a:cxn ang="0">
                <a:pos x="68716" y="299444"/>
              </a:cxn>
              <a:cxn ang="0">
                <a:pos x="103105" y="284665"/>
              </a:cxn>
              <a:cxn ang="0">
                <a:pos x="115522" y="321487"/>
              </a:cxn>
              <a:cxn ang="0">
                <a:pos x="143275" y="299464"/>
              </a:cxn>
              <a:cxn ang="0">
                <a:pos x="142283" y="245918"/>
              </a:cxn>
              <a:cxn ang="0">
                <a:pos x="132537" y="197922"/>
              </a:cxn>
              <a:cxn ang="0">
                <a:pos x="146283" y="145624"/>
              </a:cxn>
              <a:cxn ang="0">
                <a:pos x="161870" y="112350"/>
              </a:cxn>
              <a:cxn ang="0">
                <a:pos x="138150" y="66317"/>
              </a:cxn>
              <a:cxn ang="0">
                <a:pos x="145755" y="89795"/>
              </a:cxn>
              <a:cxn ang="0">
                <a:pos x="125563" y="19259"/>
              </a:cxn>
              <a:cxn ang="0">
                <a:pos x="111659" y="0"/>
              </a:cxn>
              <a:cxn ang="0">
                <a:pos x="89225" y="24440"/>
              </a:cxn>
              <a:cxn ang="0">
                <a:pos x="70925" y="44905"/>
              </a:cxn>
              <a:cxn ang="0">
                <a:pos x="43271" y="65757"/>
              </a:cxn>
              <a:cxn ang="0">
                <a:pos x="25205" y="63050"/>
              </a:cxn>
              <a:cxn ang="0">
                <a:pos x="0" y="67206"/>
              </a:cxn>
            </a:cxnLst>
            <a:rect l="0" t="0" r="r" b="b"/>
            <a:pathLst>
              <a:path w="161870" h="324297">
                <a:moveTo>
                  <a:pt x="0" y="67206"/>
                </a:moveTo>
                <a:lnTo>
                  <a:pt x="13281" y="106067"/>
                </a:lnTo>
                <a:lnTo>
                  <a:pt x="20351" y="153051"/>
                </a:lnTo>
                <a:lnTo>
                  <a:pt x="24812" y="198241"/>
                </a:lnTo>
                <a:lnTo>
                  <a:pt x="28310" y="242564"/>
                </a:lnTo>
                <a:lnTo>
                  <a:pt x="7767" y="269128"/>
                </a:lnTo>
                <a:lnTo>
                  <a:pt x="6877" y="312294"/>
                </a:lnTo>
                <a:lnTo>
                  <a:pt x="27953" y="324297"/>
                </a:lnTo>
                <a:lnTo>
                  <a:pt x="48203" y="313432"/>
                </a:lnTo>
                <a:lnTo>
                  <a:pt x="68716" y="299444"/>
                </a:lnTo>
                <a:lnTo>
                  <a:pt x="103105" y="284665"/>
                </a:lnTo>
                <a:lnTo>
                  <a:pt x="115522" y="321487"/>
                </a:lnTo>
                <a:lnTo>
                  <a:pt x="143275" y="299464"/>
                </a:lnTo>
                <a:lnTo>
                  <a:pt x="142283" y="245918"/>
                </a:lnTo>
                <a:lnTo>
                  <a:pt x="132537" y="197922"/>
                </a:lnTo>
                <a:lnTo>
                  <a:pt x="146283" y="145624"/>
                </a:lnTo>
                <a:lnTo>
                  <a:pt x="161870" y="112350"/>
                </a:lnTo>
                <a:lnTo>
                  <a:pt x="138150" y="66317"/>
                </a:lnTo>
                <a:lnTo>
                  <a:pt x="145755" y="89795"/>
                </a:lnTo>
                <a:lnTo>
                  <a:pt x="125563" y="19259"/>
                </a:lnTo>
                <a:lnTo>
                  <a:pt x="111659" y="0"/>
                </a:lnTo>
                <a:lnTo>
                  <a:pt x="89225" y="24440"/>
                </a:lnTo>
                <a:lnTo>
                  <a:pt x="70925" y="44905"/>
                </a:lnTo>
                <a:lnTo>
                  <a:pt x="43271" y="65757"/>
                </a:lnTo>
                <a:lnTo>
                  <a:pt x="25205" y="63050"/>
                </a:lnTo>
                <a:lnTo>
                  <a:pt x="0" y="6720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85" name="Freeform 160">
            <a:extLst>
              <a:ext uri="{FF2B5EF4-FFF2-40B4-BE49-F238E27FC236}">
                <a16:creationId xmlns:a16="http://schemas.microsoft.com/office/drawing/2014/main" id="{304EF3C2-F56A-E791-C76E-7C05CC34597E}"/>
              </a:ext>
            </a:extLst>
          </p:cNvPr>
          <p:cNvSpPr>
            <a:spLocks/>
          </p:cNvSpPr>
          <p:nvPr/>
        </p:nvSpPr>
        <p:spPr bwMode="auto">
          <a:xfrm rot="290201">
            <a:off x="5900739" y="3708401"/>
            <a:ext cx="65087" cy="46039"/>
          </a:xfrm>
          <a:custGeom>
            <a:avLst/>
            <a:gdLst/>
            <a:ahLst/>
            <a:cxnLst>
              <a:cxn ang="0">
                <a:pos x="676" y="489"/>
              </a:cxn>
              <a:cxn ang="0">
                <a:pos x="585" y="444"/>
              </a:cxn>
              <a:cxn ang="0">
                <a:pos x="520" y="400"/>
              </a:cxn>
              <a:cxn ang="0">
                <a:pos x="449" y="398"/>
              </a:cxn>
              <a:cxn ang="0">
                <a:pos x="352" y="376"/>
              </a:cxn>
              <a:cxn ang="0">
                <a:pos x="267" y="307"/>
              </a:cxn>
              <a:cxn ang="0">
                <a:pos x="136" y="232"/>
              </a:cxn>
              <a:cxn ang="0">
                <a:pos x="41" y="217"/>
              </a:cxn>
              <a:cxn ang="0">
                <a:pos x="0" y="160"/>
              </a:cxn>
              <a:cxn ang="0">
                <a:pos x="8" y="72"/>
              </a:cxn>
              <a:cxn ang="0">
                <a:pos x="88" y="72"/>
              </a:cxn>
              <a:cxn ang="0">
                <a:pos x="168" y="80"/>
              </a:cxn>
              <a:cxn ang="0">
                <a:pos x="232" y="0"/>
              </a:cxn>
              <a:cxn ang="0">
                <a:pos x="313" y="81"/>
              </a:cxn>
              <a:cxn ang="0">
                <a:pos x="472" y="96"/>
              </a:cxn>
              <a:cxn ang="0">
                <a:pos x="630" y="81"/>
              </a:cxn>
              <a:cxn ang="0">
                <a:pos x="752" y="72"/>
              </a:cxn>
              <a:cxn ang="0">
                <a:pos x="840" y="96"/>
              </a:cxn>
              <a:cxn ang="0">
                <a:pos x="800" y="168"/>
              </a:cxn>
              <a:cxn ang="0">
                <a:pos x="760" y="312"/>
              </a:cxn>
              <a:cxn ang="0">
                <a:pos x="816" y="408"/>
              </a:cxn>
              <a:cxn ang="0">
                <a:pos x="792" y="488"/>
              </a:cxn>
              <a:cxn ang="0">
                <a:pos x="768" y="552"/>
              </a:cxn>
              <a:cxn ang="0">
                <a:pos x="676" y="489"/>
              </a:cxn>
            </a:cxnLst>
            <a:rect l="0" t="0" r="r" b="b"/>
            <a:pathLst>
              <a:path w="840" h="552">
                <a:moveTo>
                  <a:pt x="676" y="489"/>
                </a:moveTo>
                <a:lnTo>
                  <a:pt x="585" y="444"/>
                </a:lnTo>
                <a:lnTo>
                  <a:pt x="520" y="400"/>
                </a:lnTo>
                <a:lnTo>
                  <a:pt x="449" y="398"/>
                </a:lnTo>
                <a:lnTo>
                  <a:pt x="352" y="376"/>
                </a:lnTo>
                <a:lnTo>
                  <a:pt x="267" y="307"/>
                </a:lnTo>
                <a:lnTo>
                  <a:pt x="136" y="232"/>
                </a:lnTo>
                <a:lnTo>
                  <a:pt x="41" y="217"/>
                </a:lnTo>
                <a:lnTo>
                  <a:pt x="0" y="160"/>
                </a:lnTo>
                <a:lnTo>
                  <a:pt x="8" y="72"/>
                </a:lnTo>
                <a:lnTo>
                  <a:pt x="88" y="72"/>
                </a:lnTo>
                <a:lnTo>
                  <a:pt x="168" y="80"/>
                </a:lnTo>
                <a:lnTo>
                  <a:pt x="232" y="0"/>
                </a:lnTo>
                <a:lnTo>
                  <a:pt x="313" y="81"/>
                </a:lnTo>
                <a:lnTo>
                  <a:pt x="472" y="96"/>
                </a:lnTo>
                <a:lnTo>
                  <a:pt x="630" y="81"/>
                </a:lnTo>
                <a:lnTo>
                  <a:pt x="752" y="72"/>
                </a:lnTo>
                <a:lnTo>
                  <a:pt x="840" y="96"/>
                </a:lnTo>
                <a:lnTo>
                  <a:pt x="800" y="168"/>
                </a:lnTo>
                <a:lnTo>
                  <a:pt x="760" y="312"/>
                </a:lnTo>
                <a:lnTo>
                  <a:pt x="816" y="408"/>
                </a:lnTo>
                <a:lnTo>
                  <a:pt x="792" y="488"/>
                </a:lnTo>
                <a:lnTo>
                  <a:pt x="768" y="552"/>
                </a:lnTo>
                <a:lnTo>
                  <a:pt x="676" y="489"/>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86" name="Freeform 161">
            <a:extLst>
              <a:ext uri="{FF2B5EF4-FFF2-40B4-BE49-F238E27FC236}">
                <a16:creationId xmlns:a16="http://schemas.microsoft.com/office/drawing/2014/main" id="{620FCE62-4AD0-477C-8DEA-11FA572F0169}"/>
              </a:ext>
            </a:extLst>
          </p:cNvPr>
          <p:cNvSpPr>
            <a:spLocks/>
          </p:cNvSpPr>
          <p:nvPr/>
        </p:nvSpPr>
        <p:spPr bwMode="auto">
          <a:xfrm rot="290201">
            <a:off x="5829302" y="3551237"/>
            <a:ext cx="17463" cy="44451"/>
          </a:xfrm>
          <a:custGeom>
            <a:avLst/>
            <a:gdLst/>
            <a:ahLst/>
            <a:cxnLst>
              <a:cxn ang="0">
                <a:pos x="181" y="0"/>
              </a:cxn>
              <a:cxn ang="0">
                <a:pos x="253" y="200"/>
              </a:cxn>
              <a:cxn ang="0">
                <a:pos x="226" y="363"/>
              </a:cxn>
              <a:cxn ang="0">
                <a:pos x="181" y="499"/>
              </a:cxn>
              <a:cxn ang="0">
                <a:pos x="77" y="488"/>
              </a:cxn>
              <a:cxn ang="0">
                <a:pos x="45" y="363"/>
              </a:cxn>
              <a:cxn ang="0">
                <a:pos x="0" y="272"/>
              </a:cxn>
              <a:cxn ang="0">
                <a:pos x="21" y="184"/>
              </a:cxn>
              <a:cxn ang="0">
                <a:pos x="90" y="90"/>
              </a:cxn>
              <a:cxn ang="0">
                <a:pos x="181" y="0"/>
              </a:cxn>
            </a:cxnLst>
            <a:rect l="0" t="0" r="r" b="b"/>
            <a:pathLst>
              <a:path w="253" h="499">
                <a:moveTo>
                  <a:pt x="181" y="0"/>
                </a:moveTo>
                <a:lnTo>
                  <a:pt x="253" y="200"/>
                </a:lnTo>
                <a:lnTo>
                  <a:pt x="226" y="363"/>
                </a:lnTo>
                <a:lnTo>
                  <a:pt x="181" y="499"/>
                </a:lnTo>
                <a:lnTo>
                  <a:pt x="77" y="488"/>
                </a:lnTo>
                <a:lnTo>
                  <a:pt x="45" y="363"/>
                </a:lnTo>
                <a:lnTo>
                  <a:pt x="0" y="272"/>
                </a:lnTo>
                <a:lnTo>
                  <a:pt x="21" y="184"/>
                </a:lnTo>
                <a:lnTo>
                  <a:pt x="90" y="90"/>
                </a:lnTo>
                <a:lnTo>
                  <a:pt x="181" y="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87" name="Freeform 162">
            <a:extLst>
              <a:ext uri="{FF2B5EF4-FFF2-40B4-BE49-F238E27FC236}">
                <a16:creationId xmlns:a16="http://schemas.microsoft.com/office/drawing/2014/main" id="{D530E9DD-53B7-5130-7F4D-F384DD149BF1}"/>
              </a:ext>
            </a:extLst>
          </p:cNvPr>
          <p:cNvSpPr>
            <a:spLocks/>
          </p:cNvSpPr>
          <p:nvPr/>
        </p:nvSpPr>
        <p:spPr bwMode="auto">
          <a:xfrm>
            <a:off x="5676900" y="3557589"/>
            <a:ext cx="9525" cy="6351"/>
          </a:xfrm>
          <a:custGeom>
            <a:avLst/>
            <a:gdLst/>
            <a:ahLst/>
            <a:cxnLst>
              <a:cxn ang="0">
                <a:pos x="0" y="4"/>
              </a:cxn>
              <a:cxn ang="0">
                <a:pos x="12" y="0"/>
              </a:cxn>
              <a:cxn ang="0">
                <a:pos x="23" y="4"/>
              </a:cxn>
              <a:cxn ang="0">
                <a:pos x="12" y="13"/>
              </a:cxn>
              <a:cxn ang="0">
                <a:pos x="3" y="16"/>
              </a:cxn>
              <a:cxn ang="0">
                <a:pos x="0" y="4"/>
              </a:cxn>
            </a:cxnLst>
            <a:rect l="0" t="0" r="r" b="b"/>
            <a:pathLst>
              <a:path w="23" h="16">
                <a:moveTo>
                  <a:pt x="0" y="4"/>
                </a:moveTo>
                <a:lnTo>
                  <a:pt x="12" y="0"/>
                </a:lnTo>
                <a:lnTo>
                  <a:pt x="23" y="4"/>
                </a:lnTo>
                <a:lnTo>
                  <a:pt x="12" y="13"/>
                </a:lnTo>
                <a:lnTo>
                  <a:pt x="3" y="16"/>
                </a:lnTo>
                <a:lnTo>
                  <a:pt x="0" y="4"/>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88" name="Freeform 163">
            <a:extLst>
              <a:ext uri="{FF2B5EF4-FFF2-40B4-BE49-F238E27FC236}">
                <a16:creationId xmlns:a16="http://schemas.microsoft.com/office/drawing/2014/main" id="{E95D1E13-BF77-BC57-A507-8F309D7031D4}"/>
              </a:ext>
            </a:extLst>
          </p:cNvPr>
          <p:cNvSpPr>
            <a:spLocks/>
          </p:cNvSpPr>
          <p:nvPr/>
        </p:nvSpPr>
        <p:spPr bwMode="auto">
          <a:xfrm>
            <a:off x="6359525" y="3789364"/>
            <a:ext cx="39688" cy="26987"/>
          </a:xfrm>
          <a:custGeom>
            <a:avLst/>
            <a:gdLst/>
            <a:ahLst/>
            <a:cxnLst>
              <a:cxn ang="0">
                <a:pos x="92" y="0"/>
              </a:cxn>
              <a:cxn ang="0">
                <a:pos x="50" y="1"/>
              </a:cxn>
              <a:cxn ang="0">
                <a:pos x="20" y="7"/>
              </a:cxn>
              <a:cxn ang="0">
                <a:pos x="0" y="50"/>
              </a:cxn>
              <a:cxn ang="0">
                <a:pos x="29" y="78"/>
              </a:cxn>
              <a:cxn ang="0">
                <a:pos x="51" y="78"/>
              </a:cxn>
              <a:cxn ang="0">
                <a:pos x="76" y="67"/>
              </a:cxn>
              <a:cxn ang="0">
                <a:pos x="101" y="50"/>
              </a:cxn>
              <a:cxn ang="0">
                <a:pos x="121" y="29"/>
              </a:cxn>
              <a:cxn ang="0">
                <a:pos x="122" y="7"/>
              </a:cxn>
              <a:cxn ang="0">
                <a:pos x="92" y="0"/>
              </a:cxn>
            </a:cxnLst>
            <a:rect l="0" t="0" r="r" b="b"/>
            <a:pathLst>
              <a:path w="122" h="78">
                <a:moveTo>
                  <a:pt x="92" y="0"/>
                </a:moveTo>
                <a:lnTo>
                  <a:pt x="50" y="1"/>
                </a:lnTo>
                <a:lnTo>
                  <a:pt x="20" y="7"/>
                </a:lnTo>
                <a:lnTo>
                  <a:pt x="0" y="50"/>
                </a:lnTo>
                <a:lnTo>
                  <a:pt x="29" y="78"/>
                </a:lnTo>
                <a:lnTo>
                  <a:pt x="51" y="78"/>
                </a:lnTo>
                <a:lnTo>
                  <a:pt x="76" y="67"/>
                </a:lnTo>
                <a:lnTo>
                  <a:pt x="101" y="50"/>
                </a:lnTo>
                <a:lnTo>
                  <a:pt x="121" y="29"/>
                </a:lnTo>
                <a:lnTo>
                  <a:pt x="122" y="7"/>
                </a:lnTo>
                <a:lnTo>
                  <a:pt x="92" y="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89" name="Freeform 164">
            <a:extLst>
              <a:ext uri="{FF2B5EF4-FFF2-40B4-BE49-F238E27FC236}">
                <a16:creationId xmlns:a16="http://schemas.microsoft.com/office/drawing/2014/main" id="{E8EA5435-B1C6-C0EB-2421-30B312FD4070}"/>
              </a:ext>
            </a:extLst>
          </p:cNvPr>
          <p:cNvSpPr>
            <a:spLocks noChangeAspect="1"/>
          </p:cNvSpPr>
          <p:nvPr/>
        </p:nvSpPr>
        <p:spPr bwMode="auto">
          <a:xfrm>
            <a:off x="6796089" y="4071939"/>
            <a:ext cx="6351" cy="14287"/>
          </a:xfrm>
          <a:custGeom>
            <a:avLst/>
            <a:gdLst/>
            <a:ahLst/>
            <a:cxnLst>
              <a:cxn ang="0">
                <a:pos x="38" y="0"/>
              </a:cxn>
              <a:cxn ang="0">
                <a:pos x="33" y="30"/>
              </a:cxn>
              <a:cxn ang="0">
                <a:pos x="36" y="61"/>
              </a:cxn>
              <a:cxn ang="0">
                <a:pos x="38" y="85"/>
              </a:cxn>
              <a:cxn ang="0">
                <a:pos x="6" y="84"/>
              </a:cxn>
              <a:cxn ang="0">
                <a:pos x="0" y="46"/>
              </a:cxn>
              <a:cxn ang="0">
                <a:pos x="14" y="6"/>
              </a:cxn>
              <a:cxn ang="0">
                <a:pos x="38" y="0"/>
              </a:cxn>
            </a:cxnLst>
            <a:rect l="0" t="0" r="r" b="b"/>
            <a:pathLst>
              <a:path w="38" h="85">
                <a:moveTo>
                  <a:pt x="38" y="0"/>
                </a:moveTo>
                <a:lnTo>
                  <a:pt x="33" y="30"/>
                </a:lnTo>
                <a:lnTo>
                  <a:pt x="36" y="61"/>
                </a:lnTo>
                <a:lnTo>
                  <a:pt x="38" y="85"/>
                </a:lnTo>
                <a:lnTo>
                  <a:pt x="6" y="84"/>
                </a:lnTo>
                <a:lnTo>
                  <a:pt x="0" y="46"/>
                </a:lnTo>
                <a:lnTo>
                  <a:pt x="14" y="6"/>
                </a:lnTo>
                <a:lnTo>
                  <a:pt x="38" y="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90" name="Freeform 165">
            <a:extLst>
              <a:ext uri="{FF2B5EF4-FFF2-40B4-BE49-F238E27FC236}">
                <a16:creationId xmlns:a16="http://schemas.microsoft.com/office/drawing/2014/main" id="{83F83958-AC73-1B75-E93D-99C11D4AD9E0}"/>
              </a:ext>
            </a:extLst>
          </p:cNvPr>
          <p:cNvSpPr>
            <a:spLocks/>
          </p:cNvSpPr>
          <p:nvPr/>
        </p:nvSpPr>
        <p:spPr bwMode="auto">
          <a:xfrm>
            <a:off x="8331201" y="4232275"/>
            <a:ext cx="66675" cy="160339"/>
          </a:xfrm>
          <a:custGeom>
            <a:avLst/>
            <a:gdLst/>
            <a:ahLst/>
            <a:cxnLst>
              <a:cxn ang="0">
                <a:pos x="256" y="490"/>
              </a:cxn>
              <a:cxn ang="0">
                <a:pos x="256" y="594"/>
              </a:cxn>
              <a:cxn ang="0">
                <a:pos x="336" y="666"/>
              </a:cxn>
              <a:cxn ang="0">
                <a:pos x="312" y="730"/>
              </a:cxn>
              <a:cxn ang="0">
                <a:pos x="264" y="778"/>
              </a:cxn>
              <a:cxn ang="0">
                <a:pos x="264" y="874"/>
              </a:cxn>
              <a:cxn ang="0">
                <a:pos x="248" y="1002"/>
              </a:cxn>
              <a:cxn ang="0">
                <a:pos x="168" y="930"/>
              </a:cxn>
              <a:cxn ang="0">
                <a:pos x="120" y="858"/>
              </a:cxn>
              <a:cxn ang="0">
                <a:pos x="200" y="778"/>
              </a:cxn>
              <a:cxn ang="0">
                <a:pos x="120" y="674"/>
              </a:cxn>
              <a:cxn ang="0">
                <a:pos x="56" y="610"/>
              </a:cxn>
              <a:cxn ang="0">
                <a:pos x="32" y="490"/>
              </a:cxn>
              <a:cxn ang="0">
                <a:pos x="0" y="394"/>
              </a:cxn>
              <a:cxn ang="0">
                <a:pos x="56" y="362"/>
              </a:cxn>
              <a:cxn ang="0">
                <a:pos x="120" y="418"/>
              </a:cxn>
              <a:cxn ang="0">
                <a:pos x="128" y="306"/>
              </a:cxn>
              <a:cxn ang="0">
                <a:pos x="128" y="250"/>
              </a:cxn>
              <a:cxn ang="0">
                <a:pos x="104" y="161"/>
              </a:cxn>
              <a:cxn ang="0">
                <a:pos x="144" y="82"/>
              </a:cxn>
              <a:cxn ang="0">
                <a:pos x="200" y="0"/>
              </a:cxn>
              <a:cxn ang="0">
                <a:pos x="320" y="98"/>
              </a:cxn>
              <a:cxn ang="0">
                <a:pos x="424" y="98"/>
              </a:cxn>
              <a:cxn ang="0">
                <a:pos x="376" y="178"/>
              </a:cxn>
              <a:cxn ang="0">
                <a:pos x="416" y="306"/>
              </a:cxn>
              <a:cxn ang="0">
                <a:pos x="368" y="378"/>
              </a:cxn>
              <a:cxn ang="0">
                <a:pos x="288" y="392"/>
              </a:cxn>
              <a:cxn ang="0">
                <a:pos x="256" y="490"/>
              </a:cxn>
            </a:cxnLst>
            <a:rect l="0" t="0" r="r" b="b"/>
            <a:pathLst>
              <a:path w="424" h="1002">
                <a:moveTo>
                  <a:pt x="256" y="490"/>
                </a:moveTo>
                <a:lnTo>
                  <a:pt x="256" y="594"/>
                </a:lnTo>
                <a:lnTo>
                  <a:pt x="336" y="666"/>
                </a:lnTo>
                <a:lnTo>
                  <a:pt x="312" y="730"/>
                </a:lnTo>
                <a:lnTo>
                  <a:pt x="264" y="778"/>
                </a:lnTo>
                <a:lnTo>
                  <a:pt x="264" y="874"/>
                </a:lnTo>
                <a:lnTo>
                  <a:pt x="248" y="1002"/>
                </a:lnTo>
                <a:lnTo>
                  <a:pt x="168" y="930"/>
                </a:lnTo>
                <a:lnTo>
                  <a:pt x="120" y="858"/>
                </a:lnTo>
                <a:lnTo>
                  <a:pt x="200" y="778"/>
                </a:lnTo>
                <a:lnTo>
                  <a:pt x="120" y="674"/>
                </a:lnTo>
                <a:lnTo>
                  <a:pt x="56" y="610"/>
                </a:lnTo>
                <a:lnTo>
                  <a:pt x="32" y="490"/>
                </a:lnTo>
                <a:lnTo>
                  <a:pt x="0" y="394"/>
                </a:lnTo>
                <a:lnTo>
                  <a:pt x="56" y="362"/>
                </a:lnTo>
                <a:lnTo>
                  <a:pt x="120" y="418"/>
                </a:lnTo>
                <a:lnTo>
                  <a:pt x="128" y="306"/>
                </a:lnTo>
                <a:lnTo>
                  <a:pt x="128" y="250"/>
                </a:lnTo>
                <a:lnTo>
                  <a:pt x="104" y="161"/>
                </a:lnTo>
                <a:lnTo>
                  <a:pt x="144" y="82"/>
                </a:lnTo>
                <a:lnTo>
                  <a:pt x="200" y="0"/>
                </a:lnTo>
                <a:lnTo>
                  <a:pt x="320" y="98"/>
                </a:lnTo>
                <a:lnTo>
                  <a:pt x="424" y="98"/>
                </a:lnTo>
                <a:lnTo>
                  <a:pt x="376" y="178"/>
                </a:lnTo>
                <a:lnTo>
                  <a:pt x="416" y="306"/>
                </a:lnTo>
                <a:lnTo>
                  <a:pt x="368" y="378"/>
                </a:lnTo>
                <a:lnTo>
                  <a:pt x="288" y="392"/>
                </a:lnTo>
                <a:lnTo>
                  <a:pt x="256" y="49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91" name="Freeform 166">
            <a:extLst>
              <a:ext uri="{FF2B5EF4-FFF2-40B4-BE49-F238E27FC236}">
                <a16:creationId xmlns:a16="http://schemas.microsoft.com/office/drawing/2014/main" id="{3FF50467-9558-B4CE-9DD3-3269546EABF0}"/>
              </a:ext>
            </a:extLst>
          </p:cNvPr>
          <p:cNvSpPr>
            <a:spLocks/>
          </p:cNvSpPr>
          <p:nvPr/>
        </p:nvSpPr>
        <p:spPr bwMode="auto">
          <a:xfrm>
            <a:off x="8385176" y="4456114"/>
            <a:ext cx="100013" cy="88900"/>
          </a:xfrm>
          <a:custGeom>
            <a:avLst/>
            <a:gdLst/>
            <a:ahLst/>
            <a:cxnLst>
              <a:cxn ang="0">
                <a:pos x="496" y="416"/>
              </a:cxn>
              <a:cxn ang="0">
                <a:pos x="512" y="496"/>
              </a:cxn>
              <a:cxn ang="0">
                <a:pos x="472" y="544"/>
              </a:cxn>
              <a:cxn ang="0">
                <a:pos x="376" y="512"/>
              </a:cxn>
              <a:cxn ang="0">
                <a:pos x="296" y="456"/>
              </a:cxn>
              <a:cxn ang="0">
                <a:pos x="304" y="346"/>
              </a:cxn>
              <a:cxn ang="0">
                <a:pos x="248" y="280"/>
              </a:cxn>
              <a:cxn ang="0">
                <a:pos x="184" y="328"/>
              </a:cxn>
              <a:cxn ang="0">
                <a:pos x="104" y="328"/>
              </a:cxn>
              <a:cxn ang="0">
                <a:pos x="32" y="384"/>
              </a:cxn>
              <a:cxn ang="0">
                <a:pos x="0" y="288"/>
              </a:cxn>
              <a:cxn ang="0">
                <a:pos x="80" y="232"/>
              </a:cxn>
              <a:cxn ang="0">
                <a:pos x="160" y="168"/>
              </a:cxn>
              <a:cxn ang="0">
                <a:pos x="232" y="136"/>
              </a:cxn>
              <a:cxn ang="0">
                <a:pos x="288" y="184"/>
              </a:cxn>
              <a:cxn ang="0">
                <a:pos x="374" y="198"/>
              </a:cxn>
              <a:cxn ang="0">
                <a:pos x="395" y="119"/>
              </a:cxn>
              <a:cxn ang="0">
                <a:pos x="488" y="64"/>
              </a:cxn>
              <a:cxn ang="0">
                <a:pos x="520" y="0"/>
              </a:cxn>
              <a:cxn ang="0">
                <a:pos x="592" y="24"/>
              </a:cxn>
              <a:cxn ang="0">
                <a:pos x="640" y="144"/>
              </a:cxn>
              <a:cxn ang="0">
                <a:pos x="630" y="238"/>
              </a:cxn>
              <a:cxn ang="0">
                <a:pos x="614" y="326"/>
              </a:cxn>
              <a:cxn ang="0">
                <a:pos x="520" y="352"/>
              </a:cxn>
              <a:cxn ang="0">
                <a:pos x="496" y="416"/>
              </a:cxn>
            </a:cxnLst>
            <a:rect l="0" t="0" r="r" b="b"/>
            <a:pathLst>
              <a:path w="640" h="544">
                <a:moveTo>
                  <a:pt x="496" y="416"/>
                </a:moveTo>
                <a:lnTo>
                  <a:pt x="512" y="496"/>
                </a:lnTo>
                <a:lnTo>
                  <a:pt x="472" y="544"/>
                </a:lnTo>
                <a:lnTo>
                  <a:pt x="376" y="512"/>
                </a:lnTo>
                <a:lnTo>
                  <a:pt x="296" y="456"/>
                </a:lnTo>
                <a:lnTo>
                  <a:pt x="304" y="346"/>
                </a:lnTo>
                <a:lnTo>
                  <a:pt x="248" y="280"/>
                </a:lnTo>
                <a:lnTo>
                  <a:pt x="184" y="328"/>
                </a:lnTo>
                <a:lnTo>
                  <a:pt x="104" y="328"/>
                </a:lnTo>
                <a:lnTo>
                  <a:pt x="32" y="384"/>
                </a:lnTo>
                <a:lnTo>
                  <a:pt x="0" y="288"/>
                </a:lnTo>
                <a:lnTo>
                  <a:pt x="80" y="232"/>
                </a:lnTo>
                <a:lnTo>
                  <a:pt x="160" y="168"/>
                </a:lnTo>
                <a:lnTo>
                  <a:pt x="232" y="136"/>
                </a:lnTo>
                <a:lnTo>
                  <a:pt x="288" y="184"/>
                </a:lnTo>
                <a:lnTo>
                  <a:pt x="374" y="198"/>
                </a:lnTo>
                <a:lnTo>
                  <a:pt x="395" y="119"/>
                </a:lnTo>
                <a:lnTo>
                  <a:pt x="488" y="64"/>
                </a:lnTo>
                <a:lnTo>
                  <a:pt x="520" y="0"/>
                </a:lnTo>
                <a:lnTo>
                  <a:pt x="592" y="24"/>
                </a:lnTo>
                <a:lnTo>
                  <a:pt x="640" y="144"/>
                </a:lnTo>
                <a:lnTo>
                  <a:pt x="630" y="238"/>
                </a:lnTo>
                <a:lnTo>
                  <a:pt x="614" y="326"/>
                </a:lnTo>
                <a:lnTo>
                  <a:pt x="520" y="352"/>
                </a:lnTo>
                <a:lnTo>
                  <a:pt x="496" y="41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92" name="Freeform 167">
            <a:extLst>
              <a:ext uri="{FF2B5EF4-FFF2-40B4-BE49-F238E27FC236}">
                <a16:creationId xmlns:a16="http://schemas.microsoft.com/office/drawing/2014/main" id="{655B78BD-B4EB-43D8-C29E-E7D8F2455A65}"/>
              </a:ext>
            </a:extLst>
          </p:cNvPr>
          <p:cNvSpPr>
            <a:spLocks/>
          </p:cNvSpPr>
          <p:nvPr/>
        </p:nvSpPr>
        <p:spPr bwMode="auto">
          <a:xfrm>
            <a:off x="8383588" y="4406900"/>
            <a:ext cx="34925" cy="58739"/>
          </a:xfrm>
          <a:custGeom>
            <a:avLst/>
            <a:gdLst/>
            <a:ahLst/>
            <a:cxnLst>
              <a:cxn ang="0">
                <a:pos x="108" y="348"/>
              </a:cxn>
              <a:cxn ang="0">
                <a:pos x="48" y="288"/>
              </a:cxn>
              <a:cxn ang="0">
                <a:pos x="72" y="210"/>
              </a:cxn>
              <a:cxn ang="0">
                <a:pos x="66" y="138"/>
              </a:cxn>
              <a:cxn ang="0">
                <a:pos x="0" y="156"/>
              </a:cxn>
              <a:cxn ang="0">
                <a:pos x="6" y="78"/>
              </a:cxn>
              <a:cxn ang="0">
                <a:pos x="17" y="7"/>
              </a:cxn>
              <a:cxn ang="0">
                <a:pos x="102" y="6"/>
              </a:cxn>
              <a:cxn ang="0">
                <a:pos x="162" y="0"/>
              </a:cxn>
              <a:cxn ang="0">
                <a:pos x="180" y="60"/>
              </a:cxn>
              <a:cxn ang="0">
                <a:pos x="228" y="108"/>
              </a:cxn>
              <a:cxn ang="0">
                <a:pos x="222" y="168"/>
              </a:cxn>
              <a:cxn ang="0">
                <a:pos x="186" y="258"/>
              </a:cxn>
              <a:cxn ang="0">
                <a:pos x="186" y="366"/>
              </a:cxn>
              <a:cxn ang="0">
                <a:pos x="108" y="348"/>
              </a:cxn>
            </a:cxnLst>
            <a:rect l="0" t="0" r="r" b="b"/>
            <a:pathLst>
              <a:path w="228" h="366">
                <a:moveTo>
                  <a:pt x="108" y="348"/>
                </a:moveTo>
                <a:lnTo>
                  <a:pt x="48" y="288"/>
                </a:lnTo>
                <a:lnTo>
                  <a:pt x="72" y="210"/>
                </a:lnTo>
                <a:lnTo>
                  <a:pt x="66" y="138"/>
                </a:lnTo>
                <a:lnTo>
                  <a:pt x="0" y="156"/>
                </a:lnTo>
                <a:lnTo>
                  <a:pt x="6" y="78"/>
                </a:lnTo>
                <a:lnTo>
                  <a:pt x="17" y="7"/>
                </a:lnTo>
                <a:lnTo>
                  <a:pt x="102" y="6"/>
                </a:lnTo>
                <a:lnTo>
                  <a:pt x="162" y="0"/>
                </a:lnTo>
                <a:lnTo>
                  <a:pt x="180" y="60"/>
                </a:lnTo>
                <a:lnTo>
                  <a:pt x="228" y="108"/>
                </a:lnTo>
                <a:lnTo>
                  <a:pt x="222" y="168"/>
                </a:lnTo>
                <a:lnTo>
                  <a:pt x="186" y="258"/>
                </a:lnTo>
                <a:lnTo>
                  <a:pt x="186" y="366"/>
                </a:lnTo>
                <a:lnTo>
                  <a:pt x="108" y="348"/>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93" name="Freeform 168">
            <a:extLst>
              <a:ext uri="{FF2B5EF4-FFF2-40B4-BE49-F238E27FC236}">
                <a16:creationId xmlns:a16="http://schemas.microsoft.com/office/drawing/2014/main" id="{5381FBDE-A15A-B5CD-8B53-769D634F42DD}"/>
              </a:ext>
            </a:extLst>
          </p:cNvPr>
          <p:cNvSpPr>
            <a:spLocks/>
          </p:cNvSpPr>
          <p:nvPr/>
        </p:nvSpPr>
        <p:spPr bwMode="auto">
          <a:xfrm>
            <a:off x="8440739" y="4381501"/>
            <a:ext cx="25400" cy="38100"/>
          </a:xfrm>
          <a:custGeom>
            <a:avLst/>
            <a:gdLst/>
            <a:ahLst/>
            <a:cxnLst>
              <a:cxn ang="0">
                <a:pos x="114" y="240"/>
              </a:cxn>
              <a:cxn ang="0">
                <a:pos x="54" y="162"/>
              </a:cxn>
              <a:cxn ang="0">
                <a:pos x="6" y="126"/>
              </a:cxn>
              <a:cxn ang="0">
                <a:pos x="0" y="72"/>
              </a:cxn>
              <a:cxn ang="0">
                <a:pos x="33" y="45"/>
              </a:cxn>
              <a:cxn ang="0">
                <a:pos x="78" y="0"/>
              </a:cxn>
              <a:cxn ang="0">
                <a:pos x="162" y="54"/>
              </a:cxn>
              <a:cxn ang="0">
                <a:pos x="169" y="136"/>
              </a:cxn>
              <a:cxn ang="0">
                <a:pos x="169" y="226"/>
              </a:cxn>
              <a:cxn ang="0">
                <a:pos x="114" y="240"/>
              </a:cxn>
            </a:cxnLst>
            <a:rect l="0" t="0" r="r" b="b"/>
            <a:pathLst>
              <a:path w="169" h="240">
                <a:moveTo>
                  <a:pt x="114" y="240"/>
                </a:moveTo>
                <a:lnTo>
                  <a:pt x="54" y="162"/>
                </a:lnTo>
                <a:lnTo>
                  <a:pt x="6" y="126"/>
                </a:lnTo>
                <a:lnTo>
                  <a:pt x="0" y="72"/>
                </a:lnTo>
                <a:lnTo>
                  <a:pt x="33" y="45"/>
                </a:lnTo>
                <a:lnTo>
                  <a:pt x="78" y="0"/>
                </a:lnTo>
                <a:lnTo>
                  <a:pt x="162" y="54"/>
                </a:lnTo>
                <a:lnTo>
                  <a:pt x="169" y="136"/>
                </a:lnTo>
                <a:lnTo>
                  <a:pt x="169" y="226"/>
                </a:lnTo>
                <a:lnTo>
                  <a:pt x="114" y="240"/>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94" name="Freeform 169">
            <a:extLst>
              <a:ext uri="{FF2B5EF4-FFF2-40B4-BE49-F238E27FC236}">
                <a16:creationId xmlns:a16="http://schemas.microsoft.com/office/drawing/2014/main" id="{22443878-D056-C425-4A5A-3E2FE5013678}"/>
              </a:ext>
            </a:extLst>
          </p:cNvPr>
          <p:cNvSpPr>
            <a:spLocks/>
          </p:cNvSpPr>
          <p:nvPr/>
        </p:nvSpPr>
        <p:spPr bwMode="auto">
          <a:xfrm>
            <a:off x="8274051" y="4429125"/>
            <a:ext cx="63500" cy="69851"/>
          </a:xfrm>
          <a:custGeom>
            <a:avLst/>
            <a:gdLst/>
            <a:ahLst/>
            <a:cxnLst>
              <a:cxn ang="0">
                <a:pos x="0" y="368"/>
              </a:cxn>
              <a:cxn ang="0">
                <a:pos x="64" y="304"/>
              </a:cxn>
              <a:cxn ang="0">
                <a:pos x="112" y="227"/>
              </a:cxn>
              <a:cxn ang="0">
                <a:pos x="170" y="161"/>
              </a:cxn>
              <a:cxn ang="0">
                <a:pos x="213" y="128"/>
              </a:cxn>
              <a:cxn ang="0">
                <a:pos x="272" y="72"/>
              </a:cxn>
              <a:cxn ang="0">
                <a:pos x="320" y="0"/>
              </a:cxn>
              <a:cxn ang="0">
                <a:pos x="424" y="24"/>
              </a:cxn>
              <a:cxn ang="0">
                <a:pos x="328" y="120"/>
              </a:cxn>
              <a:cxn ang="0">
                <a:pos x="248" y="200"/>
              </a:cxn>
              <a:cxn ang="0">
                <a:pos x="184" y="280"/>
              </a:cxn>
              <a:cxn ang="0">
                <a:pos x="96" y="368"/>
              </a:cxn>
              <a:cxn ang="0">
                <a:pos x="56" y="424"/>
              </a:cxn>
              <a:cxn ang="0">
                <a:pos x="0" y="368"/>
              </a:cxn>
            </a:cxnLst>
            <a:rect l="0" t="0" r="r" b="b"/>
            <a:pathLst>
              <a:path w="424" h="424">
                <a:moveTo>
                  <a:pt x="0" y="368"/>
                </a:moveTo>
                <a:lnTo>
                  <a:pt x="64" y="304"/>
                </a:lnTo>
                <a:lnTo>
                  <a:pt x="112" y="227"/>
                </a:lnTo>
                <a:lnTo>
                  <a:pt x="170" y="161"/>
                </a:lnTo>
                <a:lnTo>
                  <a:pt x="213" y="128"/>
                </a:lnTo>
                <a:lnTo>
                  <a:pt x="272" y="72"/>
                </a:lnTo>
                <a:lnTo>
                  <a:pt x="320" y="0"/>
                </a:lnTo>
                <a:lnTo>
                  <a:pt x="424" y="24"/>
                </a:lnTo>
                <a:lnTo>
                  <a:pt x="328" y="120"/>
                </a:lnTo>
                <a:lnTo>
                  <a:pt x="248" y="200"/>
                </a:lnTo>
                <a:lnTo>
                  <a:pt x="184" y="280"/>
                </a:lnTo>
                <a:lnTo>
                  <a:pt x="96" y="368"/>
                </a:lnTo>
                <a:lnTo>
                  <a:pt x="56" y="424"/>
                </a:lnTo>
                <a:lnTo>
                  <a:pt x="0" y="368"/>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sp>
        <p:nvSpPr>
          <p:cNvPr id="95" name="Freeform 170">
            <a:extLst>
              <a:ext uri="{FF2B5EF4-FFF2-40B4-BE49-F238E27FC236}">
                <a16:creationId xmlns:a16="http://schemas.microsoft.com/office/drawing/2014/main" id="{9F949397-B652-60DA-6249-56AA1BFC7E03}"/>
              </a:ext>
            </a:extLst>
          </p:cNvPr>
          <p:cNvSpPr>
            <a:spLocks/>
          </p:cNvSpPr>
          <p:nvPr/>
        </p:nvSpPr>
        <p:spPr bwMode="auto">
          <a:xfrm>
            <a:off x="8385175" y="4341813"/>
            <a:ext cx="46039" cy="41275"/>
          </a:xfrm>
          <a:custGeom>
            <a:avLst/>
            <a:gdLst/>
            <a:ahLst/>
            <a:cxnLst>
              <a:cxn ang="0">
                <a:pos x="216" y="246"/>
              </a:cxn>
              <a:cxn ang="0">
                <a:pos x="150" y="138"/>
              </a:cxn>
              <a:cxn ang="0">
                <a:pos x="90" y="126"/>
              </a:cxn>
              <a:cxn ang="0">
                <a:pos x="24" y="156"/>
              </a:cxn>
              <a:cxn ang="0">
                <a:pos x="6" y="108"/>
              </a:cxn>
              <a:cxn ang="0">
                <a:pos x="0" y="60"/>
              </a:cxn>
              <a:cxn ang="0">
                <a:pos x="24" y="18"/>
              </a:cxn>
              <a:cxn ang="0">
                <a:pos x="90" y="0"/>
              </a:cxn>
              <a:cxn ang="0">
                <a:pos x="147" y="7"/>
              </a:cxn>
              <a:cxn ang="0">
                <a:pos x="204" y="60"/>
              </a:cxn>
              <a:cxn ang="0">
                <a:pos x="238" y="143"/>
              </a:cxn>
              <a:cxn ang="0">
                <a:pos x="288" y="222"/>
              </a:cxn>
              <a:cxn ang="0">
                <a:pos x="216" y="246"/>
              </a:cxn>
            </a:cxnLst>
            <a:rect l="0" t="0" r="r" b="b"/>
            <a:pathLst>
              <a:path w="288" h="246">
                <a:moveTo>
                  <a:pt x="216" y="246"/>
                </a:moveTo>
                <a:lnTo>
                  <a:pt x="150" y="138"/>
                </a:lnTo>
                <a:lnTo>
                  <a:pt x="90" y="126"/>
                </a:lnTo>
                <a:lnTo>
                  <a:pt x="24" y="156"/>
                </a:lnTo>
                <a:lnTo>
                  <a:pt x="6" y="108"/>
                </a:lnTo>
                <a:lnTo>
                  <a:pt x="0" y="60"/>
                </a:lnTo>
                <a:lnTo>
                  <a:pt x="24" y="18"/>
                </a:lnTo>
                <a:lnTo>
                  <a:pt x="90" y="0"/>
                </a:lnTo>
                <a:lnTo>
                  <a:pt x="147" y="7"/>
                </a:lnTo>
                <a:lnTo>
                  <a:pt x="204" y="60"/>
                </a:lnTo>
                <a:lnTo>
                  <a:pt x="238" y="143"/>
                </a:lnTo>
                <a:lnTo>
                  <a:pt x="288" y="222"/>
                </a:lnTo>
                <a:lnTo>
                  <a:pt x="216" y="246"/>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265">
              <a:defRPr/>
            </a:pPr>
            <a:endParaRPr lang="zh-CN" altLang="en-US" sz="1200">
              <a:solidFill>
                <a:sysClr val="windowText" lastClr="000000"/>
              </a:solidFill>
              <a:latin typeface="Calibri"/>
              <a:ea typeface="宋体" panose="02010600030101010101" pitchFamily="2" charset="-122"/>
            </a:endParaRPr>
          </a:p>
        </p:txBody>
      </p:sp>
      <p:grpSp>
        <p:nvGrpSpPr>
          <p:cNvPr id="96" name="组合 62">
            <a:extLst>
              <a:ext uri="{FF2B5EF4-FFF2-40B4-BE49-F238E27FC236}">
                <a16:creationId xmlns:a16="http://schemas.microsoft.com/office/drawing/2014/main" id="{56A0DD6B-50FA-35BE-E918-84A58605E01D}"/>
              </a:ext>
            </a:extLst>
          </p:cNvPr>
          <p:cNvGrpSpPr/>
          <p:nvPr/>
        </p:nvGrpSpPr>
        <p:grpSpPr bwMode="auto">
          <a:xfrm>
            <a:off x="7909416" y="3127377"/>
            <a:ext cx="179995" cy="184305"/>
            <a:chOff x="3919411" y="3004408"/>
            <a:chExt cx="144000" cy="144000"/>
          </a:xfrm>
          <a:effectLst>
            <a:outerShdw sx="1000" sy="1000" algn="ctr" rotWithShape="0">
              <a:srgbClr val="000000"/>
            </a:outerShdw>
          </a:effectLst>
        </p:grpSpPr>
        <p:sp>
          <p:nvSpPr>
            <p:cNvPr id="97" name="椭圆 200">
              <a:extLst>
                <a:ext uri="{FF2B5EF4-FFF2-40B4-BE49-F238E27FC236}">
                  <a16:creationId xmlns:a16="http://schemas.microsoft.com/office/drawing/2014/main" id="{48F159B0-FCDC-546D-1C18-FD58B247EE24}"/>
                </a:ext>
              </a:extLst>
            </p:cNvPr>
            <p:cNvSpPr/>
            <p:nvPr/>
          </p:nvSpPr>
          <p:spPr>
            <a:xfrm>
              <a:off x="3955430" y="3040415"/>
              <a:ext cx="72000" cy="72000"/>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98" name="椭圆 201">
              <a:extLst>
                <a:ext uri="{FF2B5EF4-FFF2-40B4-BE49-F238E27FC236}">
                  <a16:creationId xmlns:a16="http://schemas.microsoft.com/office/drawing/2014/main" id="{07468D88-F601-BD59-F65A-F7A9C3188A3F}"/>
                </a:ext>
              </a:extLst>
            </p:cNvPr>
            <p:cNvSpPr/>
            <p:nvPr/>
          </p:nvSpPr>
          <p:spPr>
            <a:xfrm>
              <a:off x="3919411" y="3004408"/>
              <a:ext cx="144000" cy="144000"/>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grpSp>
      <p:sp>
        <p:nvSpPr>
          <p:cNvPr id="99" name="圆角矩形 149">
            <a:extLst>
              <a:ext uri="{FF2B5EF4-FFF2-40B4-BE49-F238E27FC236}">
                <a16:creationId xmlns:a16="http://schemas.microsoft.com/office/drawing/2014/main" id="{B85598EC-3B85-0149-919F-6D6EB9B7D042}"/>
              </a:ext>
            </a:extLst>
          </p:cNvPr>
          <p:cNvSpPr/>
          <p:nvPr/>
        </p:nvSpPr>
        <p:spPr bwMode="auto">
          <a:xfrm>
            <a:off x="7142164" y="2708277"/>
            <a:ext cx="898525" cy="301625"/>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China</a:t>
            </a:r>
          </a:p>
        </p:txBody>
      </p:sp>
      <p:grpSp>
        <p:nvGrpSpPr>
          <p:cNvPr id="100" name="组合 62">
            <a:extLst>
              <a:ext uri="{FF2B5EF4-FFF2-40B4-BE49-F238E27FC236}">
                <a16:creationId xmlns:a16="http://schemas.microsoft.com/office/drawing/2014/main" id="{2FCB8CE6-4CA5-CB6E-B4A2-7204F93190BF}"/>
              </a:ext>
            </a:extLst>
          </p:cNvPr>
          <p:cNvGrpSpPr/>
          <p:nvPr/>
        </p:nvGrpSpPr>
        <p:grpSpPr bwMode="auto">
          <a:xfrm>
            <a:off x="3347444" y="3440037"/>
            <a:ext cx="179995" cy="184305"/>
            <a:chOff x="4714876" y="3214686"/>
            <a:chExt cx="144000" cy="144000"/>
          </a:xfrm>
          <a:effectLst>
            <a:outerShdw sx="1000" sy="1000" algn="ctr" rotWithShape="0">
              <a:srgbClr val="000000"/>
            </a:outerShdw>
          </a:effectLst>
        </p:grpSpPr>
        <p:sp>
          <p:nvSpPr>
            <p:cNvPr id="101" name="椭圆 198">
              <a:extLst>
                <a:ext uri="{FF2B5EF4-FFF2-40B4-BE49-F238E27FC236}">
                  <a16:creationId xmlns:a16="http://schemas.microsoft.com/office/drawing/2014/main" id="{DB5F828D-3ED6-F990-D938-EE13EB7ABFDC}"/>
                </a:ext>
              </a:extLst>
            </p:cNvPr>
            <p:cNvSpPr/>
            <p:nvPr/>
          </p:nvSpPr>
          <p:spPr>
            <a:xfrm>
              <a:off x="4750876" y="3250686"/>
              <a:ext cx="72000" cy="72000"/>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02" name="椭圆 199">
              <a:extLst>
                <a:ext uri="{FF2B5EF4-FFF2-40B4-BE49-F238E27FC236}">
                  <a16:creationId xmlns:a16="http://schemas.microsoft.com/office/drawing/2014/main" id="{5A92BFD7-084C-8086-67E2-C350304AF249}"/>
                </a:ext>
              </a:extLst>
            </p:cNvPr>
            <p:cNvSpPr/>
            <p:nvPr/>
          </p:nvSpPr>
          <p:spPr>
            <a:xfrm>
              <a:off x="4714876" y="3214686"/>
              <a:ext cx="144000" cy="144000"/>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grpSp>
      <p:sp>
        <p:nvSpPr>
          <p:cNvPr id="103" name="圆角矩形 152">
            <a:extLst>
              <a:ext uri="{FF2B5EF4-FFF2-40B4-BE49-F238E27FC236}">
                <a16:creationId xmlns:a16="http://schemas.microsoft.com/office/drawing/2014/main" id="{A1816667-C090-1A0E-ED18-E8C96820B8F1}"/>
              </a:ext>
            </a:extLst>
          </p:cNvPr>
          <p:cNvSpPr/>
          <p:nvPr/>
        </p:nvSpPr>
        <p:spPr bwMode="auto">
          <a:xfrm>
            <a:off x="1776414" y="3373439"/>
            <a:ext cx="1214437" cy="314325"/>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United States</a:t>
            </a:r>
          </a:p>
        </p:txBody>
      </p:sp>
      <p:cxnSp>
        <p:nvCxnSpPr>
          <p:cNvPr id="104" name="肘形连接符 8">
            <a:extLst>
              <a:ext uri="{FF2B5EF4-FFF2-40B4-BE49-F238E27FC236}">
                <a16:creationId xmlns:a16="http://schemas.microsoft.com/office/drawing/2014/main" id="{7653CADF-4D12-665F-5C25-F4DD7B1DC6C7}"/>
              </a:ext>
            </a:extLst>
          </p:cNvPr>
          <p:cNvCxnSpPr>
            <a:cxnSpLocks/>
            <a:endCxn id="103" idx="3"/>
          </p:cNvCxnSpPr>
          <p:nvPr/>
        </p:nvCxnSpPr>
        <p:spPr bwMode="auto">
          <a:xfrm rot="10800000">
            <a:off x="2990851" y="3530601"/>
            <a:ext cx="357188" cy="1588"/>
          </a:xfrm>
          <a:prstGeom prst="bentConnector3">
            <a:avLst>
              <a:gd name="adj1" fmla="val 50000"/>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grpSp>
        <p:nvGrpSpPr>
          <p:cNvPr id="105" name="组合 62">
            <a:extLst>
              <a:ext uri="{FF2B5EF4-FFF2-40B4-BE49-F238E27FC236}">
                <a16:creationId xmlns:a16="http://schemas.microsoft.com/office/drawing/2014/main" id="{48296FF0-E71A-3FFD-E4B4-02B80DADE18B}"/>
              </a:ext>
            </a:extLst>
          </p:cNvPr>
          <p:cNvGrpSpPr/>
          <p:nvPr/>
        </p:nvGrpSpPr>
        <p:grpSpPr bwMode="auto">
          <a:xfrm>
            <a:off x="5508973" y="3140981"/>
            <a:ext cx="179995" cy="184305"/>
            <a:chOff x="4714876" y="3222874"/>
            <a:chExt cx="144000" cy="144000"/>
          </a:xfrm>
          <a:effectLst>
            <a:outerShdw sx="1000" sy="1000" algn="ctr" rotWithShape="0">
              <a:srgbClr val="000000"/>
            </a:outerShdw>
          </a:effectLst>
        </p:grpSpPr>
        <p:sp>
          <p:nvSpPr>
            <p:cNvPr id="106" name="椭圆 196">
              <a:extLst>
                <a:ext uri="{FF2B5EF4-FFF2-40B4-BE49-F238E27FC236}">
                  <a16:creationId xmlns:a16="http://schemas.microsoft.com/office/drawing/2014/main" id="{FB16448B-B232-8B06-E524-019D0ED1AE35}"/>
                </a:ext>
              </a:extLst>
            </p:cNvPr>
            <p:cNvSpPr/>
            <p:nvPr/>
          </p:nvSpPr>
          <p:spPr>
            <a:xfrm>
              <a:off x="4750876" y="3258862"/>
              <a:ext cx="72000" cy="72000"/>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07" name="椭圆 197">
              <a:extLst>
                <a:ext uri="{FF2B5EF4-FFF2-40B4-BE49-F238E27FC236}">
                  <a16:creationId xmlns:a16="http://schemas.microsoft.com/office/drawing/2014/main" id="{6D9D2103-B8B3-6BB4-1279-20624A474ADD}"/>
                </a:ext>
              </a:extLst>
            </p:cNvPr>
            <p:cNvSpPr/>
            <p:nvPr/>
          </p:nvSpPr>
          <p:spPr>
            <a:xfrm>
              <a:off x="4714876" y="3222874"/>
              <a:ext cx="144000" cy="144000"/>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grpSp>
      <p:sp>
        <p:nvSpPr>
          <p:cNvPr id="108" name="圆角矩形 155">
            <a:extLst>
              <a:ext uri="{FF2B5EF4-FFF2-40B4-BE49-F238E27FC236}">
                <a16:creationId xmlns:a16="http://schemas.microsoft.com/office/drawing/2014/main" id="{1285C108-0F54-D3B0-0AA1-A006944C3EE3}"/>
              </a:ext>
            </a:extLst>
          </p:cNvPr>
          <p:cNvSpPr/>
          <p:nvPr/>
        </p:nvSpPr>
        <p:spPr bwMode="auto">
          <a:xfrm>
            <a:off x="4265614" y="3098800"/>
            <a:ext cx="887412" cy="268288"/>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London</a:t>
            </a:r>
          </a:p>
        </p:txBody>
      </p:sp>
      <p:cxnSp>
        <p:nvCxnSpPr>
          <p:cNvPr id="109" name="肘形连接符 8">
            <a:extLst>
              <a:ext uri="{FF2B5EF4-FFF2-40B4-BE49-F238E27FC236}">
                <a16:creationId xmlns:a16="http://schemas.microsoft.com/office/drawing/2014/main" id="{54A5E5C6-F425-CE07-C0AC-9C898262C27B}"/>
              </a:ext>
            </a:extLst>
          </p:cNvPr>
          <p:cNvCxnSpPr>
            <a:cxnSpLocks/>
            <a:endCxn id="108" idx="3"/>
          </p:cNvCxnSpPr>
          <p:nvPr/>
        </p:nvCxnSpPr>
        <p:spPr bwMode="auto">
          <a:xfrm rot="10800000">
            <a:off x="5153025" y="3233739"/>
            <a:ext cx="355600" cy="0"/>
          </a:xfrm>
          <a:prstGeom prst="bentConnector3">
            <a:avLst>
              <a:gd name="adj1" fmla="val 50000"/>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grpSp>
        <p:nvGrpSpPr>
          <p:cNvPr id="110" name="组合 62">
            <a:extLst>
              <a:ext uri="{FF2B5EF4-FFF2-40B4-BE49-F238E27FC236}">
                <a16:creationId xmlns:a16="http://schemas.microsoft.com/office/drawing/2014/main" id="{4EDF0D17-4F58-11F7-0CBC-1C84C32D6150}"/>
              </a:ext>
            </a:extLst>
          </p:cNvPr>
          <p:cNvGrpSpPr/>
          <p:nvPr/>
        </p:nvGrpSpPr>
        <p:grpSpPr bwMode="auto">
          <a:xfrm>
            <a:off x="7328589" y="4253141"/>
            <a:ext cx="179995" cy="184305"/>
            <a:chOff x="4714876" y="3410783"/>
            <a:chExt cx="144000" cy="144000"/>
          </a:xfrm>
          <a:effectLst>
            <a:outerShdw sx="1000" sy="1000" algn="ctr" rotWithShape="0">
              <a:srgbClr val="000000"/>
            </a:outerShdw>
          </a:effectLst>
        </p:grpSpPr>
        <p:sp>
          <p:nvSpPr>
            <p:cNvPr id="111" name="椭圆 194">
              <a:extLst>
                <a:ext uri="{FF2B5EF4-FFF2-40B4-BE49-F238E27FC236}">
                  <a16:creationId xmlns:a16="http://schemas.microsoft.com/office/drawing/2014/main" id="{DA34CF8D-0D0C-D8BA-3A7B-CD1FCE91BAC9}"/>
                </a:ext>
              </a:extLst>
            </p:cNvPr>
            <p:cNvSpPr/>
            <p:nvPr/>
          </p:nvSpPr>
          <p:spPr>
            <a:xfrm>
              <a:off x="4750876" y="3446813"/>
              <a:ext cx="72000" cy="72000"/>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12" name="椭圆 195">
              <a:extLst>
                <a:ext uri="{FF2B5EF4-FFF2-40B4-BE49-F238E27FC236}">
                  <a16:creationId xmlns:a16="http://schemas.microsoft.com/office/drawing/2014/main" id="{694B4F78-825D-CADD-12A0-29DF1B0879B7}"/>
                </a:ext>
              </a:extLst>
            </p:cNvPr>
            <p:cNvSpPr/>
            <p:nvPr/>
          </p:nvSpPr>
          <p:spPr>
            <a:xfrm>
              <a:off x="4714876" y="3410783"/>
              <a:ext cx="144000" cy="144000"/>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grpSp>
      <p:sp>
        <p:nvSpPr>
          <p:cNvPr id="113" name="圆角矩形 171">
            <a:extLst>
              <a:ext uri="{FF2B5EF4-FFF2-40B4-BE49-F238E27FC236}">
                <a16:creationId xmlns:a16="http://schemas.microsoft.com/office/drawing/2014/main" id="{9D579B1A-A782-100D-728D-6A0A5A905301}"/>
              </a:ext>
            </a:extLst>
          </p:cNvPr>
          <p:cNvSpPr/>
          <p:nvPr/>
        </p:nvSpPr>
        <p:spPr bwMode="auto">
          <a:xfrm>
            <a:off x="6705601" y="4722814"/>
            <a:ext cx="901700" cy="250825"/>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India</a:t>
            </a:r>
          </a:p>
        </p:txBody>
      </p:sp>
      <p:cxnSp>
        <p:nvCxnSpPr>
          <p:cNvPr id="114" name="肘形连接符 8">
            <a:extLst>
              <a:ext uri="{FF2B5EF4-FFF2-40B4-BE49-F238E27FC236}">
                <a16:creationId xmlns:a16="http://schemas.microsoft.com/office/drawing/2014/main" id="{867B7D6F-B546-7E43-731F-B3EE2254646A}"/>
              </a:ext>
            </a:extLst>
          </p:cNvPr>
          <p:cNvCxnSpPr>
            <a:cxnSpLocks/>
            <a:endCxn id="113" idx="0"/>
          </p:cNvCxnSpPr>
          <p:nvPr/>
        </p:nvCxnSpPr>
        <p:spPr bwMode="auto">
          <a:xfrm rot="10800000" flipV="1">
            <a:off x="7156449" y="4344989"/>
            <a:ext cx="171451" cy="377825"/>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grpSp>
        <p:nvGrpSpPr>
          <p:cNvPr id="115" name="组合 62">
            <a:extLst>
              <a:ext uri="{FF2B5EF4-FFF2-40B4-BE49-F238E27FC236}">
                <a16:creationId xmlns:a16="http://schemas.microsoft.com/office/drawing/2014/main" id="{0B0E5042-1B7E-CE83-F219-C17594393899}"/>
              </a:ext>
            </a:extLst>
          </p:cNvPr>
          <p:cNvGrpSpPr/>
          <p:nvPr/>
        </p:nvGrpSpPr>
        <p:grpSpPr bwMode="auto">
          <a:xfrm>
            <a:off x="3191213" y="3972277"/>
            <a:ext cx="179995" cy="184305"/>
            <a:chOff x="4271909" y="3491401"/>
            <a:chExt cx="144000" cy="144000"/>
          </a:xfrm>
          <a:effectLst>
            <a:outerShdw sx="1000" sy="1000" algn="ctr" rotWithShape="0">
              <a:srgbClr val="000000"/>
            </a:outerShdw>
          </a:effectLst>
        </p:grpSpPr>
        <p:sp>
          <p:nvSpPr>
            <p:cNvPr id="116" name="椭圆 190">
              <a:extLst>
                <a:ext uri="{FF2B5EF4-FFF2-40B4-BE49-F238E27FC236}">
                  <a16:creationId xmlns:a16="http://schemas.microsoft.com/office/drawing/2014/main" id="{90C2FC0F-ED1E-758F-EBCA-D54F5482AF97}"/>
                </a:ext>
              </a:extLst>
            </p:cNvPr>
            <p:cNvSpPr/>
            <p:nvPr/>
          </p:nvSpPr>
          <p:spPr>
            <a:xfrm>
              <a:off x="4308942" y="3523139"/>
              <a:ext cx="72000" cy="72000"/>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17" name="椭圆 191">
              <a:extLst>
                <a:ext uri="{FF2B5EF4-FFF2-40B4-BE49-F238E27FC236}">
                  <a16:creationId xmlns:a16="http://schemas.microsoft.com/office/drawing/2014/main" id="{4764D076-C986-C9A6-EE20-FBE3EC93070D}"/>
                </a:ext>
              </a:extLst>
            </p:cNvPr>
            <p:cNvSpPr/>
            <p:nvPr/>
          </p:nvSpPr>
          <p:spPr>
            <a:xfrm>
              <a:off x="4271909" y="3491401"/>
              <a:ext cx="144000" cy="144000"/>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grpSp>
      <p:sp>
        <p:nvSpPr>
          <p:cNvPr id="118" name="圆角矩形 177">
            <a:extLst>
              <a:ext uri="{FF2B5EF4-FFF2-40B4-BE49-F238E27FC236}">
                <a16:creationId xmlns:a16="http://schemas.microsoft.com/office/drawing/2014/main" id="{768C7A6F-515B-88AA-CC20-EF83EC60DE0A}"/>
              </a:ext>
            </a:extLst>
          </p:cNvPr>
          <p:cNvSpPr/>
          <p:nvPr/>
        </p:nvSpPr>
        <p:spPr bwMode="auto">
          <a:xfrm>
            <a:off x="1844676" y="3903663"/>
            <a:ext cx="1031875" cy="315912"/>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Mexico</a:t>
            </a:r>
          </a:p>
        </p:txBody>
      </p:sp>
      <p:sp>
        <p:nvSpPr>
          <p:cNvPr id="119" name="椭圆 200">
            <a:extLst>
              <a:ext uri="{FF2B5EF4-FFF2-40B4-BE49-F238E27FC236}">
                <a16:creationId xmlns:a16="http://schemas.microsoft.com/office/drawing/2014/main" id="{3D4CAC34-C2B9-8AAA-6298-4B0AC545ACDC}"/>
              </a:ext>
            </a:extLst>
          </p:cNvPr>
          <p:cNvSpPr/>
          <p:nvPr/>
        </p:nvSpPr>
        <p:spPr>
          <a:xfrm>
            <a:off x="8750300" y="3705225"/>
            <a:ext cx="90488"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20" name="椭圆 201">
            <a:extLst>
              <a:ext uri="{FF2B5EF4-FFF2-40B4-BE49-F238E27FC236}">
                <a16:creationId xmlns:a16="http://schemas.microsoft.com/office/drawing/2014/main" id="{F649C3FA-FAD5-72DB-6FD3-28E63C16678D}"/>
              </a:ext>
            </a:extLst>
          </p:cNvPr>
          <p:cNvSpPr/>
          <p:nvPr/>
        </p:nvSpPr>
        <p:spPr>
          <a:xfrm>
            <a:off x="8705851" y="3649663"/>
            <a:ext cx="180975"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21" name="圆角矩形 149">
            <a:extLst>
              <a:ext uri="{FF2B5EF4-FFF2-40B4-BE49-F238E27FC236}">
                <a16:creationId xmlns:a16="http://schemas.microsoft.com/office/drawing/2014/main" id="{26971CF6-A330-165D-A521-833182635956}"/>
              </a:ext>
            </a:extLst>
          </p:cNvPr>
          <p:cNvSpPr/>
          <p:nvPr/>
        </p:nvSpPr>
        <p:spPr>
          <a:xfrm>
            <a:off x="9386888" y="3282950"/>
            <a:ext cx="900112" cy="285751"/>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Japan</a:t>
            </a:r>
          </a:p>
        </p:txBody>
      </p:sp>
      <p:sp>
        <p:nvSpPr>
          <p:cNvPr id="122" name="椭圆 200">
            <a:extLst>
              <a:ext uri="{FF2B5EF4-FFF2-40B4-BE49-F238E27FC236}">
                <a16:creationId xmlns:a16="http://schemas.microsoft.com/office/drawing/2014/main" id="{4E16E6DB-30B1-A19A-8213-7FD56EAF1DAC}"/>
              </a:ext>
            </a:extLst>
          </p:cNvPr>
          <p:cNvSpPr/>
          <p:nvPr/>
        </p:nvSpPr>
        <p:spPr>
          <a:xfrm>
            <a:off x="8466139" y="3844925"/>
            <a:ext cx="88900"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23" name="椭圆 201">
            <a:extLst>
              <a:ext uri="{FF2B5EF4-FFF2-40B4-BE49-F238E27FC236}">
                <a16:creationId xmlns:a16="http://schemas.microsoft.com/office/drawing/2014/main" id="{C9AC7CC4-4FDC-0960-5434-E5516A1F16C4}"/>
              </a:ext>
            </a:extLst>
          </p:cNvPr>
          <p:cNvSpPr/>
          <p:nvPr/>
        </p:nvSpPr>
        <p:spPr>
          <a:xfrm>
            <a:off x="8421689" y="3789363"/>
            <a:ext cx="179387"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24" name="圆角矩形 149">
            <a:extLst>
              <a:ext uri="{FF2B5EF4-FFF2-40B4-BE49-F238E27FC236}">
                <a16:creationId xmlns:a16="http://schemas.microsoft.com/office/drawing/2014/main" id="{6B44AD3B-BCA1-8756-23AD-66256209B717}"/>
              </a:ext>
            </a:extLst>
          </p:cNvPr>
          <p:cNvSpPr/>
          <p:nvPr/>
        </p:nvSpPr>
        <p:spPr>
          <a:xfrm>
            <a:off x="9517063" y="3870325"/>
            <a:ext cx="900112" cy="287339"/>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Taiwan</a:t>
            </a:r>
          </a:p>
        </p:txBody>
      </p:sp>
      <p:cxnSp>
        <p:nvCxnSpPr>
          <p:cNvPr id="125" name="Connector: Elbow 17">
            <a:extLst>
              <a:ext uri="{FF2B5EF4-FFF2-40B4-BE49-F238E27FC236}">
                <a16:creationId xmlns:a16="http://schemas.microsoft.com/office/drawing/2014/main" id="{BA305D7A-D3F9-CC32-1600-674BEC82666F}"/>
              </a:ext>
            </a:extLst>
          </p:cNvPr>
          <p:cNvCxnSpPr>
            <a:cxnSpLocks noChangeShapeType="1"/>
            <a:stCxn id="124" idx="1"/>
            <a:endCxn id="123" idx="4"/>
          </p:cNvCxnSpPr>
          <p:nvPr/>
        </p:nvCxnSpPr>
        <p:spPr bwMode="auto">
          <a:xfrm rot="10800000">
            <a:off x="8510589" y="3973514"/>
            <a:ext cx="1006475" cy="39687"/>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26" name="圆角矩形 149">
            <a:extLst>
              <a:ext uri="{FF2B5EF4-FFF2-40B4-BE49-F238E27FC236}">
                <a16:creationId xmlns:a16="http://schemas.microsoft.com/office/drawing/2014/main" id="{E9F816BD-25EC-D1B9-03D5-B939A7F3C72E}"/>
              </a:ext>
            </a:extLst>
          </p:cNvPr>
          <p:cNvSpPr/>
          <p:nvPr/>
        </p:nvSpPr>
        <p:spPr>
          <a:xfrm>
            <a:off x="9240839" y="5137149"/>
            <a:ext cx="898525" cy="287339"/>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Australia</a:t>
            </a:r>
          </a:p>
        </p:txBody>
      </p:sp>
      <p:sp>
        <p:nvSpPr>
          <p:cNvPr id="127" name="椭圆 200">
            <a:extLst>
              <a:ext uri="{FF2B5EF4-FFF2-40B4-BE49-F238E27FC236}">
                <a16:creationId xmlns:a16="http://schemas.microsoft.com/office/drawing/2014/main" id="{98A30F06-2BE0-EC7E-F1CE-6E609BF8A8DA}"/>
              </a:ext>
            </a:extLst>
          </p:cNvPr>
          <p:cNvSpPr/>
          <p:nvPr/>
        </p:nvSpPr>
        <p:spPr>
          <a:xfrm>
            <a:off x="8777290" y="5248276"/>
            <a:ext cx="90487"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28" name="椭圆 201">
            <a:extLst>
              <a:ext uri="{FF2B5EF4-FFF2-40B4-BE49-F238E27FC236}">
                <a16:creationId xmlns:a16="http://schemas.microsoft.com/office/drawing/2014/main" id="{3191F737-31CA-6515-BED5-CC54ECE286F0}"/>
              </a:ext>
            </a:extLst>
          </p:cNvPr>
          <p:cNvSpPr/>
          <p:nvPr/>
        </p:nvSpPr>
        <p:spPr>
          <a:xfrm>
            <a:off x="8732839" y="5192714"/>
            <a:ext cx="179387"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cxnSp>
        <p:nvCxnSpPr>
          <p:cNvPr id="129" name="Straight Connector 23">
            <a:extLst>
              <a:ext uri="{FF2B5EF4-FFF2-40B4-BE49-F238E27FC236}">
                <a16:creationId xmlns:a16="http://schemas.microsoft.com/office/drawing/2014/main" id="{0011A515-9E9E-B396-830B-9A7D920C5EB5}"/>
              </a:ext>
            </a:extLst>
          </p:cNvPr>
          <p:cNvCxnSpPr>
            <a:cxnSpLocks noChangeShapeType="1"/>
            <a:stCxn id="126" idx="1"/>
            <a:endCxn id="128" idx="6"/>
          </p:cNvCxnSpPr>
          <p:nvPr/>
        </p:nvCxnSpPr>
        <p:spPr bwMode="auto">
          <a:xfrm flipH="1">
            <a:off x="8912226" y="5281614"/>
            <a:ext cx="328613" cy="3175"/>
          </a:xfrm>
          <a:prstGeom prst="line">
            <a:avLst/>
          </a:prstGeom>
          <a:noFill/>
          <a:ln w="9525" algn="ctr">
            <a:solidFill>
              <a:srgbClr val="C00000"/>
            </a:solidFill>
            <a:prstDash val="sysDash"/>
            <a:round/>
            <a:headEnd/>
            <a:tailEnd/>
          </a:ln>
          <a:extLst>
            <a:ext uri="{909E8E84-426E-40DD-AFC4-6F175D3DCCD1}">
              <a14:hiddenFill xmlns:a14="http://schemas.microsoft.com/office/drawing/2010/main">
                <a:noFill/>
              </a14:hiddenFill>
            </a:ext>
          </a:extLst>
        </p:spPr>
      </p:cxnSp>
      <p:sp>
        <p:nvSpPr>
          <p:cNvPr id="130" name="椭圆 200">
            <a:extLst>
              <a:ext uri="{FF2B5EF4-FFF2-40B4-BE49-F238E27FC236}">
                <a16:creationId xmlns:a16="http://schemas.microsoft.com/office/drawing/2014/main" id="{CF7D8668-07A5-59A0-08DF-7DA114558E95}"/>
              </a:ext>
            </a:extLst>
          </p:cNvPr>
          <p:cNvSpPr/>
          <p:nvPr/>
        </p:nvSpPr>
        <p:spPr>
          <a:xfrm>
            <a:off x="7845426" y="4764089"/>
            <a:ext cx="88900"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31" name="椭圆 201">
            <a:extLst>
              <a:ext uri="{FF2B5EF4-FFF2-40B4-BE49-F238E27FC236}">
                <a16:creationId xmlns:a16="http://schemas.microsoft.com/office/drawing/2014/main" id="{1F84A2F5-F700-6A1B-4C4D-53BED299D18B}"/>
              </a:ext>
            </a:extLst>
          </p:cNvPr>
          <p:cNvSpPr/>
          <p:nvPr/>
        </p:nvSpPr>
        <p:spPr>
          <a:xfrm>
            <a:off x="7799390" y="4708526"/>
            <a:ext cx="180975"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32" name="圆角矩形 149">
            <a:extLst>
              <a:ext uri="{FF2B5EF4-FFF2-40B4-BE49-F238E27FC236}">
                <a16:creationId xmlns:a16="http://schemas.microsoft.com/office/drawing/2014/main" id="{20E43971-F423-29DA-9AA3-422335A02BD1}"/>
              </a:ext>
            </a:extLst>
          </p:cNvPr>
          <p:cNvSpPr/>
          <p:nvPr/>
        </p:nvSpPr>
        <p:spPr>
          <a:xfrm>
            <a:off x="7283452" y="5135565"/>
            <a:ext cx="900113" cy="287337"/>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Indonesia</a:t>
            </a:r>
          </a:p>
        </p:txBody>
      </p:sp>
      <p:cxnSp>
        <p:nvCxnSpPr>
          <p:cNvPr id="133" name="Connector: Elbow 27">
            <a:extLst>
              <a:ext uri="{FF2B5EF4-FFF2-40B4-BE49-F238E27FC236}">
                <a16:creationId xmlns:a16="http://schemas.microsoft.com/office/drawing/2014/main" id="{FF6660F4-8202-5F25-8D94-5F3AE9C60D6C}"/>
              </a:ext>
            </a:extLst>
          </p:cNvPr>
          <p:cNvCxnSpPr>
            <a:cxnSpLocks noChangeShapeType="1"/>
            <a:stCxn id="131" idx="2"/>
            <a:endCxn id="132" idx="0"/>
          </p:cNvCxnSpPr>
          <p:nvPr/>
        </p:nvCxnSpPr>
        <p:spPr bwMode="auto">
          <a:xfrm rot="10800000" flipV="1">
            <a:off x="7734300" y="4800601"/>
            <a:ext cx="65088" cy="334963"/>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34" name="椭圆 200">
            <a:extLst>
              <a:ext uri="{FF2B5EF4-FFF2-40B4-BE49-F238E27FC236}">
                <a16:creationId xmlns:a16="http://schemas.microsoft.com/office/drawing/2014/main" id="{CBB74BE7-04DD-47EF-D78D-9D64C16FBBFD}"/>
              </a:ext>
            </a:extLst>
          </p:cNvPr>
          <p:cNvSpPr/>
          <p:nvPr/>
        </p:nvSpPr>
        <p:spPr>
          <a:xfrm>
            <a:off x="7775575" y="4246564"/>
            <a:ext cx="90488"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35" name="椭圆 201">
            <a:extLst>
              <a:ext uri="{FF2B5EF4-FFF2-40B4-BE49-F238E27FC236}">
                <a16:creationId xmlns:a16="http://schemas.microsoft.com/office/drawing/2014/main" id="{3A3C37E4-09CB-C594-F1E6-FA5800423651}"/>
              </a:ext>
            </a:extLst>
          </p:cNvPr>
          <p:cNvSpPr/>
          <p:nvPr/>
        </p:nvSpPr>
        <p:spPr>
          <a:xfrm>
            <a:off x="7731126" y="4191001"/>
            <a:ext cx="179388"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36" name="圆角矩形 149">
            <a:extLst>
              <a:ext uri="{FF2B5EF4-FFF2-40B4-BE49-F238E27FC236}">
                <a16:creationId xmlns:a16="http://schemas.microsoft.com/office/drawing/2014/main" id="{03394299-1CDA-2D6F-51D0-DCFE924A8619}"/>
              </a:ext>
            </a:extLst>
          </p:cNvPr>
          <p:cNvSpPr/>
          <p:nvPr/>
        </p:nvSpPr>
        <p:spPr>
          <a:xfrm>
            <a:off x="6978650" y="3716340"/>
            <a:ext cx="844551" cy="287337"/>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Thailand</a:t>
            </a:r>
          </a:p>
        </p:txBody>
      </p:sp>
      <p:cxnSp>
        <p:nvCxnSpPr>
          <p:cNvPr id="137" name="Connector: Elbow 30">
            <a:extLst>
              <a:ext uri="{FF2B5EF4-FFF2-40B4-BE49-F238E27FC236}">
                <a16:creationId xmlns:a16="http://schemas.microsoft.com/office/drawing/2014/main" id="{90B9EB96-E037-9675-7642-CBF3A428FB19}"/>
              </a:ext>
            </a:extLst>
          </p:cNvPr>
          <p:cNvCxnSpPr>
            <a:cxnSpLocks/>
            <a:stCxn id="136" idx="2"/>
            <a:endCxn id="135" idx="0"/>
          </p:cNvCxnSpPr>
          <p:nvPr/>
        </p:nvCxnSpPr>
        <p:spPr bwMode="auto">
          <a:xfrm rot="16200000" flipH="1">
            <a:off x="7516812" y="3887789"/>
            <a:ext cx="187325" cy="419100"/>
          </a:xfrm>
          <a:prstGeom prst="bentConnector3">
            <a:avLst>
              <a:gd name="adj1" fmla="val 50000"/>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38" name="椭圆 200">
            <a:extLst>
              <a:ext uri="{FF2B5EF4-FFF2-40B4-BE49-F238E27FC236}">
                <a16:creationId xmlns:a16="http://schemas.microsoft.com/office/drawing/2014/main" id="{C922DA46-A783-1032-7E1D-33722DA36EE6}"/>
              </a:ext>
            </a:extLst>
          </p:cNvPr>
          <p:cNvSpPr/>
          <p:nvPr/>
        </p:nvSpPr>
        <p:spPr>
          <a:xfrm>
            <a:off x="7900990" y="4424364"/>
            <a:ext cx="90487"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39" name="椭圆 201">
            <a:extLst>
              <a:ext uri="{FF2B5EF4-FFF2-40B4-BE49-F238E27FC236}">
                <a16:creationId xmlns:a16="http://schemas.microsoft.com/office/drawing/2014/main" id="{60215944-71DB-4EE9-D2EE-592A28563971}"/>
              </a:ext>
            </a:extLst>
          </p:cNvPr>
          <p:cNvSpPr/>
          <p:nvPr/>
        </p:nvSpPr>
        <p:spPr>
          <a:xfrm>
            <a:off x="7856539" y="4368801"/>
            <a:ext cx="179387"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40" name="圆角矩形 149">
            <a:extLst>
              <a:ext uri="{FF2B5EF4-FFF2-40B4-BE49-F238E27FC236}">
                <a16:creationId xmlns:a16="http://schemas.microsoft.com/office/drawing/2014/main" id="{87CE9B9D-0CBD-9A83-E1DB-E24BDF03ADFE}"/>
              </a:ext>
            </a:extLst>
          </p:cNvPr>
          <p:cNvSpPr/>
          <p:nvPr/>
        </p:nvSpPr>
        <p:spPr>
          <a:xfrm>
            <a:off x="8231188" y="4387849"/>
            <a:ext cx="898525" cy="287339"/>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Malaysia</a:t>
            </a:r>
          </a:p>
        </p:txBody>
      </p:sp>
      <p:cxnSp>
        <p:nvCxnSpPr>
          <p:cNvPr id="141" name="Connector: Elbow 297">
            <a:extLst>
              <a:ext uri="{FF2B5EF4-FFF2-40B4-BE49-F238E27FC236}">
                <a16:creationId xmlns:a16="http://schemas.microsoft.com/office/drawing/2014/main" id="{8A53F89D-B090-2C2E-41BD-54C584105F61}"/>
              </a:ext>
            </a:extLst>
          </p:cNvPr>
          <p:cNvCxnSpPr>
            <a:cxnSpLocks noChangeShapeType="1"/>
            <a:stCxn id="121" idx="1"/>
            <a:endCxn id="120" idx="6"/>
          </p:cNvCxnSpPr>
          <p:nvPr/>
        </p:nvCxnSpPr>
        <p:spPr bwMode="auto">
          <a:xfrm rot="10800000" flipV="1">
            <a:off x="8886826" y="3425826"/>
            <a:ext cx="500063" cy="315913"/>
          </a:xfrm>
          <a:prstGeom prst="bentConnector3">
            <a:avLst>
              <a:gd name="adj1" fmla="val 50000"/>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42" name="圆角矩形 149">
            <a:extLst>
              <a:ext uri="{FF2B5EF4-FFF2-40B4-BE49-F238E27FC236}">
                <a16:creationId xmlns:a16="http://schemas.microsoft.com/office/drawing/2014/main" id="{FB1D40E3-3668-B15B-28E2-E0FC81AE3C5F}"/>
              </a:ext>
            </a:extLst>
          </p:cNvPr>
          <p:cNvSpPr/>
          <p:nvPr/>
        </p:nvSpPr>
        <p:spPr>
          <a:xfrm>
            <a:off x="8169276" y="4748214"/>
            <a:ext cx="898525" cy="285751"/>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Singapore</a:t>
            </a:r>
          </a:p>
        </p:txBody>
      </p:sp>
      <p:sp>
        <p:nvSpPr>
          <p:cNvPr id="143" name="椭圆 200">
            <a:extLst>
              <a:ext uri="{FF2B5EF4-FFF2-40B4-BE49-F238E27FC236}">
                <a16:creationId xmlns:a16="http://schemas.microsoft.com/office/drawing/2014/main" id="{BAE0F7C8-A58C-359E-A9C5-A64290287130}"/>
              </a:ext>
            </a:extLst>
          </p:cNvPr>
          <p:cNvSpPr/>
          <p:nvPr/>
        </p:nvSpPr>
        <p:spPr>
          <a:xfrm>
            <a:off x="8024814" y="4624389"/>
            <a:ext cx="90487"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44" name="椭圆 201">
            <a:extLst>
              <a:ext uri="{FF2B5EF4-FFF2-40B4-BE49-F238E27FC236}">
                <a16:creationId xmlns:a16="http://schemas.microsoft.com/office/drawing/2014/main" id="{041A81FA-ED96-98AD-23B7-1C35D75B7375}"/>
              </a:ext>
            </a:extLst>
          </p:cNvPr>
          <p:cNvSpPr/>
          <p:nvPr/>
        </p:nvSpPr>
        <p:spPr>
          <a:xfrm>
            <a:off x="7980364" y="4568825"/>
            <a:ext cx="179387" cy="185739"/>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45" name="椭圆 200">
            <a:extLst>
              <a:ext uri="{FF2B5EF4-FFF2-40B4-BE49-F238E27FC236}">
                <a16:creationId xmlns:a16="http://schemas.microsoft.com/office/drawing/2014/main" id="{CA348159-361E-093F-19E5-D43D45D5FEA3}"/>
              </a:ext>
            </a:extLst>
          </p:cNvPr>
          <p:cNvSpPr/>
          <p:nvPr/>
        </p:nvSpPr>
        <p:spPr>
          <a:xfrm>
            <a:off x="8413751" y="3638551"/>
            <a:ext cx="88900"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46" name="椭圆 201">
            <a:extLst>
              <a:ext uri="{FF2B5EF4-FFF2-40B4-BE49-F238E27FC236}">
                <a16:creationId xmlns:a16="http://schemas.microsoft.com/office/drawing/2014/main" id="{4615B7B9-FB42-ACC3-43A2-E77E89E0DC95}"/>
              </a:ext>
            </a:extLst>
          </p:cNvPr>
          <p:cNvSpPr/>
          <p:nvPr/>
        </p:nvSpPr>
        <p:spPr>
          <a:xfrm>
            <a:off x="8367714" y="3582989"/>
            <a:ext cx="180975"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47" name="圆角矩形 149">
            <a:extLst>
              <a:ext uri="{FF2B5EF4-FFF2-40B4-BE49-F238E27FC236}">
                <a16:creationId xmlns:a16="http://schemas.microsoft.com/office/drawing/2014/main" id="{87E114D1-ACDE-5EA1-1212-E0BB80B5B5C9}"/>
              </a:ext>
            </a:extLst>
          </p:cNvPr>
          <p:cNvSpPr/>
          <p:nvPr/>
        </p:nvSpPr>
        <p:spPr>
          <a:xfrm>
            <a:off x="8183564" y="2971801"/>
            <a:ext cx="898525" cy="285751"/>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Korea</a:t>
            </a:r>
          </a:p>
        </p:txBody>
      </p:sp>
      <p:cxnSp>
        <p:nvCxnSpPr>
          <p:cNvPr id="148" name="Connector: Elbow 316">
            <a:extLst>
              <a:ext uri="{FF2B5EF4-FFF2-40B4-BE49-F238E27FC236}">
                <a16:creationId xmlns:a16="http://schemas.microsoft.com/office/drawing/2014/main" id="{AAAFE57F-D3D1-729F-6466-450C01563B32}"/>
              </a:ext>
            </a:extLst>
          </p:cNvPr>
          <p:cNvCxnSpPr>
            <a:cxnSpLocks/>
            <a:stCxn id="147" idx="2"/>
            <a:endCxn id="146" idx="6"/>
          </p:cNvCxnSpPr>
          <p:nvPr/>
        </p:nvCxnSpPr>
        <p:spPr bwMode="auto">
          <a:xfrm rot="5400000">
            <a:off x="8382001" y="3424240"/>
            <a:ext cx="417513" cy="84137"/>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49" name="椭圆 200">
            <a:extLst>
              <a:ext uri="{FF2B5EF4-FFF2-40B4-BE49-F238E27FC236}">
                <a16:creationId xmlns:a16="http://schemas.microsoft.com/office/drawing/2014/main" id="{DBFFF999-6B35-BA51-B796-CECD7497EADD}"/>
              </a:ext>
            </a:extLst>
          </p:cNvPr>
          <p:cNvSpPr/>
          <p:nvPr/>
        </p:nvSpPr>
        <p:spPr>
          <a:xfrm>
            <a:off x="8035925" y="4100513"/>
            <a:ext cx="90488"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50" name="椭圆 201">
            <a:extLst>
              <a:ext uri="{FF2B5EF4-FFF2-40B4-BE49-F238E27FC236}">
                <a16:creationId xmlns:a16="http://schemas.microsoft.com/office/drawing/2014/main" id="{19D62807-468B-D5D6-76FE-6C343C686B93}"/>
              </a:ext>
            </a:extLst>
          </p:cNvPr>
          <p:cNvSpPr/>
          <p:nvPr/>
        </p:nvSpPr>
        <p:spPr>
          <a:xfrm>
            <a:off x="7991475" y="4046538"/>
            <a:ext cx="179388"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51" name="圆角矩形 149">
            <a:extLst>
              <a:ext uri="{FF2B5EF4-FFF2-40B4-BE49-F238E27FC236}">
                <a16:creationId xmlns:a16="http://schemas.microsoft.com/office/drawing/2014/main" id="{38CA9713-2AF5-B130-B2B4-AEE64D8C28B3}"/>
              </a:ext>
            </a:extLst>
          </p:cNvPr>
          <p:cNvSpPr/>
          <p:nvPr/>
        </p:nvSpPr>
        <p:spPr>
          <a:xfrm>
            <a:off x="7431088" y="3378200"/>
            <a:ext cx="898525" cy="287339"/>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Hong Kong</a:t>
            </a:r>
          </a:p>
        </p:txBody>
      </p:sp>
      <p:cxnSp>
        <p:nvCxnSpPr>
          <p:cNvPr id="152" name="Connector: Elbow 133">
            <a:extLst>
              <a:ext uri="{FF2B5EF4-FFF2-40B4-BE49-F238E27FC236}">
                <a16:creationId xmlns:a16="http://schemas.microsoft.com/office/drawing/2014/main" id="{40905F1E-913D-3E9B-E969-71070F00191F}"/>
              </a:ext>
            </a:extLst>
          </p:cNvPr>
          <p:cNvCxnSpPr>
            <a:cxnSpLocks/>
            <a:stCxn id="150" idx="0"/>
            <a:endCxn id="151" idx="2"/>
          </p:cNvCxnSpPr>
          <p:nvPr/>
        </p:nvCxnSpPr>
        <p:spPr bwMode="auto">
          <a:xfrm rot="16200000" flipV="1">
            <a:off x="7790657" y="3755232"/>
            <a:ext cx="381000" cy="201613"/>
          </a:xfrm>
          <a:prstGeom prst="bentConnector3">
            <a:avLst>
              <a:gd name="adj1" fmla="val 50000"/>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53" name="椭圆 200">
            <a:extLst>
              <a:ext uri="{FF2B5EF4-FFF2-40B4-BE49-F238E27FC236}">
                <a16:creationId xmlns:a16="http://schemas.microsoft.com/office/drawing/2014/main" id="{2D0BE9E0-F67C-E956-A69F-FA5035BFC3E6}"/>
              </a:ext>
            </a:extLst>
          </p:cNvPr>
          <p:cNvSpPr/>
          <p:nvPr/>
        </p:nvSpPr>
        <p:spPr>
          <a:xfrm>
            <a:off x="5767390" y="3371851"/>
            <a:ext cx="90487"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54" name="椭圆 201">
            <a:extLst>
              <a:ext uri="{FF2B5EF4-FFF2-40B4-BE49-F238E27FC236}">
                <a16:creationId xmlns:a16="http://schemas.microsoft.com/office/drawing/2014/main" id="{85876059-6AA6-B65C-AB0D-BCCDEE1A7DC5}"/>
              </a:ext>
            </a:extLst>
          </p:cNvPr>
          <p:cNvSpPr/>
          <p:nvPr/>
        </p:nvSpPr>
        <p:spPr>
          <a:xfrm>
            <a:off x="5722939" y="3316289"/>
            <a:ext cx="180975"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55" name="圆角矩形 149">
            <a:extLst>
              <a:ext uri="{FF2B5EF4-FFF2-40B4-BE49-F238E27FC236}">
                <a16:creationId xmlns:a16="http://schemas.microsoft.com/office/drawing/2014/main" id="{DA8180F7-9ED3-F8F6-D08E-421742F3537F}"/>
              </a:ext>
            </a:extLst>
          </p:cNvPr>
          <p:cNvSpPr/>
          <p:nvPr/>
        </p:nvSpPr>
        <p:spPr>
          <a:xfrm>
            <a:off x="6088063" y="2852740"/>
            <a:ext cx="989012" cy="301625"/>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Switzerland</a:t>
            </a:r>
          </a:p>
        </p:txBody>
      </p:sp>
      <p:cxnSp>
        <p:nvCxnSpPr>
          <p:cNvPr id="156" name="Connector: Elbow 140">
            <a:extLst>
              <a:ext uri="{FF2B5EF4-FFF2-40B4-BE49-F238E27FC236}">
                <a16:creationId xmlns:a16="http://schemas.microsoft.com/office/drawing/2014/main" id="{69E1407D-D0FD-4921-7643-16FDA17D4589}"/>
              </a:ext>
            </a:extLst>
          </p:cNvPr>
          <p:cNvCxnSpPr>
            <a:cxnSpLocks/>
            <a:stCxn id="155" idx="2"/>
            <a:endCxn id="154" idx="6"/>
          </p:cNvCxnSpPr>
          <p:nvPr/>
        </p:nvCxnSpPr>
        <p:spPr bwMode="auto">
          <a:xfrm rot="5400000">
            <a:off x="6116639" y="2941637"/>
            <a:ext cx="254000" cy="679451"/>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57" name="椭圆 200">
            <a:extLst>
              <a:ext uri="{FF2B5EF4-FFF2-40B4-BE49-F238E27FC236}">
                <a16:creationId xmlns:a16="http://schemas.microsoft.com/office/drawing/2014/main" id="{3E8B653E-F2DE-EB3A-BECB-8C240A3A0139}"/>
              </a:ext>
            </a:extLst>
          </p:cNvPr>
          <p:cNvSpPr/>
          <p:nvPr/>
        </p:nvSpPr>
        <p:spPr>
          <a:xfrm>
            <a:off x="6861175" y="4024313"/>
            <a:ext cx="90488"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58" name="椭圆 201">
            <a:extLst>
              <a:ext uri="{FF2B5EF4-FFF2-40B4-BE49-F238E27FC236}">
                <a16:creationId xmlns:a16="http://schemas.microsoft.com/office/drawing/2014/main" id="{ABE7750F-5782-0C83-B329-69CDC46C8F5F}"/>
              </a:ext>
            </a:extLst>
          </p:cNvPr>
          <p:cNvSpPr/>
          <p:nvPr/>
        </p:nvSpPr>
        <p:spPr>
          <a:xfrm>
            <a:off x="6816726" y="3968749"/>
            <a:ext cx="180975" cy="185739"/>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59" name="圆角矩形 149">
            <a:extLst>
              <a:ext uri="{FF2B5EF4-FFF2-40B4-BE49-F238E27FC236}">
                <a16:creationId xmlns:a16="http://schemas.microsoft.com/office/drawing/2014/main" id="{DE5A9FCB-61CA-7A12-6D9E-B08AB282F4CA}"/>
              </a:ext>
            </a:extLst>
          </p:cNvPr>
          <p:cNvSpPr/>
          <p:nvPr/>
        </p:nvSpPr>
        <p:spPr>
          <a:xfrm>
            <a:off x="5937251" y="3506789"/>
            <a:ext cx="898525" cy="287337"/>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Dubai</a:t>
            </a:r>
          </a:p>
        </p:txBody>
      </p:sp>
      <p:sp>
        <p:nvSpPr>
          <p:cNvPr id="160" name="椭圆 200">
            <a:extLst>
              <a:ext uri="{FF2B5EF4-FFF2-40B4-BE49-F238E27FC236}">
                <a16:creationId xmlns:a16="http://schemas.microsoft.com/office/drawing/2014/main" id="{5A5D1532-5DF3-115C-4543-41D12DE7A2D5}"/>
              </a:ext>
            </a:extLst>
          </p:cNvPr>
          <p:cNvSpPr/>
          <p:nvPr/>
        </p:nvSpPr>
        <p:spPr>
          <a:xfrm>
            <a:off x="6804025" y="4264025"/>
            <a:ext cx="90488"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61" name="椭圆 201">
            <a:extLst>
              <a:ext uri="{FF2B5EF4-FFF2-40B4-BE49-F238E27FC236}">
                <a16:creationId xmlns:a16="http://schemas.microsoft.com/office/drawing/2014/main" id="{89501273-D4CC-3B6D-2E0F-D8A2A2AC2C8F}"/>
              </a:ext>
            </a:extLst>
          </p:cNvPr>
          <p:cNvSpPr/>
          <p:nvPr/>
        </p:nvSpPr>
        <p:spPr>
          <a:xfrm>
            <a:off x="6759575" y="4208463"/>
            <a:ext cx="179388"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62" name="圆角矩形 149">
            <a:extLst>
              <a:ext uri="{FF2B5EF4-FFF2-40B4-BE49-F238E27FC236}">
                <a16:creationId xmlns:a16="http://schemas.microsoft.com/office/drawing/2014/main" id="{D365D337-435A-EC84-FAA0-12CE34142424}"/>
              </a:ext>
            </a:extLst>
          </p:cNvPr>
          <p:cNvSpPr/>
          <p:nvPr/>
        </p:nvSpPr>
        <p:spPr>
          <a:xfrm>
            <a:off x="5702300" y="4508500"/>
            <a:ext cx="898525" cy="287339"/>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Oman</a:t>
            </a:r>
          </a:p>
        </p:txBody>
      </p:sp>
      <p:cxnSp>
        <p:nvCxnSpPr>
          <p:cNvPr id="163" name="Connector: Elbow 349">
            <a:extLst>
              <a:ext uri="{FF2B5EF4-FFF2-40B4-BE49-F238E27FC236}">
                <a16:creationId xmlns:a16="http://schemas.microsoft.com/office/drawing/2014/main" id="{63C2B210-B6FD-2F43-42CF-0B37EFF52740}"/>
              </a:ext>
            </a:extLst>
          </p:cNvPr>
          <p:cNvCxnSpPr>
            <a:cxnSpLocks noChangeShapeType="1"/>
            <a:stCxn id="161" idx="4"/>
            <a:endCxn id="162" idx="3"/>
          </p:cNvCxnSpPr>
          <p:nvPr/>
        </p:nvCxnSpPr>
        <p:spPr bwMode="auto">
          <a:xfrm rot="5400000">
            <a:off x="6595270" y="4398170"/>
            <a:ext cx="260351" cy="249239"/>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64" name="圆角矩形 149">
            <a:extLst>
              <a:ext uri="{FF2B5EF4-FFF2-40B4-BE49-F238E27FC236}">
                <a16:creationId xmlns:a16="http://schemas.microsoft.com/office/drawing/2014/main" id="{4EC1F336-10BA-56FB-7DEC-9009178C8CEB}"/>
              </a:ext>
            </a:extLst>
          </p:cNvPr>
          <p:cNvSpPr/>
          <p:nvPr/>
        </p:nvSpPr>
        <p:spPr>
          <a:xfrm>
            <a:off x="4500563" y="5345115"/>
            <a:ext cx="1282700" cy="303212"/>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sz="1200" b="1" dirty="0">
                <a:solidFill>
                  <a:sysClr val="windowText" lastClr="000000"/>
                </a:solidFill>
                <a:ea typeface="宋体" panose="02010600030101010101" pitchFamily="2" charset="-122"/>
                <a:cs typeface="Arial" panose="020B0604020202020204" pitchFamily="34" charset="0"/>
              </a:rPr>
              <a:t>Johannesburg</a:t>
            </a:r>
            <a:endParaRPr lang="en-US" altLang="zh-CN" sz="1200" b="1" dirty="0">
              <a:solidFill>
                <a:sysClr val="windowText" lastClr="000000"/>
              </a:solidFill>
              <a:ea typeface="宋体" panose="02010600030101010101" pitchFamily="2" charset="-122"/>
              <a:cs typeface="Arial" panose="020B0604020202020204" pitchFamily="34" charset="0"/>
            </a:endParaRPr>
          </a:p>
        </p:txBody>
      </p:sp>
      <p:sp>
        <p:nvSpPr>
          <p:cNvPr id="165" name="椭圆 200">
            <a:extLst>
              <a:ext uri="{FF2B5EF4-FFF2-40B4-BE49-F238E27FC236}">
                <a16:creationId xmlns:a16="http://schemas.microsoft.com/office/drawing/2014/main" id="{5DA494D7-C389-09D5-A408-373B2C88A4C5}"/>
              </a:ext>
            </a:extLst>
          </p:cNvPr>
          <p:cNvSpPr/>
          <p:nvPr/>
        </p:nvSpPr>
        <p:spPr>
          <a:xfrm>
            <a:off x="6143625" y="5221289"/>
            <a:ext cx="90488"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66" name="椭圆 201">
            <a:extLst>
              <a:ext uri="{FF2B5EF4-FFF2-40B4-BE49-F238E27FC236}">
                <a16:creationId xmlns:a16="http://schemas.microsoft.com/office/drawing/2014/main" id="{B437F7AE-A14E-FD7E-6875-52AAE424C14D}"/>
              </a:ext>
            </a:extLst>
          </p:cNvPr>
          <p:cNvSpPr/>
          <p:nvPr/>
        </p:nvSpPr>
        <p:spPr>
          <a:xfrm>
            <a:off x="6088063" y="5165725"/>
            <a:ext cx="179388" cy="185739"/>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cxnSp>
        <p:nvCxnSpPr>
          <p:cNvPr id="167" name="Connector: Elbow 365">
            <a:extLst>
              <a:ext uri="{FF2B5EF4-FFF2-40B4-BE49-F238E27FC236}">
                <a16:creationId xmlns:a16="http://schemas.microsoft.com/office/drawing/2014/main" id="{74E9A950-0566-2789-BF1A-080F576D1724}"/>
              </a:ext>
            </a:extLst>
          </p:cNvPr>
          <p:cNvCxnSpPr>
            <a:cxnSpLocks/>
            <a:endCxn id="164" idx="3"/>
          </p:cNvCxnSpPr>
          <p:nvPr/>
        </p:nvCxnSpPr>
        <p:spPr bwMode="auto">
          <a:xfrm rot="5400000">
            <a:off x="5907883" y="5226847"/>
            <a:ext cx="145256" cy="394495"/>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68" name="椭圆 196">
            <a:extLst>
              <a:ext uri="{FF2B5EF4-FFF2-40B4-BE49-F238E27FC236}">
                <a16:creationId xmlns:a16="http://schemas.microsoft.com/office/drawing/2014/main" id="{29994E46-5525-20BD-C69F-9C49EEB8FF4E}"/>
              </a:ext>
            </a:extLst>
          </p:cNvPr>
          <p:cNvSpPr/>
          <p:nvPr/>
        </p:nvSpPr>
        <p:spPr bwMode="auto">
          <a:xfrm>
            <a:off x="5484814" y="2963864"/>
            <a:ext cx="90487"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69" name="椭圆 197">
            <a:extLst>
              <a:ext uri="{FF2B5EF4-FFF2-40B4-BE49-F238E27FC236}">
                <a16:creationId xmlns:a16="http://schemas.microsoft.com/office/drawing/2014/main" id="{AC86D515-5BC7-3875-814E-C1B4F9CA0DCA}"/>
              </a:ext>
            </a:extLst>
          </p:cNvPr>
          <p:cNvSpPr/>
          <p:nvPr/>
        </p:nvSpPr>
        <p:spPr bwMode="auto">
          <a:xfrm>
            <a:off x="5440364" y="2917826"/>
            <a:ext cx="179387"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70" name="圆角矩形 149">
            <a:extLst>
              <a:ext uri="{FF2B5EF4-FFF2-40B4-BE49-F238E27FC236}">
                <a16:creationId xmlns:a16="http://schemas.microsoft.com/office/drawing/2014/main" id="{AD1C91C7-9423-BA64-5FA7-40A101CE000C}"/>
              </a:ext>
            </a:extLst>
          </p:cNvPr>
          <p:cNvSpPr/>
          <p:nvPr/>
        </p:nvSpPr>
        <p:spPr>
          <a:xfrm>
            <a:off x="4308476" y="2492377"/>
            <a:ext cx="989013" cy="301625"/>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Scotland</a:t>
            </a:r>
          </a:p>
        </p:txBody>
      </p:sp>
      <p:cxnSp>
        <p:nvCxnSpPr>
          <p:cNvPr id="171" name="Connector: Elbow 5">
            <a:extLst>
              <a:ext uri="{FF2B5EF4-FFF2-40B4-BE49-F238E27FC236}">
                <a16:creationId xmlns:a16="http://schemas.microsoft.com/office/drawing/2014/main" id="{5C1EADAD-C140-BC1E-841C-046187C0019B}"/>
              </a:ext>
            </a:extLst>
          </p:cNvPr>
          <p:cNvCxnSpPr>
            <a:cxnSpLocks/>
            <a:stCxn id="170" idx="3"/>
            <a:endCxn id="169" idx="0"/>
          </p:cNvCxnSpPr>
          <p:nvPr/>
        </p:nvCxnSpPr>
        <p:spPr bwMode="auto">
          <a:xfrm>
            <a:off x="5297490" y="2643188"/>
            <a:ext cx="231775" cy="274637"/>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72" name="椭圆 200">
            <a:extLst>
              <a:ext uri="{FF2B5EF4-FFF2-40B4-BE49-F238E27FC236}">
                <a16:creationId xmlns:a16="http://schemas.microsoft.com/office/drawing/2014/main" id="{FE01C62A-D026-7736-ED6F-8BDBC40C0758}"/>
              </a:ext>
            </a:extLst>
          </p:cNvPr>
          <p:cNvSpPr/>
          <p:nvPr/>
        </p:nvSpPr>
        <p:spPr>
          <a:xfrm>
            <a:off x="5576890" y="3440113"/>
            <a:ext cx="90487"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73" name="椭圆 201">
            <a:extLst>
              <a:ext uri="{FF2B5EF4-FFF2-40B4-BE49-F238E27FC236}">
                <a16:creationId xmlns:a16="http://schemas.microsoft.com/office/drawing/2014/main" id="{2788C697-E1CA-5F59-8193-DD939C9AA939}"/>
              </a:ext>
            </a:extLst>
          </p:cNvPr>
          <p:cNvSpPr/>
          <p:nvPr/>
        </p:nvSpPr>
        <p:spPr>
          <a:xfrm>
            <a:off x="5532439" y="3384550"/>
            <a:ext cx="180975"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74" name="圆角矩形 149">
            <a:extLst>
              <a:ext uri="{FF2B5EF4-FFF2-40B4-BE49-F238E27FC236}">
                <a16:creationId xmlns:a16="http://schemas.microsoft.com/office/drawing/2014/main" id="{409DA5D3-1069-3566-55D8-B920AE751B1F}"/>
              </a:ext>
            </a:extLst>
          </p:cNvPr>
          <p:cNvSpPr/>
          <p:nvPr/>
        </p:nvSpPr>
        <p:spPr>
          <a:xfrm>
            <a:off x="4348164" y="3557589"/>
            <a:ext cx="898525" cy="287337"/>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France</a:t>
            </a:r>
          </a:p>
        </p:txBody>
      </p:sp>
      <p:cxnSp>
        <p:nvCxnSpPr>
          <p:cNvPr id="175" name="Connector: Elbow 12">
            <a:extLst>
              <a:ext uri="{FF2B5EF4-FFF2-40B4-BE49-F238E27FC236}">
                <a16:creationId xmlns:a16="http://schemas.microsoft.com/office/drawing/2014/main" id="{48754FAB-80F8-889F-34E9-A1091526518D}"/>
              </a:ext>
            </a:extLst>
          </p:cNvPr>
          <p:cNvCxnSpPr>
            <a:cxnSpLocks noChangeShapeType="1"/>
            <a:stCxn id="174" idx="3"/>
            <a:endCxn id="173" idx="4"/>
          </p:cNvCxnSpPr>
          <p:nvPr/>
        </p:nvCxnSpPr>
        <p:spPr bwMode="auto">
          <a:xfrm flipV="1">
            <a:off x="5246688" y="3568701"/>
            <a:ext cx="376237" cy="131763"/>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76" name="椭圆 196">
            <a:extLst>
              <a:ext uri="{FF2B5EF4-FFF2-40B4-BE49-F238E27FC236}">
                <a16:creationId xmlns:a16="http://schemas.microsoft.com/office/drawing/2014/main" id="{8B213262-B52B-7132-E3DB-06674FAF7880}"/>
              </a:ext>
            </a:extLst>
          </p:cNvPr>
          <p:cNvSpPr/>
          <p:nvPr/>
        </p:nvSpPr>
        <p:spPr bwMode="auto">
          <a:xfrm>
            <a:off x="5762625" y="3135313"/>
            <a:ext cx="90488"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77" name="椭圆 197">
            <a:extLst>
              <a:ext uri="{FF2B5EF4-FFF2-40B4-BE49-F238E27FC236}">
                <a16:creationId xmlns:a16="http://schemas.microsoft.com/office/drawing/2014/main" id="{A1CE6D0E-CBF7-7CC2-3A10-6460182D5509}"/>
              </a:ext>
            </a:extLst>
          </p:cNvPr>
          <p:cNvSpPr/>
          <p:nvPr/>
        </p:nvSpPr>
        <p:spPr bwMode="auto">
          <a:xfrm>
            <a:off x="5718175" y="3089275"/>
            <a:ext cx="179388"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78" name="圆角矩形 149">
            <a:extLst>
              <a:ext uri="{FF2B5EF4-FFF2-40B4-BE49-F238E27FC236}">
                <a16:creationId xmlns:a16="http://schemas.microsoft.com/office/drawing/2014/main" id="{889231B0-8271-A014-794B-C26A182C2D6B}"/>
              </a:ext>
            </a:extLst>
          </p:cNvPr>
          <p:cNvSpPr/>
          <p:nvPr/>
        </p:nvSpPr>
        <p:spPr>
          <a:xfrm>
            <a:off x="5970589" y="2392365"/>
            <a:ext cx="989012" cy="301625"/>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Netherlands</a:t>
            </a:r>
          </a:p>
        </p:txBody>
      </p:sp>
      <p:cxnSp>
        <p:nvCxnSpPr>
          <p:cNvPr id="179" name="Connector: Elbow 16">
            <a:extLst>
              <a:ext uri="{FF2B5EF4-FFF2-40B4-BE49-F238E27FC236}">
                <a16:creationId xmlns:a16="http://schemas.microsoft.com/office/drawing/2014/main" id="{D92D5F11-C049-52AD-3ED5-FFBA10CC68C4}"/>
              </a:ext>
            </a:extLst>
          </p:cNvPr>
          <p:cNvCxnSpPr>
            <a:cxnSpLocks noChangeShapeType="1"/>
            <a:stCxn id="177" idx="0"/>
            <a:endCxn id="178" idx="1"/>
          </p:cNvCxnSpPr>
          <p:nvPr/>
        </p:nvCxnSpPr>
        <p:spPr bwMode="auto">
          <a:xfrm rot="5400000" flipH="1" flipV="1">
            <a:off x="5615783" y="2734469"/>
            <a:ext cx="546100" cy="163513"/>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cxnSp>
        <p:nvCxnSpPr>
          <p:cNvPr id="180" name="Connector: Elbow 19">
            <a:extLst>
              <a:ext uri="{FF2B5EF4-FFF2-40B4-BE49-F238E27FC236}">
                <a16:creationId xmlns:a16="http://schemas.microsoft.com/office/drawing/2014/main" id="{6C2EC63B-C0FD-A90F-0C8C-589622DA0ACD}"/>
              </a:ext>
            </a:extLst>
          </p:cNvPr>
          <p:cNvCxnSpPr>
            <a:cxnSpLocks/>
            <a:endCxn id="99" idx="2"/>
          </p:cNvCxnSpPr>
          <p:nvPr/>
        </p:nvCxnSpPr>
        <p:spPr bwMode="auto">
          <a:xfrm rot="10800000">
            <a:off x="7591426" y="3009901"/>
            <a:ext cx="317500" cy="209551"/>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cxnSp>
        <p:nvCxnSpPr>
          <p:cNvPr id="181" name="Connector: Elbow 4">
            <a:extLst>
              <a:ext uri="{FF2B5EF4-FFF2-40B4-BE49-F238E27FC236}">
                <a16:creationId xmlns:a16="http://schemas.microsoft.com/office/drawing/2014/main" id="{EFF95F0A-0858-483C-FB03-DB6358FB42AA}"/>
              </a:ext>
            </a:extLst>
          </p:cNvPr>
          <p:cNvCxnSpPr>
            <a:cxnSpLocks noChangeShapeType="1"/>
            <a:stCxn id="144" idx="4"/>
            <a:endCxn id="142" idx="1"/>
          </p:cNvCxnSpPr>
          <p:nvPr/>
        </p:nvCxnSpPr>
        <p:spPr bwMode="auto">
          <a:xfrm rot="16200000" flipH="1">
            <a:off x="8051800" y="4773614"/>
            <a:ext cx="136525" cy="98425"/>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82" name="椭圆 200">
            <a:extLst>
              <a:ext uri="{FF2B5EF4-FFF2-40B4-BE49-F238E27FC236}">
                <a16:creationId xmlns:a16="http://schemas.microsoft.com/office/drawing/2014/main" id="{42506E53-3697-1276-903A-93BFE243A165}"/>
              </a:ext>
            </a:extLst>
          </p:cNvPr>
          <p:cNvSpPr/>
          <p:nvPr/>
        </p:nvSpPr>
        <p:spPr>
          <a:xfrm>
            <a:off x="8043865" y="4295776"/>
            <a:ext cx="90487"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83" name="椭圆 201">
            <a:extLst>
              <a:ext uri="{FF2B5EF4-FFF2-40B4-BE49-F238E27FC236}">
                <a16:creationId xmlns:a16="http://schemas.microsoft.com/office/drawing/2014/main" id="{9CBB6B6F-6468-D150-E9F5-5E5A28167A14}"/>
              </a:ext>
            </a:extLst>
          </p:cNvPr>
          <p:cNvSpPr/>
          <p:nvPr/>
        </p:nvSpPr>
        <p:spPr>
          <a:xfrm>
            <a:off x="7999413" y="4240214"/>
            <a:ext cx="179387" cy="184151"/>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cxnSp>
        <p:nvCxnSpPr>
          <p:cNvPr id="184" name="Connector: Elbow 15">
            <a:extLst>
              <a:ext uri="{FF2B5EF4-FFF2-40B4-BE49-F238E27FC236}">
                <a16:creationId xmlns:a16="http://schemas.microsoft.com/office/drawing/2014/main" id="{68ADB8DE-D2E8-FD8D-A019-3AA29003D833}"/>
              </a:ext>
            </a:extLst>
          </p:cNvPr>
          <p:cNvCxnSpPr>
            <a:cxnSpLocks/>
            <a:stCxn id="139" idx="6"/>
            <a:endCxn id="140" idx="1"/>
          </p:cNvCxnSpPr>
          <p:nvPr/>
        </p:nvCxnSpPr>
        <p:spPr bwMode="auto">
          <a:xfrm>
            <a:off x="8035926" y="4460875"/>
            <a:ext cx="195263" cy="71439"/>
          </a:xfrm>
          <a:prstGeom prst="bentConnector3">
            <a:avLst>
              <a:gd name="adj1" fmla="val 50000"/>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85" name="圆角矩形 149">
            <a:extLst>
              <a:ext uri="{FF2B5EF4-FFF2-40B4-BE49-F238E27FC236}">
                <a16:creationId xmlns:a16="http://schemas.microsoft.com/office/drawing/2014/main" id="{20D9AF00-C5CB-45A5-D2C2-8D13F84F2857}"/>
              </a:ext>
            </a:extLst>
          </p:cNvPr>
          <p:cNvSpPr/>
          <p:nvPr/>
        </p:nvSpPr>
        <p:spPr>
          <a:xfrm>
            <a:off x="8477251" y="4054475"/>
            <a:ext cx="898525" cy="287339"/>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Vietnam</a:t>
            </a:r>
          </a:p>
        </p:txBody>
      </p:sp>
      <p:cxnSp>
        <p:nvCxnSpPr>
          <p:cNvPr id="186" name="Connector: Elbow 18">
            <a:extLst>
              <a:ext uri="{FF2B5EF4-FFF2-40B4-BE49-F238E27FC236}">
                <a16:creationId xmlns:a16="http://schemas.microsoft.com/office/drawing/2014/main" id="{8121ADD9-1792-983C-8D0E-9A85973AA76C}"/>
              </a:ext>
            </a:extLst>
          </p:cNvPr>
          <p:cNvCxnSpPr>
            <a:cxnSpLocks noChangeShapeType="1"/>
            <a:stCxn id="183" idx="6"/>
            <a:endCxn id="185" idx="1"/>
          </p:cNvCxnSpPr>
          <p:nvPr/>
        </p:nvCxnSpPr>
        <p:spPr bwMode="auto">
          <a:xfrm flipV="1">
            <a:off x="8178800" y="4198938"/>
            <a:ext cx="298451" cy="133351"/>
          </a:xfrm>
          <a:prstGeom prst="bentConnector3">
            <a:avLst>
              <a:gd name="adj1" fmla="val 50000"/>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cxnSp>
        <p:nvCxnSpPr>
          <p:cNvPr id="187" name="Connector: Elbow 5">
            <a:extLst>
              <a:ext uri="{FF2B5EF4-FFF2-40B4-BE49-F238E27FC236}">
                <a16:creationId xmlns:a16="http://schemas.microsoft.com/office/drawing/2014/main" id="{1E2B4C40-90A4-42C1-1C2B-0DBC536A132D}"/>
              </a:ext>
            </a:extLst>
          </p:cNvPr>
          <p:cNvCxnSpPr>
            <a:cxnSpLocks/>
            <a:stCxn id="159" idx="3"/>
            <a:endCxn id="158" idx="0"/>
          </p:cNvCxnSpPr>
          <p:nvPr/>
        </p:nvCxnSpPr>
        <p:spPr bwMode="auto">
          <a:xfrm>
            <a:off x="6835775" y="3649665"/>
            <a:ext cx="71439" cy="319087"/>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88" name="椭圆 200">
            <a:extLst>
              <a:ext uri="{FF2B5EF4-FFF2-40B4-BE49-F238E27FC236}">
                <a16:creationId xmlns:a16="http://schemas.microsoft.com/office/drawing/2014/main" id="{6C2E04D1-9409-9D24-FB86-156188BF01F2}"/>
              </a:ext>
            </a:extLst>
          </p:cNvPr>
          <p:cNvSpPr/>
          <p:nvPr/>
        </p:nvSpPr>
        <p:spPr>
          <a:xfrm>
            <a:off x="6689725" y="3981451"/>
            <a:ext cx="90488"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89" name="椭圆 201">
            <a:extLst>
              <a:ext uri="{FF2B5EF4-FFF2-40B4-BE49-F238E27FC236}">
                <a16:creationId xmlns:a16="http://schemas.microsoft.com/office/drawing/2014/main" id="{F808759E-9EDE-19F7-A950-49DA1CAB5431}"/>
              </a:ext>
            </a:extLst>
          </p:cNvPr>
          <p:cNvSpPr/>
          <p:nvPr/>
        </p:nvSpPr>
        <p:spPr>
          <a:xfrm>
            <a:off x="6645277" y="3925889"/>
            <a:ext cx="180975" cy="185737"/>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90" name="椭圆 200">
            <a:extLst>
              <a:ext uri="{FF2B5EF4-FFF2-40B4-BE49-F238E27FC236}">
                <a16:creationId xmlns:a16="http://schemas.microsoft.com/office/drawing/2014/main" id="{1865D3DE-55D8-1FF8-7E49-2BF89D4D9606}"/>
              </a:ext>
            </a:extLst>
          </p:cNvPr>
          <p:cNvSpPr/>
          <p:nvPr/>
        </p:nvSpPr>
        <p:spPr>
          <a:xfrm>
            <a:off x="6608765" y="4167189"/>
            <a:ext cx="90487"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91" name="椭圆 201">
            <a:extLst>
              <a:ext uri="{FF2B5EF4-FFF2-40B4-BE49-F238E27FC236}">
                <a16:creationId xmlns:a16="http://schemas.microsoft.com/office/drawing/2014/main" id="{69518874-F0A0-A3AC-DBA9-EA5D6848CE95}"/>
              </a:ext>
            </a:extLst>
          </p:cNvPr>
          <p:cNvSpPr/>
          <p:nvPr/>
        </p:nvSpPr>
        <p:spPr>
          <a:xfrm>
            <a:off x="6564314" y="4111625"/>
            <a:ext cx="180975" cy="185739"/>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sp>
        <p:nvSpPr>
          <p:cNvPr id="192" name="圆角矩形 149">
            <a:extLst>
              <a:ext uri="{FF2B5EF4-FFF2-40B4-BE49-F238E27FC236}">
                <a16:creationId xmlns:a16="http://schemas.microsoft.com/office/drawing/2014/main" id="{E6B6504A-3D23-0452-15B4-E9E1D3E5A49C}"/>
              </a:ext>
            </a:extLst>
          </p:cNvPr>
          <p:cNvSpPr/>
          <p:nvPr/>
        </p:nvSpPr>
        <p:spPr>
          <a:xfrm>
            <a:off x="5475288" y="3830638"/>
            <a:ext cx="898525" cy="285751"/>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Qatar</a:t>
            </a:r>
          </a:p>
        </p:txBody>
      </p:sp>
      <p:sp>
        <p:nvSpPr>
          <p:cNvPr id="193" name="圆角矩形 149">
            <a:extLst>
              <a:ext uri="{FF2B5EF4-FFF2-40B4-BE49-F238E27FC236}">
                <a16:creationId xmlns:a16="http://schemas.microsoft.com/office/drawing/2014/main" id="{F4690D1C-617C-88DC-542D-5E8B898A1FAF}"/>
              </a:ext>
            </a:extLst>
          </p:cNvPr>
          <p:cNvSpPr/>
          <p:nvPr/>
        </p:nvSpPr>
        <p:spPr>
          <a:xfrm>
            <a:off x="5046663" y="4157665"/>
            <a:ext cx="1098551" cy="287337"/>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Saudi Arabia</a:t>
            </a:r>
          </a:p>
        </p:txBody>
      </p:sp>
      <p:cxnSp>
        <p:nvCxnSpPr>
          <p:cNvPr id="194" name="Connector: Elbow 11">
            <a:extLst>
              <a:ext uri="{FF2B5EF4-FFF2-40B4-BE49-F238E27FC236}">
                <a16:creationId xmlns:a16="http://schemas.microsoft.com/office/drawing/2014/main" id="{86E0324D-B0F5-633B-A2D0-245E04FA87FE}"/>
              </a:ext>
            </a:extLst>
          </p:cNvPr>
          <p:cNvCxnSpPr>
            <a:cxnSpLocks/>
            <a:stCxn id="193" idx="3"/>
            <a:endCxn id="191" idx="2"/>
          </p:cNvCxnSpPr>
          <p:nvPr/>
        </p:nvCxnSpPr>
        <p:spPr bwMode="auto">
          <a:xfrm flipV="1">
            <a:off x="6145214" y="4205288"/>
            <a:ext cx="419100" cy="96837"/>
          </a:xfrm>
          <a:prstGeom prst="bentConnector3">
            <a:avLst>
              <a:gd name="adj1" fmla="val 50000"/>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cxnSp>
        <p:nvCxnSpPr>
          <p:cNvPr id="195" name="Connector: Elbow 19">
            <a:extLst>
              <a:ext uri="{FF2B5EF4-FFF2-40B4-BE49-F238E27FC236}">
                <a16:creationId xmlns:a16="http://schemas.microsoft.com/office/drawing/2014/main" id="{83489E5B-7FB4-31B1-17FB-D5665C86557D}"/>
              </a:ext>
            </a:extLst>
          </p:cNvPr>
          <p:cNvCxnSpPr>
            <a:cxnSpLocks/>
            <a:stCxn id="189" idx="2"/>
            <a:endCxn id="192" idx="3"/>
          </p:cNvCxnSpPr>
          <p:nvPr/>
        </p:nvCxnSpPr>
        <p:spPr bwMode="auto">
          <a:xfrm rot="10800000">
            <a:off x="6373814" y="3973514"/>
            <a:ext cx="271463" cy="46037"/>
          </a:xfrm>
          <a:prstGeom prst="bentConnector3">
            <a:avLst>
              <a:gd name="adj1" fmla="val 50000"/>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grpSp>
        <p:nvGrpSpPr>
          <p:cNvPr id="196" name="组合 62">
            <a:extLst>
              <a:ext uri="{FF2B5EF4-FFF2-40B4-BE49-F238E27FC236}">
                <a16:creationId xmlns:a16="http://schemas.microsoft.com/office/drawing/2014/main" id="{0EA104E6-DB58-D60B-5AB8-AC011C467B52}"/>
              </a:ext>
            </a:extLst>
          </p:cNvPr>
          <p:cNvGrpSpPr/>
          <p:nvPr/>
        </p:nvGrpSpPr>
        <p:grpSpPr bwMode="auto">
          <a:xfrm>
            <a:off x="2871989" y="2706382"/>
            <a:ext cx="179995" cy="184305"/>
            <a:chOff x="4714876" y="3214686"/>
            <a:chExt cx="144000" cy="144000"/>
          </a:xfrm>
          <a:effectLst>
            <a:outerShdw sx="1000" sy="1000" algn="ctr" rotWithShape="0">
              <a:srgbClr val="000000"/>
            </a:outerShdw>
          </a:effectLst>
        </p:grpSpPr>
        <p:sp>
          <p:nvSpPr>
            <p:cNvPr id="197" name="椭圆 198">
              <a:extLst>
                <a:ext uri="{FF2B5EF4-FFF2-40B4-BE49-F238E27FC236}">
                  <a16:creationId xmlns:a16="http://schemas.microsoft.com/office/drawing/2014/main" id="{FC35F219-87D6-8C6B-D2B5-2344B43809AF}"/>
                </a:ext>
              </a:extLst>
            </p:cNvPr>
            <p:cNvSpPr/>
            <p:nvPr/>
          </p:nvSpPr>
          <p:spPr>
            <a:xfrm>
              <a:off x="4750876" y="3250686"/>
              <a:ext cx="72000" cy="72000"/>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198" name="椭圆 199">
              <a:extLst>
                <a:ext uri="{FF2B5EF4-FFF2-40B4-BE49-F238E27FC236}">
                  <a16:creationId xmlns:a16="http://schemas.microsoft.com/office/drawing/2014/main" id="{96D014F7-CDAF-B54C-6EFA-6E039142C491}"/>
                </a:ext>
              </a:extLst>
            </p:cNvPr>
            <p:cNvSpPr/>
            <p:nvPr/>
          </p:nvSpPr>
          <p:spPr>
            <a:xfrm>
              <a:off x="4714876" y="3214686"/>
              <a:ext cx="144000" cy="144000"/>
            </a:xfrm>
            <a:prstGeom prst="ellipse">
              <a:avLst/>
            </a:prstGeom>
            <a:noFill/>
            <a:ln w="19050" cap="flat" cmpd="sng" algn="ctr">
              <a:solidFill>
                <a:srgbClr val="FF0000"/>
              </a:solidFill>
              <a:prstDash val="solid"/>
            </a:ln>
            <a:effectLst/>
          </p:spPr>
          <p:txBody>
            <a:bodyPr anchor="ctr"/>
            <a:lstStyle/>
            <a:p>
              <a:pPr algn="ctr" defTabSz="914265">
                <a:defRPr/>
              </a:pPr>
              <a:endParaRPr lang="zh-CN" altLang="en-US" sz="1200">
                <a:solidFill>
                  <a:prstClr val="white"/>
                </a:solidFill>
                <a:latin typeface="Calibri"/>
                <a:ea typeface="宋体" panose="02010600030101010101" pitchFamily="2" charset="-122"/>
              </a:endParaRPr>
            </a:p>
          </p:txBody>
        </p:sp>
      </p:grpSp>
      <p:sp>
        <p:nvSpPr>
          <p:cNvPr id="199" name="圆角矩形 152">
            <a:extLst>
              <a:ext uri="{FF2B5EF4-FFF2-40B4-BE49-F238E27FC236}">
                <a16:creationId xmlns:a16="http://schemas.microsoft.com/office/drawing/2014/main" id="{7089FD36-5CAC-110D-B98B-21BC7E08E5BF}"/>
              </a:ext>
            </a:extLst>
          </p:cNvPr>
          <p:cNvSpPr/>
          <p:nvPr/>
        </p:nvSpPr>
        <p:spPr bwMode="auto">
          <a:xfrm>
            <a:off x="1579563" y="2640014"/>
            <a:ext cx="950912" cy="314325"/>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Canada</a:t>
            </a:r>
          </a:p>
        </p:txBody>
      </p:sp>
      <p:cxnSp>
        <p:nvCxnSpPr>
          <p:cNvPr id="200" name="肘形连接符 8">
            <a:extLst>
              <a:ext uri="{FF2B5EF4-FFF2-40B4-BE49-F238E27FC236}">
                <a16:creationId xmlns:a16="http://schemas.microsoft.com/office/drawing/2014/main" id="{47398291-7D4F-331D-7142-0F68B2F2C66B}"/>
              </a:ext>
            </a:extLst>
          </p:cNvPr>
          <p:cNvCxnSpPr>
            <a:cxnSpLocks/>
            <a:endCxn id="199" idx="3"/>
          </p:cNvCxnSpPr>
          <p:nvPr/>
        </p:nvCxnSpPr>
        <p:spPr bwMode="auto">
          <a:xfrm rot="10800000">
            <a:off x="2530477" y="2797175"/>
            <a:ext cx="341313" cy="1588"/>
          </a:xfrm>
          <a:prstGeom prst="bentConnector3">
            <a:avLst>
              <a:gd name="adj1" fmla="val 50000"/>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cxnSp>
        <p:nvCxnSpPr>
          <p:cNvPr id="201" name="Straight Connector 9">
            <a:extLst>
              <a:ext uri="{FF2B5EF4-FFF2-40B4-BE49-F238E27FC236}">
                <a16:creationId xmlns:a16="http://schemas.microsoft.com/office/drawing/2014/main" id="{5BABFD5E-49F8-B186-1F77-D5BC48E4EF44}"/>
              </a:ext>
            </a:extLst>
          </p:cNvPr>
          <p:cNvCxnSpPr>
            <a:cxnSpLocks noChangeShapeType="1"/>
            <a:stCxn id="118" idx="3"/>
          </p:cNvCxnSpPr>
          <p:nvPr/>
        </p:nvCxnSpPr>
        <p:spPr bwMode="auto">
          <a:xfrm>
            <a:off x="2876551" y="4062413"/>
            <a:ext cx="314325" cy="1587"/>
          </a:xfrm>
          <a:prstGeom prst="line">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202" name="椭圆 200">
            <a:extLst>
              <a:ext uri="{FF2B5EF4-FFF2-40B4-BE49-F238E27FC236}">
                <a16:creationId xmlns:a16="http://schemas.microsoft.com/office/drawing/2014/main" id="{2945BC12-7A2C-82EE-476E-6F296F1BA0C7}"/>
              </a:ext>
            </a:extLst>
          </p:cNvPr>
          <p:cNvSpPr/>
          <p:nvPr/>
        </p:nvSpPr>
        <p:spPr>
          <a:xfrm>
            <a:off x="4053573" y="5424491"/>
            <a:ext cx="90488" cy="92075"/>
          </a:xfrm>
          <a:prstGeom prst="ellipse">
            <a:avLst/>
          </a:prstGeom>
          <a:gradFill rotWithShape="1">
            <a:gsLst>
              <a:gs pos="20000">
                <a:srgbClr val="FF0000"/>
              </a:gs>
              <a:gs pos="0">
                <a:srgbClr val="FF0000"/>
              </a:gs>
              <a:gs pos="100000">
                <a:srgbClr val="F79646">
                  <a:lumMod val="75000"/>
                </a:srgbClr>
              </a:gs>
            </a:gsLst>
            <a:lin ang="2700000" scaled="1"/>
          </a:gradFill>
          <a:ln>
            <a:noFill/>
          </a:ln>
          <a:effectLst/>
        </p:spPr>
        <p:txBody>
          <a:bodyPr wrap="none" anchor="ctr"/>
          <a:lstStyle/>
          <a:p>
            <a:pPr defTabSz="914265">
              <a:defRPr/>
            </a:pPr>
            <a:endParaRPr lang="zh-CN" altLang="en-US" sz="1200" dirty="0">
              <a:solidFill>
                <a:sysClr val="windowText" lastClr="000000"/>
              </a:solidFill>
              <a:latin typeface="Calibri" pitchFamily="34" charset="0"/>
              <a:ea typeface="宋体" panose="02010600030101010101" pitchFamily="2" charset="-122"/>
            </a:endParaRPr>
          </a:p>
        </p:txBody>
      </p:sp>
      <p:sp>
        <p:nvSpPr>
          <p:cNvPr id="204" name="圆角矩形 149">
            <a:extLst>
              <a:ext uri="{FF2B5EF4-FFF2-40B4-BE49-F238E27FC236}">
                <a16:creationId xmlns:a16="http://schemas.microsoft.com/office/drawing/2014/main" id="{FFF6256B-B573-2686-8AEB-D4EB387C0D0A}"/>
              </a:ext>
            </a:extLst>
          </p:cNvPr>
          <p:cNvSpPr/>
          <p:nvPr/>
        </p:nvSpPr>
        <p:spPr>
          <a:xfrm>
            <a:off x="2410511" y="5548317"/>
            <a:ext cx="1282700" cy="303212"/>
          </a:xfrm>
          <a:prstGeom prst="roundRect">
            <a:avLst>
              <a:gd name="adj" fmla="val 50000"/>
            </a:avLst>
          </a:prstGeom>
          <a:solidFill>
            <a:sysClr val="window" lastClr="FFFFFF"/>
          </a:solidFill>
          <a:ln w="9525">
            <a:solidFill>
              <a:srgbClr val="C00000"/>
            </a:solidFill>
            <a:prstDash val="sysDash"/>
            <a:miter lim="800000"/>
            <a:headEnd/>
            <a:tailEnd/>
          </a:ln>
        </p:spPr>
        <p:txBody>
          <a:bodyPr wrap="none" anchor="ctr"/>
          <a:lstStyle/>
          <a:p>
            <a:pPr algn="ctr" defTabSz="914030">
              <a:defRPr/>
            </a:pPr>
            <a:r>
              <a:rPr lang="en-US" altLang="zh-CN" sz="1200" b="1" dirty="0">
                <a:solidFill>
                  <a:sysClr val="windowText" lastClr="000000"/>
                </a:solidFill>
                <a:ea typeface="宋体" panose="02010600030101010101" pitchFamily="2" charset="-122"/>
                <a:cs typeface="Arial" panose="020B0604020202020204" pitchFamily="34" charset="0"/>
              </a:rPr>
              <a:t>Chile</a:t>
            </a:r>
          </a:p>
        </p:txBody>
      </p:sp>
      <p:cxnSp>
        <p:nvCxnSpPr>
          <p:cNvPr id="205" name="Connector: Elbow 365">
            <a:extLst>
              <a:ext uri="{FF2B5EF4-FFF2-40B4-BE49-F238E27FC236}">
                <a16:creationId xmlns:a16="http://schemas.microsoft.com/office/drawing/2014/main" id="{5C4B4800-AD05-C54D-AB0C-68BF36110526}"/>
              </a:ext>
            </a:extLst>
          </p:cNvPr>
          <p:cNvCxnSpPr>
            <a:cxnSpLocks/>
          </p:cNvCxnSpPr>
          <p:nvPr/>
        </p:nvCxnSpPr>
        <p:spPr bwMode="auto">
          <a:xfrm rot="5400000">
            <a:off x="3817831" y="5430050"/>
            <a:ext cx="145256" cy="394495"/>
          </a:xfrm>
          <a:prstGeom prst="bentConnector2">
            <a:avLst/>
          </a:prstGeom>
          <a:noFill/>
          <a:ln w="9525" algn="ctr">
            <a:solidFill>
              <a:srgbClr val="C00000"/>
            </a:solidFill>
            <a:prstDash val="sysDash"/>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789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633"/>
          <a:stretch/>
        </p:blipFill>
        <p:spPr>
          <a:xfrm>
            <a:off x="1" y="-1"/>
            <a:ext cx="12191999" cy="6858001"/>
          </a:xfrm>
          <a:prstGeom prst="rect">
            <a:avLst/>
          </a:prstGeom>
        </p:spPr>
      </p:pic>
      <p:sp>
        <p:nvSpPr>
          <p:cNvPr id="5" name="Rectangle 4"/>
          <p:cNvSpPr/>
          <p:nvPr/>
        </p:nvSpPr>
        <p:spPr bwMode="gray">
          <a:xfrm>
            <a:off x="538653" y="2230262"/>
            <a:ext cx="11328000" cy="2143127"/>
          </a:xfrm>
          <a:prstGeom prst="rect">
            <a:avLst/>
          </a:prstGeom>
          <a:solidFill>
            <a:schemeClr val="bg1">
              <a:alpha val="75000"/>
            </a:schemeClr>
          </a:solidFill>
          <a:ln w="6350"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400" kern="0" dirty="0">
              <a:ea typeface="Arial Unicode MS" pitchFamily="34" charset="-128"/>
              <a:cs typeface="Arial Unicode MS" pitchFamily="34" charset="-128"/>
            </a:endParaRPr>
          </a:p>
        </p:txBody>
      </p:sp>
      <p:sp>
        <p:nvSpPr>
          <p:cNvPr id="7" name="Rectangle 6"/>
          <p:cNvSpPr/>
          <p:nvPr/>
        </p:nvSpPr>
        <p:spPr bwMode="gray">
          <a:xfrm>
            <a:off x="432000" y="0"/>
            <a:ext cx="11328000" cy="162000"/>
          </a:xfrm>
          <a:prstGeom prst="rect">
            <a:avLst/>
          </a:prstGeom>
          <a:solidFill>
            <a:schemeClr val="accent1"/>
          </a:solidFill>
          <a:ln w="9525"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133" kern="0" dirty="0">
              <a:ea typeface="Arial Unicode MS" pitchFamily="34" charset="-128"/>
              <a:cs typeface="Arial Unicode MS" pitchFamily="34" charset="-128"/>
            </a:endParaRPr>
          </a:p>
        </p:txBody>
      </p:sp>
      <p:sp>
        <p:nvSpPr>
          <p:cNvPr id="2" name="Title 1"/>
          <p:cNvSpPr>
            <a:spLocks noGrp="1"/>
          </p:cNvSpPr>
          <p:nvPr>
            <p:ph type="title"/>
          </p:nvPr>
        </p:nvSpPr>
        <p:spPr>
          <a:xfrm>
            <a:off x="2289407" y="2972934"/>
            <a:ext cx="7613188" cy="912133"/>
          </a:xfrm>
        </p:spPr>
        <p:txBody>
          <a:bodyPr/>
          <a:lstStyle/>
          <a:p>
            <a:pPr algn="ctr"/>
            <a:r>
              <a:rPr lang="en-US" sz="3733" b="1" dirty="0"/>
              <a:t>SAP Business One</a:t>
            </a:r>
          </a:p>
        </p:txBody>
      </p:sp>
    </p:spTree>
    <p:extLst>
      <p:ext uri="{BB962C8B-B14F-4D97-AF65-F5344CB8AC3E}">
        <p14:creationId xmlns:p14="http://schemas.microsoft.com/office/powerpoint/2010/main" val="106575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172" y="3030818"/>
            <a:ext cx="3388969" cy="276999"/>
          </a:xfrm>
          <a:prstGeom prst="rect">
            <a:avLst/>
          </a:prstGeom>
          <a:noFill/>
        </p:spPr>
        <p:txBody>
          <a:bodyPr wrap="square" lIns="0" tIns="0" rIns="0" bIns="0" rtlCol="0">
            <a:spAutoFit/>
          </a:bodyPr>
          <a:lstStyle/>
          <a:p>
            <a:pPr defTabSz="1088458" fontAlgn="base">
              <a:spcBef>
                <a:spcPct val="50000"/>
              </a:spcBef>
              <a:spcAft>
                <a:spcPct val="0"/>
              </a:spcAft>
              <a:buClr>
                <a:srgbClr val="F0AB00"/>
              </a:buClr>
              <a:buSzPct val="80000"/>
              <a:defRPr/>
            </a:pPr>
            <a:r>
              <a:rPr lang="en-US" sz="1400" dirty="0">
                <a:solidFill>
                  <a:srgbClr val="000000"/>
                </a:solidFill>
                <a:latin typeface="BentonSans Book" panose="02000503000000020004" pitchFamily="2" charset="0"/>
                <a:ea typeface="Arial Unicode MS" pitchFamily="34" charset="-128"/>
                <a:cs typeface="Arial Unicode MS" pitchFamily="34" charset="-128"/>
              </a:rPr>
              <a:t>Used by </a:t>
            </a:r>
            <a:r>
              <a:rPr lang="en-US" sz="1600" b="1" dirty="0">
                <a:solidFill>
                  <a:srgbClr val="F0AB00"/>
                </a:solidFill>
                <a:latin typeface="BentonSans Bold" panose="02000803000000020004" pitchFamily="2" charset="0"/>
                <a:ea typeface="Arial Unicode MS" pitchFamily="34" charset="-128"/>
                <a:cs typeface="Arial Unicode MS" pitchFamily="34" charset="-128"/>
              </a:rPr>
              <a:t>70,000</a:t>
            </a:r>
            <a:r>
              <a:rPr lang="en-US" b="1" dirty="0">
                <a:solidFill>
                  <a:srgbClr val="F0AB00"/>
                </a:solidFill>
                <a:latin typeface="BentonSans Bold" panose="02000803000000020004" pitchFamily="2" charset="0"/>
                <a:ea typeface="Arial Unicode MS" pitchFamily="34" charset="-128"/>
                <a:cs typeface="Arial Unicode MS" pitchFamily="34" charset="-128"/>
              </a:rPr>
              <a:t>+</a:t>
            </a:r>
            <a:r>
              <a:rPr lang="en-US" b="1" dirty="0">
                <a:solidFill>
                  <a:srgbClr val="F0AB00"/>
                </a:solidFill>
                <a:latin typeface="BentonSans Book" panose="02000503000000020004" pitchFamily="2" charset="0"/>
                <a:ea typeface="Arial Unicode MS" pitchFamily="34" charset="-128"/>
                <a:cs typeface="Arial Unicode MS" pitchFamily="34" charset="-128"/>
              </a:rPr>
              <a:t> </a:t>
            </a:r>
            <a:r>
              <a:rPr lang="en-US" sz="1400" dirty="0">
                <a:solidFill>
                  <a:srgbClr val="000000"/>
                </a:solidFill>
                <a:latin typeface="BentonSans Book" panose="02000503000000020004" pitchFamily="2" charset="0"/>
                <a:ea typeface="Arial Unicode MS" pitchFamily="34" charset="-128"/>
                <a:cs typeface="Arial Unicode MS" pitchFamily="34" charset="-128"/>
              </a:rPr>
              <a:t>customers</a:t>
            </a:r>
          </a:p>
        </p:txBody>
      </p:sp>
      <p:sp>
        <p:nvSpPr>
          <p:cNvPr id="15" name="TextBox 14"/>
          <p:cNvSpPr txBox="1"/>
          <p:nvPr/>
        </p:nvSpPr>
        <p:spPr>
          <a:xfrm>
            <a:off x="4739931" y="3030818"/>
            <a:ext cx="3253189" cy="492443"/>
          </a:xfrm>
          <a:prstGeom prst="rect">
            <a:avLst/>
          </a:prstGeom>
          <a:noFill/>
        </p:spPr>
        <p:txBody>
          <a:bodyPr wrap="square" lIns="0" tIns="0" rIns="0" bIns="0" rtlCol="0">
            <a:spAutoFit/>
          </a:bodyPr>
          <a:lstStyle/>
          <a:p>
            <a:pPr defTabSz="1088458">
              <a:defRPr/>
            </a:pPr>
            <a:r>
              <a:rPr lang="en-US" sz="1400" dirty="0">
                <a:solidFill>
                  <a:srgbClr val="000000"/>
                </a:solidFill>
                <a:latin typeface="BentonSans Book" panose="02000503000000020004" pitchFamily="2" charset="0"/>
                <a:ea typeface="Arial Unicode MS" pitchFamily="34" charset="-128"/>
                <a:cs typeface="Arial Unicode MS" pitchFamily="34" charset="-128"/>
              </a:rPr>
              <a:t>Available as </a:t>
            </a:r>
            <a:r>
              <a:rPr lang="en-US" sz="1600" b="1" dirty="0">
                <a:solidFill>
                  <a:srgbClr val="F0AB00"/>
                </a:solidFill>
                <a:latin typeface="BentonSans Bold" panose="02000803000000020004" pitchFamily="2" charset="0"/>
                <a:ea typeface="Arial Unicode MS" pitchFamily="34" charset="-128"/>
                <a:cs typeface="Arial Unicode MS" pitchFamily="34" charset="-128"/>
              </a:rPr>
              <a:t>50</a:t>
            </a:r>
            <a:r>
              <a:rPr lang="en-US" sz="1400" dirty="0">
                <a:solidFill>
                  <a:srgbClr val="000000"/>
                </a:solidFill>
                <a:latin typeface="BentonSans Book" panose="02000503000000020004" pitchFamily="2" charset="0"/>
                <a:ea typeface="Arial Unicode MS" pitchFamily="34" charset="-128"/>
                <a:cs typeface="Arial Unicode MS" pitchFamily="34" charset="-128"/>
              </a:rPr>
              <a:t> country localizations and in </a:t>
            </a:r>
            <a:r>
              <a:rPr lang="en-US" sz="1600" b="1" dirty="0">
                <a:solidFill>
                  <a:srgbClr val="F0AB00"/>
                </a:solidFill>
                <a:latin typeface="BentonSans Bold" panose="02000803000000020004" pitchFamily="2" charset="0"/>
                <a:ea typeface="Arial Unicode MS" pitchFamily="34" charset="-128"/>
                <a:cs typeface="Arial Unicode MS" pitchFamily="34" charset="-128"/>
              </a:rPr>
              <a:t>28</a:t>
            </a:r>
            <a:r>
              <a:rPr lang="en-US" sz="1400" dirty="0">
                <a:solidFill>
                  <a:srgbClr val="000000"/>
                </a:solidFill>
                <a:latin typeface="BentonSans Book" panose="02000503000000020004" pitchFamily="2" charset="0"/>
                <a:ea typeface="Arial Unicode MS" pitchFamily="34" charset="-128"/>
                <a:cs typeface="Arial Unicode MS" pitchFamily="34" charset="-128"/>
              </a:rPr>
              <a:t> languages</a:t>
            </a:r>
          </a:p>
        </p:txBody>
      </p:sp>
      <p:sp>
        <p:nvSpPr>
          <p:cNvPr id="23" name="TextBox 22"/>
          <p:cNvSpPr txBox="1"/>
          <p:nvPr/>
        </p:nvSpPr>
        <p:spPr>
          <a:xfrm>
            <a:off x="8618358" y="3027827"/>
            <a:ext cx="3128743" cy="523220"/>
          </a:xfrm>
          <a:prstGeom prst="rect">
            <a:avLst/>
          </a:prstGeom>
          <a:noFill/>
        </p:spPr>
        <p:txBody>
          <a:bodyPr wrap="square" lIns="0" tIns="0" rIns="0" bIns="0" rtlCol="0">
            <a:spAutoFit/>
          </a:bodyPr>
          <a:lstStyle/>
          <a:p>
            <a:pPr defTabSz="1088458">
              <a:defRPr/>
            </a:pPr>
            <a:r>
              <a:rPr lang="en-US" sz="1600" b="1" dirty="0">
                <a:solidFill>
                  <a:srgbClr val="F0AB00"/>
                </a:solidFill>
                <a:latin typeface="BentonSans Bold" panose="02000803000000020004" pitchFamily="2" charset="0"/>
                <a:ea typeface="Arial Unicode MS" pitchFamily="34" charset="-128"/>
                <a:cs typeface="Arial Unicode MS" pitchFamily="34" charset="-128"/>
              </a:rPr>
              <a:t>~300 </a:t>
            </a:r>
            <a:r>
              <a:rPr lang="en-US" sz="1400" dirty="0">
                <a:solidFill>
                  <a:srgbClr val="000000"/>
                </a:solidFill>
                <a:latin typeface="BentonSans Book" panose="02000503000000020004" pitchFamily="2" charset="0"/>
                <a:ea typeface="Arial Unicode MS" pitchFamily="34" charset="-128"/>
                <a:cs typeface="Arial Unicode MS" pitchFamily="34" charset="-128"/>
              </a:rPr>
              <a:t>Software Solution Partners with </a:t>
            </a:r>
            <a:r>
              <a:rPr lang="en-US" sz="1600" b="1" dirty="0">
                <a:solidFill>
                  <a:srgbClr val="F0AB00"/>
                </a:solidFill>
                <a:latin typeface="BentonSans Bold" panose="02000803000000020004" pitchFamily="2" charset="0"/>
                <a:ea typeface="Arial Unicode MS" pitchFamily="34" charset="-128"/>
                <a:cs typeface="Arial Unicode MS" pitchFamily="34" charset="-128"/>
              </a:rPr>
              <a:t>500+</a:t>
            </a:r>
            <a:r>
              <a:rPr lang="en-US" dirty="0">
                <a:solidFill>
                  <a:srgbClr val="F0AB00"/>
                </a:solidFill>
                <a:latin typeface="BentonSans Book" panose="02000503000000020004" pitchFamily="2" charset="0"/>
                <a:ea typeface="Arial Unicode MS" pitchFamily="34" charset="-128"/>
                <a:cs typeface="Arial Unicode MS" pitchFamily="34" charset="-128"/>
              </a:rPr>
              <a:t> </a:t>
            </a:r>
            <a:r>
              <a:rPr lang="en-US" sz="1400" dirty="0">
                <a:solidFill>
                  <a:srgbClr val="000000"/>
                </a:solidFill>
                <a:latin typeface="BentonSans Book" panose="02000503000000020004" pitchFamily="2" charset="0"/>
                <a:ea typeface="Arial Unicode MS" pitchFamily="34" charset="-128"/>
                <a:cs typeface="Arial Unicode MS" pitchFamily="34" charset="-128"/>
              </a:rPr>
              <a:t>solutions </a:t>
            </a:r>
          </a:p>
        </p:txBody>
      </p:sp>
      <p:sp>
        <p:nvSpPr>
          <p:cNvPr id="32" name="TextBox 31"/>
          <p:cNvSpPr txBox="1"/>
          <p:nvPr/>
        </p:nvSpPr>
        <p:spPr>
          <a:xfrm>
            <a:off x="850172" y="5293690"/>
            <a:ext cx="3388969" cy="461665"/>
          </a:xfrm>
          <a:prstGeom prst="rect">
            <a:avLst/>
          </a:prstGeom>
          <a:noFill/>
        </p:spPr>
        <p:txBody>
          <a:bodyPr wrap="square" lIns="0" tIns="0" rIns="0" bIns="0" rtlCol="0">
            <a:spAutoFit/>
          </a:bodyPr>
          <a:lstStyle/>
          <a:p>
            <a:pPr defTabSz="1088458">
              <a:defRPr/>
            </a:pPr>
            <a:r>
              <a:rPr lang="en-US" sz="1400" dirty="0">
                <a:solidFill>
                  <a:srgbClr val="000000"/>
                </a:solidFill>
                <a:latin typeface="BentonSans Book" panose="02000503000000020004" pitchFamily="2" charset="0"/>
                <a:ea typeface="Arial Unicode MS" pitchFamily="34" charset="-128"/>
                <a:cs typeface="Arial Unicode MS" pitchFamily="34" charset="-128"/>
              </a:rPr>
              <a:t>Implemented by more than </a:t>
            </a:r>
            <a:r>
              <a:rPr lang="en-US" sz="1600" b="1" dirty="0">
                <a:solidFill>
                  <a:srgbClr val="F0AB00"/>
                </a:solidFill>
                <a:latin typeface="BentonSans Bold" panose="02000803000000020004" pitchFamily="2" charset="0"/>
                <a:ea typeface="Arial Unicode MS" pitchFamily="34" charset="-128"/>
                <a:cs typeface="Arial Unicode MS" pitchFamily="34" charset="-128"/>
              </a:rPr>
              <a:t>850</a:t>
            </a:r>
            <a:r>
              <a:rPr lang="en-US" sz="1600" b="1" dirty="0">
                <a:solidFill>
                  <a:srgbClr val="F0AB00"/>
                </a:solidFill>
                <a:latin typeface="BentonSans Book" panose="02000503000000020004" pitchFamily="2" charset="0"/>
                <a:ea typeface="Arial Unicode MS" pitchFamily="34" charset="-128"/>
                <a:cs typeface="Arial Unicode MS" pitchFamily="34" charset="-128"/>
              </a:rPr>
              <a:t> </a:t>
            </a:r>
            <a:r>
              <a:rPr lang="en-US" sz="1400" dirty="0">
                <a:solidFill>
                  <a:srgbClr val="000000"/>
                </a:solidFill>
                <a:latin typeface="BentonSans Book" panose="02000503000000020004" pitchFamily="2" charset="0"/>
                <a:ea typeface="Arial Unicode MS" pitchFamily="34" charset="-128"/>
                <a:cs typeface="Arial Unicode MS" pitchFamily="34" charset="-128"/>
              </a:rPr>
              <a:t>Value Added Resellers worldwide</a:t>
            </a:r>
          </a:p>
        </p:txBody>
      </p:sp>
      <p:sp>
        <p:nvSpPr>
          <p:cNvPr id="35" name="TextBox 34"/>
          <p:cNvSpPr txBox="1"/>
          <p:nvPr/>
        </p:nvSpPr>
        <p:spPr>
          <a:xfrm>
            <a:off x="4739931" y="5293690"/>
            <a:ext cx="3253189" cy="276999"/>
          </a:xfrm>
          <a:prstGeom prst="rect">
            <a:avLst/>
          </a:prstGeom>
          <a:noFill/>
        </p:spPr>
        <p:txBody>
          <a:bodyPr wrap="square" lIns="0" tIns="0" rIns="0" bIns="0" rtlCol="0">
            <a:spAutoFit/>
          </a:bodyPr>
          <a:lstStyle/>
          <a:p>
            <a:pPr defTabSz="1088458">
              <a:defRPr/>
            </a:pPr>
            <a:r>
              <a:rPr lang="en-US" sz="1400" dirty="0">
                <a:solidFill>
                  <a:srgbClr val="000000"/>
                </a:solidFill>
                <a:latin typeface="BentonSans Book" panose="02000503000000020004" pitchFamily="2" charset="0"/>
                <a:ea typeface="Arial Unicode MS" pitchFamily="34" charset="-128"/>
                <a:cs typeface="Arial Unicode MS" pitchFamily="34" charset="-128"/>
              </a:rPr>
              <a:t>SAP Business One is used in </a:t>
            </a:r>
            <a:r>
              <a:rPr lang="en-US" sz="1600" b="1" dirty="0">
                <a:solidFill>
                  <a:srgbClr val="F0AB00"/>
                </a:solidFill>
                <a:latin typeface="BentonSans Bold" panose="02000803000000020004" pitchFamily="2" charset="0"/>
                <a:ea typeface="Arial Unicode MS" pitchFamily="34" charset="-128"/>
                <a:cs typeface="Arial Unicode MS" pitchFamily="34" charset="-128"/>
              </a:rPr>
              <a:t>&gt;170</a:t>
            </a:r>
            <a:r>
              <a:rPr lang="en-US" b="1" dirty="0">
                <a:solidFill>
                  <a:srgbClr val="F0AB00"/>
                </a:solidFill>
                <a:latin typeface="BentonSans Book" panose="02000503000000020004" pitchFamily="2" charset="0"/>
                <a:ea typeface="Arial Unicode MS" pitchFamily="34" charset="-128"/>
                <a:cs typeface="Arial Unicode MS" pitchFamily="34" charset="-128"/>
              </a:rPr>
              <a:t> </a:t>
            </a:r>
            <a:r>
              <a:rPr lang="en-US" sz="1400" dirty="0">
                <a:solidFill>
                  <a:srgbClr val="000000"/>
                </a:solidFill>
                <a:latin typeface="BentonSans Book" panose="02000503000000020004" pitchFamily="2" charset="0"/>
                <a:ea typeface="Arial Unicode MS" pitchFamily="34" charset="-128"/>
                <a:cs typeface="Arial Unicode MS" pitchFamily="34" charset="-128"/>
              </a:rPr>
              <a:t>countries  </a:t>
            </a:r>
            <a:endParaRPr lang="en-US" sz="1400" dirty="0">
              <a:solidFill>
                <a:srgbClr val="000000"/>
              </a:solidFill>
              <a:latin typeface="BentonSans Book" panose="02000503000000020004" pitchFamily="2" charset="0"/>
            </a:endParaRPr>
          </a:p>
        </p:txBody>
      </p:sp>
      <p:sp>
        <p:nvSpPr>
          <p:cNvPr id="38" name="TextBox 37"/>
          <p:cNvSpPr txBox="1"/>
          <p:nvPr/>
        </p:nvSpPr>
        <p:spPr>
          <a:xfrm>
            <a:off x="8629690" y="5262919"/>
            <a:ext cx="3388969" cy="492443"/>
          </a:xfrm>
          <a:prstGeom prst="rect">
            <a:avLst/>
          </a:prstGeom>
          <a:noFill/>
        </p:spPr>
        <p:txBody>
          <a:bodyPr wrap="square" lIns="0" tIns="0" rIns="0" bIns="0" rtlCol="0">
            <a:spAutoFit/>
          </a:bodyPr>
          <a:lstStyle/>
          <a:p>
            <a:pPr defTabSz="1088458">
              <a:defRPr/>
            </a:pPr>
            <a:r>
              <a:rPr lang="en-US" sz="1600" b="1" dirty="0">
                <a:solidFill>
                  <a:srgbClr val="F0AB00"/>
                </a:solidFill>
                <a:latin typeface="BentonSans Bold" panose="02000803000000020004" pitchFamily="2" charset="0"/>
                <a:ea typeface="Arial Unicode MS" pitchFamily="34" charset="-128"/>
                <a:cs typeface="Arial Unicode MS" pitchFamily="34" charset="-128"/>
              </a:rPr>
              <a:t>360+</a:t>
            </a:r>
            <a:r>
              <a:rPr lang="en-US" b="1" dirty="0">
                <a:solidFill>
                  <a:srgbClr val="F0AB00"/>
                </a:solidFill>
                <a:latin typeface="BentonSans Book" panose="02000503000000020004" pitchFamily="2" charset="0"/>
                <a:ea typeface="Arial Unicode MS" pitchFamily="34" charset="-128"/>
                <a:cs typeface="Arial Unicode MS" pitchFamily="34" charset="-128"/>
              </a:rPr>
              <a:t> </a:t>
            </a:r>
            <a:r>
              <a:rPr lang="en-US" sz="1400" dirty="0">
                <a:solidFill>
                  <a:srgbClr val="000000"/>
                </a:solidFill>
                <a:latin typeface="BentonSans Book" panose="02000503000000020004" pitchFamily="2" charset="0"/>
                <a:ea typeface="Arial Unicode MS" pitchFamily="34" charset="-128"/>
                <a:cs typeface="Arial Unicode MS" pitchFamily="34" charset="-128"/>
              </a:rPr>
              <a:t>large enterprises are running SAP Business One in </a:t>
            </a:r>
            <a:r>
              <a:rPr lang="en-US" sz="1400" b="1" dirty="0">
                <a:solidFill>
                  <a:srgbClr val="F0AB00"/>
                </a:solidFill>
                <a:latin typeface="BentonSans Bold" panose="02000803000000020004" pitchFamily="2" charset="0"/>
                <a:ea typeface="Arial Unicode MS" pitchFamily="34" charset="-128"/>
                <a:cs typeface="Arial Unicode MS" pitchFamily="34" charset="-128"/>
              </a:rPr>
              <a:t>5,600+ </a:t>
            </a:r>
            <a:r>
              <a:rPr lang="en-US" sz="1400" dirty="0">
                <a:solidFill>
                  <a:srgbClr val="000000"/>
                </a:solidFill>
                <a:latin typeface="BentonSans Book" panose="02000503000000020004" pitchFamily="2" charset="0"/>
                <a:ea typeface="Arial Unicode MS" pitchFamily="34" charset="-128"/>
                <a:cs typeface="Arial Unicode MS" pitchFamily="34" charset="-128"/>
              </a:rPr>
              <a:t>subsidiaries </a:t>
            </a:r>
            <a:endParaRPr lang="en-US" sz="1400" dirty="0">
              <a:solidFill>
                <a:srgbClr val="000000"/>
              </a:solidFill>
              <a:latin typeface="BentonSans Book" panose="02000503000000020004" pitchFamily="2" charset="0"/>
            </a:endParaRPr>
          </a:p>
        </p:txBody>
      </p:sp>
      <p:pic>
        <p:nvPicPr>
          <p:cNvPr id="20" name="Picture 19"/>
          <p:cNvPicPr>
            <a:picLocks noChangeAspect="1"/>
          </p:cNvPicPr>
          <p:nvPr/>
        </p:nvPicPr>
        <p:blipFill>
          <a:blip r:embed="rId2"/>
          <a:stretch>
            <a:fillRect/>
          </a:stretch>
        </p:blipFill>
        <p:spPr>
          <a:xfrm>
            <a:off x="591496" y="4134103"/>
            <a:ext cx="1238125" cy="1238125"/>
          </a:xfrm>
          <a:prstGeom prst="rect">
            <a:avLst/>
          </a:prstGeom>
        </p:spPr>
      </p:pic>
      <p:pic>
        <p:nvPicPr>
          <p:cNvPr id="29" name="Picture 28"/>
          <p:cNvPicPr>
            <a:picLocks noChangeAspect="1"/>
          </p:cNvPicPr>
          <p:nvPr/>
        </p:nvPicPr>
        <p:blipFill>
          <a:blip r:embed="rId3"/>
          <a:stretch>
            <a:fillRect/>
          </a:stretch>
        </p:blipFill>
        <p:spPr>
          <a:xfrm>
            <a:off x="8381349" y="4097768"/>
            <a:ext cx="1306992" cy="1306992"/>
          </a:xfrm>
          <a:prstGeom prst="rect">
            <a:avLst/>
          </a:prstGeom>
        </p:spPr>
      </p:pic>
      <p:pic>
        <p:nvPicPr>
          <p:cNvPr id="33" name="Picture 32"/>
          <p:cNvPicPr>
            <a:picLocks noChangeAspect="1"/>
          </p:cNvPicPr>
          <p:nvPr/>
        </p:nvPicPr>
        <p:blipFill>
          <a:blip r:embed="rId4"/>
          <a:stretch>
            <a:fillRect/>
          </a:stretch>
        </p:blipFill>
        <p:spPr>
          <a:xfrm>
            <a:off x="7993121" y="1429852"/>
            <a:ext cx="2083449" cy="2083449"/>
          </a:xfrm>
          <a:prstGeom prst="rect">
            <a:avLst/>
          </a:prstGeom>
        </p:spPr>
      </p:pic>
      <p:pic>
        <p:nvPicPr>
          <p:cNvPr id="36" name="Picture 35"/>
          <p:cNvPicPr>
            <a:picLocks noChangeAspect="1"/>
          </p:cNvPicPr>
          <p:nvPr/>
        </p:nvPicPr>
        <p:blipFill>
          <a:blip r:embed="rId5"/>
          <a:stretch>
            <a:fillRect/>
          </a:stretch>
        </p:blipFill>
        <p:spPr>
          <a:xfrm>
            <a:off x="609879" y="1819747"/>
            <a:ext cx="1201360" cy="1201360"/>
          </a:xfrm>
          <a:prstGeom prst="rect">
            <a:avLst/>
          </a:prstGeom>
        </p:spPr>
      </p:pic>
      <p:pic>
        <p:nvPicPr>
          <p:cNvPr id="39" name="Picture 38"/>
          <p:cNvPicPr>
            <a:picLocks noChangeAspect="1"/>
          </p:cNvPicPr>
          <p:nvPr/>
        </p:nvPicPr>
        <p:blipFill>
          <a:blip r:embed="rId6"/>
          <a:stretch>
            <a:fillRect/>
          </a:stretch>
        </p:blipFill>
        <p:spPr>
          <a:xfrm>
            <a:off x="4388247" y="1597643"/>
            <a:ext cx="1777772" cy="1779549"/>
          </a:xfrm>
          <a:prstGeom prst="rect">
            <a:avLst/>
          </a:prstGeom>
        </p:spPr>
      </p:pic>
      <p:pic>
        <p:nvPicPr>
          <p:cNvPr id="47" name="Picture 46"/>
          <p:cNvPicPr>
            <a:picLocks noChangeAspect="1"/>
          </p:cNvPicPr>
          <p:nvPr/>
        </p:nvPicPr>
        <p:blipFill>
          <a:blip r:embed="rId7"/>
          <a:stretch>
            <a:fillRect/>
          </a:stretch>
        </p:blipFill>
        <p:spPr>
          <a:xfrm>
            <a:off x="4585119" y="4059251"/>
            <a:ext cx="1384024" cy="1384024"/>
          </a:xfrm>
          <a:prstGeom prst="rect">
            <a:avLst/>
          </a:prstGeom>
        </p:spPr>
      </p:pic>
      <p:sp>
        <p:nvSpPr>
          <p:cNvPr id="16" name="Title"/>
          <p:cNvSpPr>
            <a:spLocks noGrp="1"/>
          </p:cNvSpPr>
          <p:nvPr>
            <p:ph type="ctrTitle"/>
          </p:nvPr>
        </p:nvSpPr>
        <p:spPr bwMode="gray">
          <a:xfrm>
            <a:off x="419100" y="317000"/>
            <a:ext cx="11328000" cy="738664"/>
          </a:xfrm>
        </p:spPr>
        <p:txBody>
          <a:bodyPr/>
          <a:lstStyle/>
          <a:p>
            <a:r>
              <a:rPr lang="en-US" sz="4800" dirty="0"/>
              <a:t>SAP Business One</a:t>
            </a:r>
            <a:br>
              <a:rPr lang="en-US" sz="4800" dirty="0"/>
            </a:br>
            <a:r>
              <a:rPr lang="en-US" sz="1467" dirty="0"/>
              <a:t>SAP’s best selling ERP solution by number of customers</a:t>
            </a:r>
          </a:p>
        </p:txBody>
      </p:sp>
    </p:spTree>
    <p:extLst>
      <p:ext uri="{BB962C8B-B14F-4D97-AF65-F5344CB8AC3E}">
        <p14:creationId xmlns:p14="http://schemas.microsoft.com/office/powerpoint/2010/main" val="201094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p:cNvSpPr txBox="1">
            <a:spLocks/>
          </p:cNvSpPr>
          <p:nvPr/>
        </p:nvSpPr>
        <p:spPr bwMode="gray">
          <a:xfrm>
            <a:off x="504218" y="293872"/>
            <a:ext cx="11183564" cy="738664"/>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a:spcBef>
                <a:spcPts val="0"/>
              </a:spcBef>
              <a:defRPr/>
            </a:pPr>
            <a:r>
              <a:rPr lang="en-GB" altLang="en-US" dirty="0"/>
              <a:t>SAP</a:t>
            </a:r>
            <a:r>
              <a:rPr lang="en-GB" altLang="en-US" dirty="0">
                <a:solidFill>
                  <a:srgbClr val="0070C0"/>
                </a:solidFill>
              </a:rPr>
              <a:t> World’s Largest Business Software Company </a:t>
            </a:r>
          </a:p>
          <a:p>
            <a:pPr>
              <a:spcBef>
                <a:spcPts val="0"/>
              </a:spcBef>
              <a:defRPr/>
            </a:pPr>
            <a:r>
              <a:rPr lang="en-GB" altLang="en-US" dirty="0">
                <a:solidFill>
                  <a:srgbClr val="0070C0"/>
                </a:solidFill>
              </a:rPr>
              <a:t>   </a:t>
            </a:r>
            <a:r>
              <a:rPr lang="en-GB" altLang="en-US" dirty="0"/>
              <a:t>SAP Business One</a:t>
            </a:r>
            <a:r>
              <a:rPr lang="en-GB" altLang="en-US" dirty="0">
                <a:solidFill>
                  <a:srgbClr val="0070C0"/>
                </a:solidFill>
              </a:rPr>
              <a:t> The Digital Core for SME</a:t>
            </a:r>
          </a:p>
        </p:txBody>
      </p:sp>
      <p:pic>
        <p:nvPicPr>
          <p:cNvPr id="94" name="Picture 4">
            <a:extLst>
              <a:ext uri="{FF2B5EF4-FFF2-40B4-BE49-F238E27FC236}">
                <a16:creationId xmlns:a16="http://schemas.microsoft.com/office/drawing/2014/main" id="{231C33F0-E868-40DC-BFE5-A6480EEE6B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0464" y="3635375"/>
            <a:ext cx="2154237" cy="5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5" name="Group 37">
            <a:extLst>
              <a:ext uri="{FF2B5EF4-FFF2-40B4-BE49-F238E27FC236}">
                <a16:creationId xmlns:a16="http://schemas.microsoft.com/office/drawing/2014/main" id="{22DCC5AB-BEE3-4FFA-AC59-973C41FC5FD1}"/>
              </a:ext>
            </a:extLst>
          </p:cNvPr>
          <p:cNvGrpSpPr>
            <a:grpSpLocks/>
          </p:cNvGrpSpPr>
          <p:nvPr/>
        </p:nvGrpSpPr>
        <p:grpSpPr bwMode="auto">
          <a:xfrm>
            <a:off x="4403725" y="2422526"/>
            <a:ext cx="3200400" cy="2846388"/>
            <a:chOff x="3572140" y="1042586"/>
            <a:chExt cx="5212080" cy="5212080"/>
          </a:xfrm>
        </p:grpSpPr>
        <p:sp>
          <p:nvSpPr>
            <p:cNvPr id="96" name="Oval 95">
              <a:extLst>
                <a:ext uri="{FF2B5EF4-FFF2-40B4-BE49-F238E27FC236}">
                  <a16:creationId xmlns:a16="http://schemas.microsoft.com/office/drawing/2014/main" id="{617532FF-1B25-4FDC-BC63-C458E123009F}"/>
                </a:ext>
              </a:extLst>
            </p:cNvPr>
            <p:cNvSpPr/>
            <p:nvPr/>
          </p:nvSpPr>
          <p:spPr bwMode="gray">
            <a:xfrm>
              <a:off x="3572140" y="1042586"/>
              <a:ext cx="5212080" cy="5212080"/>
            </a:xfrm>
            <a:prstGeom prst="ellipse">
              <a:avLst/>
            </a:prstGeom>
            <a:noFill/>
            <a:ln w="98425" algn="ctr">
              <a:solidFill>
                <a:srgbClr val="F0AB00"/>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97" name="Oval 96">
              <a:extLst>
                <a:ext uri="{FF2B5EF4-FFF2-40B4-BE49-F238E27FC236}">
                  <a16:creationId xmlns:a16="http://schemas.microsoft.com/office/drawing/2014/main" id="{7A4CA29C-2314-4DBF-8929-268DCE38A230}"/>
                </a:ext>
              </a:extLst>
            </p:cNvPr>
            <p:cNvSpPr/>
            <p:nvPr/>
          </p:nvSpPr>
          <p:spPr bwMode="gray">
            <a:xfrm>
              <a:off x="3662628" y="1138515"/>
              <a:ext cx="5031105" cy="5028944"/>
            </a:xfrm>
            <a:prstGeom prst="ellipse">
              <a:avLst/>
            </a:prstGeom>
            <a:noFill/>
            <a:ln w="98425" algn="ctr">
              <a:solidFill>
                <a:srgbClr val="A8A340"/>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98" name="Oval 97">
              <a:extLst>
                <a:ext uri="{FF2B5EF4-FFF2-40B4-BE49-F238E27FC236}">
                  <a16:creationId xmlns:a16="http://schemas.microsoft.com/office/drawing/2014/main" id="{5CA77C29-DAF9-4B33-B7C2-C221C4D6E4A4}"/>
                </a:ext>
              </a:extLst>
            </p:cNvPr>
            <p:cNvSpPr/>
            <p:nvPr/>
          </p:nvSpPr>
          <p:spPr bwMode="gray">
            <a:xfrm>
              <a:off x="3753115" y="1225722"/>
              <a:ext cx="4847545" cy="4845808"/>
            </a:xfrm>
            <a:prstGeom prst="ellipse">
              <a:avLst/>
            </a:prstGeom>
            <a:noFill/>
            <a:ln w="98425" algn="ctr">
              <a:solidFill>
                <a:srgbClr val="609A7F"/>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99" name="Oval 98">
              <a:extLst>
                <a:ext uri="{FF2B5EF4-FFF2-40B4-BE49-F238E27FC236}">
                  <a16:creationId xmlns:a16="http://schemas.microsoft.com/office/drawing/2014/main" id="{68936DDC-8F02-4E47-A774-75B34695FEE0}"/>
                </a:ext>
              </a:extLst>
            </p:cNvPr>
            <p:cNvSpPr/>
            <p:nvPr/>
          </p:nvSpPr>
          <p:spPr bwMode="gray">
            <a:xfrm>
              <a:off x="3841017" y="1315835"/>
              <a:ext cx="4663984" cy="4662674"/>
            </a:xfrm>
            <a:prstGeom prst="ellipse">
              <a:avLst/>
            </a:prstGeom>
            <a:noFill/>
            <a:ln w="98425" algn="ctr">
              <a:solidFill>
                <a:srgbClr val="008FD3"/>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grpSp>
      <p:sp>
        <p:nvSpPr>
          <p:cNvPr id="100" name="Oval 99">
            <a:extLst>
              <a:ext uri="{FF2B5EF4-FFF2-40B4-BE49-F238E27FC236}">
                <a16:creationId xmlns:a16="http://schemas.microsoft.com/office/drawing/2014/main" id="{51F7F948-AFFD-4DBA-AE5C-43228AC58C60}"/>
              </a:ext>
            </a:extLst>
          </p:cNvPr>
          <p:cNvSpPr/>
          <p:nvPr/>
        </p:nvSpPr>
        <p:spPr bwMode="gray">
          <a:xfrm>
            <a:off x="5561014" y="2151064"/>
            <a:ext cx="825500" cy="803275"/>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01" name="TextBox 100">
            <a:extLst>
              <a:ext uri="{FF2B5EF4-FFF2-40B4-BE49-F238E27FC236}">
                <a16:creationId xmlns:a16="http://schemas.microsoft.com/office/drawing/2014/main" id="{FCC6636B-0DFE-4E48-A4A0-154CE87FA8A7}"/>
              </a:ext>
            </a:extLst>
          </p:cNvPr>
          <p:cNvSpPr txBox="1"/>
          <p:nvPr/>
        </p:nvSpPr>
        <p:spPr>
          <a:xfrm>
            <a:off x="3365361" y="3916364"/>
            <a:ext cx="652743" cy="461665"/>
          </a:xfrm>
          <a:prstGeom prst="rect">
            <a:avLst/>
          </a:prstGeom>
          <a:noFill/>
        </p:spPr>
        <p:txBody>
          <a:bodyPr wrap="none">
            <a:spAutoFit/>
          </a:bodyPr>
          <a:lstStyle/>
          <a:p>
            <a:pPr algn="ctr" defTabSz="1088422">
              <a:spcBef>
                <a:spcPct val="50000"/>
              </a:spcBef>
              <a:buClr>
                <a:srgbClr val="F0AB00"/>
              </a:buClr>
              <a:buSzPct val="80000"/>
              <a:defRPr/>
            </a:pPr>
            <a:r>
              <a:rPr lang="en-US" sz="1200" b="1" dirty="0">
                <a:ea typeface="Arial Unicode MS" pitchFamily="34" charset="-128"/>
                <a:cs typeface="Arial" panose="020B0604020202020204" pitchFamily="34" charset="0"/>
              </a:rPr>
              <a:t>Sales &amp;</a:t>
            </a:r>
            <a:br>
              <a:rPr lang="en-US" sz="1200" b="1" dirty="0">
                <a:ea typeface="Arial Unicode MS" pitchFamily="34" charset="-128"/>
                <a:cs typeface="Arial" panose="020B0604020202020204" pitchFamily="34" charset="0"/>
              </a:rPr>
            </a:br>
            <a:r>
              <a:rPr lang="en-US" sz="1200" b="1" dirty="0">
                <a:ea typeface="Arial Unicode MS" pitchFamily="34" charset="-128"/>
                <a:cs typeface="Arial" panose="020B0604020202020204" pitchFamily="34" charset="0"/>
              </a:rPr>
              <a:t>Service</a:t>
            </a:r>
          </a:p>
        </p:txBody>
      </p:sp>
      <p:sp>
        <p:nvSpPr>
          <p:cNvPr id="102" name="TextBox 101">
            <a:extLst>
              <a:ext uri="{FF2B5EF4-FFF2-40B4-BE49-F238E27FC236}">
                <a16:creationId xmlns:a16="http://schemas.microsoft.com/office/drawing/2014/main" id="{C90818D9-A100-4807-B8AE-D8C6B43760D3}"/>
              </a:ext>
            </a:extLst>
          </p:cNvPr>
          <p:cNvSpPr txBox="1"/>
          <p:nvPr/>
        </p:nvSpPr>
        <p:spPr>
          <a:xfrm>
            <a:off x="3334134" y="2695576"/>
            <a:ext cx="1037463" cy="461665"/>
          </a:xfrm>
          <a:prstGeom prst="rect">
            <a:avLst/>
          </a:prstGeom>
          <a:noFill/>
        </p:spPr>
        <p:txBody>
          <a:bodyPr wrap="none">
            <a:spAutoFit/>
          </a:bodyPr>
          <a:lstStyle/>
          <a:p>
            <a:pPr algn="ctr" defTabSz="1088422">
              <a:spcBef>
                <a:spcPct val="50000"/>
              </a:spcBef>
              <a:buClr>
                <a:srgbClr val="F0AB00"/>
              </a:buClr>
              <a:buSzPct val="80000"/>
              <a:defRPr/>
            </a:pPr>
            <a:r>
              <a:rPr lang="en-US" sz="1200" b="1" dirty="0">
                <a:ea typeface="Arial Unicode MS" pitchFamily="34" charset="-128"/>
                <a:cs typeface="Arial" panose="020B0604020202020204" pitchFamily="34" charset="0"/>
              </a:rPr>
              <a:t>Purchasing</a:t>
            </a:r>
            <a:br>
              <a:rPr lang="en-US" sz="1200" b="1" dirty="0">
                <a:ea typeface="Arial Unicode MS" pitchFamily="34" charset="-128"/>
                <a:cs typeface="Arial" panose="020B0604020202020204" pitchFamily="34" charset="0"/>
              </a:rPr>
            </a:br>
            <a:r>
              <a:rPr lang="en-US" sz="1200" b="1" dirty="0">
                <a:ea typeface="Arial Unicode MS" pitchFamily="34" charset="-128"/>
                <a:cs typeface="Arial" panose="020B0604020202020204" pitchFamily="34" charset="0"/>
              </a:rPr>
              <a:t>&amp; Operations</a:t>
            </a:r>
          </a:p>
        </p:txBody>
      </p:sp>
      <p:sp>
        <p:nvSpPr>
          <p:cNvPr id="103" name="TextBox 102">
            <a:extLst>
              <a:ext uri="{FF2B5EF4-FFF2-40B4-BE49-F238E27FC236}">
                <a16:creationId xmlns:a16="http://schemas.microsoft.com/office/drawing/2014/main" id="{7ACA1FD4-155E-41E2-B6A1-DED1E5E82D10}"/>
              </a:ext>
            </a:extLst>
          </p:cNvPr>
          <p:cNvSpPr txBox="1"/>
          <p:nvPr/>
        </p:nvSpPr>
        <p:spPr>
          <a:xfrm>
            <a:off x="7928323" y="3844926"/>
            <a:ext cx="978794" cy="461665"/>
          </a:xfrm>
          <a:prstGeom prst="rect">
            <a:avLst/>
          </a:prstGeom>
          <a:noFill/>
        </p:spPr>
        <p:txBody>
          <a:bodyPr wrap="none">
            <a:spAutoFit/>
          </a:bodyPr>
          <a:lstStyle/>
          <a:p>
            <a:pPr algn="ctr" defTabSz="1088422">
              <a:spcBef>
                <a:spcPct val="50000"/>
              </a:spcBef>
              <a:buClr>
                <a:srgbClr val="F0AB00"/>
              </a:buClr>
              <a:buSzPct val="80000"/>
              <a:defRPr/>
            </a:pPr>
            <a:r>
              <a:rPr lang="en-US" sz="1200" b="1" dirty="0">
                <a:ea typeface="Arial Unicode MS" pitchFamily="34" charset="-128"/>
                <a:cs typeface="Arial" panose="020B0604020202020204" pitchFamily="34" charset="0"/>
              </a:rPr>
              <a:t>Inventory &amp; </a:t>
            </a:r>
            <a:br>
              <a:rPr lang="en-US" sz="1200" b="1" dirty="0">
                <a:ea typeface="Arial Unicode MS" pitchFamily="34" charset="-128"/>
                <a:cs typeface="Arial" panose="020B0604020202020204" pitchFamily="34" charset="0"/>
              </a:rPr>
            </a:br>
            <a:r>
              <a:rPr lang="en-US" sz="1200" b="1" dirty="0">
                <a:ea typeface="Arial Unicode MS" pitchFamily="34" charset="-128"/>
                <a:cs typeface="Arial" panose="020B0604020202020204" pitchFamily="34" charset="0"/>
              </a:rPr>
              <a:t>Distribution</a:t>
            </a:r>
          </a:p>
        </p:txBody>
      </p:sp>
      <p:sp>
        <p:nvSpPr>
          <p:cNvPr id="104" name="TextBox 103">
            <a:extLst>
              <a:ext uri="{FF2B5EF4-FFF2-40B4-BE49-F238E27FC236}">
                <a16:creationId xmlns:a16="http://schemas.microsoft.com/office/drawing/2014/main" id="{DD2C2A61-E1A2-4DC9-A41E-2D2FFE591C89}"/>
              </a:ext>
            </a:extLst>
          </p:cNvPr>
          <p:cNvSpPr txBox="1"/>
          <p:nvPr/>
        </p:nvSpPr>
        <p:spPr>
          <a:xfrm>
            <a:off x="7098927" y="5105401"/>
            <a:ext cx="891334" cy="461665"/>
          </a:xfrm>
          <a:prstGeom prst="rect">
            <a:avLst/>
          </a:prstGeom>
          <a:noFill/>
        </p:spPr>
        <p:txBody>
          <a:bodyPr wrap="none">
            <a:spAutoFit/>
          </a:bodyPr>
          <a:lstStyle/>
          <a:p>
            <a:pPr algn="ctr" defTabSz="1088422">
              <a:spcBef>
                <a:spcPct val="50000"/>
              </a:spcBef>
              <a:buClr>
                <a:srgbClr val="F0AB00"/>
              </a:buClr>
              <a:buSzPct val="80000"/>
              <a:defRPr/>
            </a:pPr>
            <a:r>
              <a:rPr lang="en-US" sz="1200" b="1" dirty="0">
                <a:ea typeface="Arial Unicode MS" pitchFamily="34" charset="-128"/>
                <a:cs typeface="Arial" panose="020B0604020202020204" pitchFamily="34" charset="0"/>
              </a:rPr>
              <a:t>Production</a:t>
            </a:r>
            <a:br>
              <a:rPr lang="en-US" sz="1200" b="1" dirty="0">
                <a:ea typeface="Arial Unicode MS" pitchFamily="34" charset="-128"/>
                <a:cs typeface="Arial" panose="020B0604020202020204" pitchFamily="34" charset="0"/>
              </a:rPr>
            </a:br>
            <a:r>
              <a:rPr lang="en-US" sz="1200" b="1" dirty="0">
                <a:ea typeface="Arial Unicode MS" pitchFamily="34" charset="-128"/>
                <a:cs typeface="Arial" panose="020B0604020202020204" pitchFamily="34" charset="0"/>
              </a:rPr>
              <a:t>&amp; MRP</a:t>
            </a:r>
          </a:p>
        </p:txBody>
      </p:sp>
      <p:sp>
        <p:nvSpPr>
          <p:cNvPr id="105" name="TextBox 104">
            <a:extLst>
              <a:ext uri="{FF2B5EF4-FFF2-40B4-BE49-F238E27FC236}">
                <a16:creationId xmlns:a16="http://schemas.microsoft.com/office/drawing/2014/main" id="{E472E6FA-3ED9-407A-BBBB-F4F3A865E004}"/>
              </a:ext>
            </a:extLst>
          </p:cNvPr>
          <p:cNvSpPr txBox="1"/>
          <p:nvPr/>
        </p:nvSpPr>
        <p:spPr>
          <a:xfrm>
            <a:off x="3900845" y="5108577"/>
            <a:ext cx="1029577" cy="646331"/>
          </a:xfrm>
          <a:prstGeom prst="rect">
            <a:avLst/>
          </a:prstGeom>
          <a:noFill/>
        </p:spPr>
        <p:txBody>
          <a:bodyPr wrap="none">
            <a:spAutoFit/>
          </a:bodyPr>
          <a:lstStyle/>
          <a:p>
            <a:pPr algn="ctr" defTabSz="1088422">
              <a:buClr>
                <a:srgbClr val="F0AB00"/>
              </a:buClr>
              <a:buSzPct val="80000"/>
              <a:defRPr/>
            </a:pPr>
            <a:r>
              <a:rPr lang="en-US" sz="1200" b="1" dirty="0">
                <a:ea typeface="Arial Unicode MS" pitchFamily="34" charset="-128"/>
                <a:cs typeface="Arial" panose="020B0604020202020204" pitchFamily="34" charset="0"/>
              </a:rPr>
              <a:t>Project &amp; </a:t>
            </a:r>
          </a:p>
          <a:p>
            <a:pPr algn="ctr" defTabSz="1088422">
              <a:buClr>
                <a:srgbClr val="F0AB00"/>
              </a:buClr>
              <a:buSzPct val="80000"/>
              <a:defRPr/>
            </a:pPr>
            <a:r>
              <a:rPr lang="en-US" sz="1200" b="1" dirty="0">
                <a:ea typeface="Arial Unicode MS" pitchFamily="34" charset="-128"/>
                <a:cs typeface="Arial" panose="020B0604020202020204" pitchFamily="34" charset="0"/>
              </a:rPr>
              <a:t>Resource</a:t>
            </a:r>
            <a:br>
              <a:rPr lang="en-US" sz="1200" b="1" dirty="0">
                <a:ea typeface="Arial Unicode MS" pitchFamily="34" charset="-128"/>
                <a:cs typeface="Arial" panose="020B0604020202020204" pitchFamily="34" charset="0"/>
              </a:rPr>
            </a:br>
            <a:r>
              <a:rPr lang="en-US" sz="1200" b="1" dirty="0">
                <a:ea typeface="Arial Unicode MS" pitchFamily="34" charset="-128"/>
                <a:cs typeface="Arial" panose="020B0604020202020204" pitchFamily="34" charset="0"/>
              </a:rPr>
              <a:t>management</a:t>
            </a:r>
          </a:p>
        </p:txBody>
      </p:sp>
      <p:sp>
        <p:nvSpPr>
          <p:cNvPr id="106" name="TextBox 105">
            <a:extLst>
              <a:ext uri="{FF2B5EF4-FFF2-40B4-BE49-F238E27FC236}">
                <a16:creationId xmlns:a16="http://schemas.microsoft.com/office/drawing/2014/main" id="{DECF0379-AE1F-4007-98C2-EB39961FBF58}"/>
              </a:ext>
            </a:extLst>
          </p:cNvPr>
          <p:cNvSpPr txBox="1"/>
          <p:nvPr/>
        </p:nvSpPr>
        <p:spPr>
          <a:xfrm>
            <a:off x="7504884" y="2687640"/>
            <a:ext cx="957313" cy="461665"/>
          </a:xfrm>
          <a:prstGeom prst="rect">
            <a:avLst/>
          </a:prstGeom>
          <a:noFill/>
        </p:spPr>
        <p:txBody>
          <a:bodyPr wrap="none">
            <a:spAutoFit/>
          </a:bodyPr>
          <a:lstStyle/>
          <a:p>
            <a:pPr algn="ctr" defTabSz="1088422">
              <a:spcBef>
                <a:spcPct val="50000"/>
              </a:spcBef>
              <a:buClr>
                <a:srgbClr val="F0AB00"/>
              </a:buClr>
              <a:buSzPct val="80000"/>
              <a:defRPr/>
            </a:pPr>
            <a:r>
              <a:rPr lang="en-US" sz="1200" b="1" dirty="0">
                <a:ea typeface="Arial Unicode MS" pitchFamily="34" charset="-128"/>
                <a:cs typeface="Arial" panose="020B0604020202020204" pitchFamily="34" charset="0"/>
              </a:rPr>
              <a:t>Accounting</a:t>
            </a:r>
            <a:br>
              <a:rPr lang="en-US" sz="1200" b="1" dirty="0">
                <a:ea typeface="Arial Unicode MS" pitchFamily="34" charset="-128"/>
                <a:cs typeface="Arial" panose="020B0604020202020204" pitchFamily="34" charset="0"/>
              </a:rPr>
            </a:br>
            <a:r>
              <a:rPr lang="en-US" sz="1200" b="1" dirty="0">
                <a:ea typeface="Arial Unicode MS" pitchFamily="34" charset="-128"/>
                <a:cs typeface="Arial" panose="020B0604020202020204" pitchFamily="34" charset="0"/>
              </a:rPr>
              <a:t>&amp; Financials</a:t>
            </a:r>
          </a:p>
        </p:txBody>
      </p:sp>
      <p:sp>
        <p:nvSpPr>
          <p:cNvPr id="107" name="TextBox 106">
            <a:extLst>
              <a:ext uri="{FF2B5EF4-FFF2-40B4-BE49-F238E27FC236}">
                <a16:creationId xmlns:a16="http://schemas.microsoft.com/office/drawing/2014/main" id="{A93F8013-1EC7-44C6-907B-32F7DFE189B2}"/>
              </a:ext>
            </a:extLst>
          </p:cNvPr>
          <p:cNvSpPr txBox="1"/>
          <p:nvPr/>
        </p:nvSpPr>
        <p:spPr>
          <a:xfrm>
            <a:off x="5357852" y="1708152"/>
            <a:ext cx="1285800" cy="461665"/>
          </a:xfrm>
          <a:prstGeom prst="rect">
            <a:avLst/>
          </a:prstGeom>
          <a:noFill/>
        </p:spPr>
        <p:txBody>
          <a:bodyPr wrap="none">
            <a:spAutoFit/>
          </a:bodyPr>
          <a:lstStyle/>
          <a:p>
            <a:pPr algn="ctr" defTabSz="1088422">
              <a:spcBef>
                <a:spcPct val="50000"/>
              </a:spcBef>
              <a:buClr>
                <a:srgbClr val="F0AB00"/>
              </a:buClr>
              <a:buSzPct val="80000"/>
              <a:defRPr/>
            </a:pPr>
            <a:r>
              <a:rPr lang="en-US" sz="1200" b="1" dirty="0">
                <a:ea typeface="Arial Unicode MS" pitchFamily="34" charset="-128"/>
                <a:cs typeface="Arial" panose="020B0604020202020204" pitchFamily="34" charset="0"/>
              </a:rPr>
              <a:t>Management </a:t>
            </a:r>
            <a:br>
              <a:rPr lang="en-US" sz="1200" b="1" dirty="0">
                <a:ea typeface="Arial Unicode MS" pitchFamily="34" charset="-128"/>
                <a:cs typeface="Arial" panose="020B0604020202020204" pitchFamily="34" charset="0"/>
              </a:rPr>
            </a:br>
            <a:r>
              <a:rPr lang="en-US" sz="1200" b="1" dirty="0">
                <a:ea typeface="Arial Unicode MS" pitchFamily="34" charset="-128"/>
                <a:cs typeface="Arial" panose="020B0604020202020204" pitchFamily="34" charset="0"/>
              </a:rPr>
              <a:t>&amp; Administration</a:t>
            </a:r>
          </a:p>
        </p:txBody>
      </p:sp>
      <p:pic>
        <p:nvPicPr>
          <p:cNvPr id="108" name="Picture 100">
            <a:extLst>
              <a:ext uri="{FF2B5EF4-FFF2-40B4-BE49-F238E27FC236}">
                <a16:creationId xmlns:a16="http://schemas.microsoft.com/office/drawing/2014/main" id="{874875E8-CBFB-465E-911F-2A1E83A9B8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9125" y="2301876"/>
            <a:ext cx="5635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Oval 108">
            <a:extLst>
              <a:ext uri="{FF2B5EF4-FFF2-40B4-BE49-F238E27FC236}">
                <a16:creationId xmlns:a16="http://schemas.microsoft.com/office/drawing/2014/main" id="{36471EEE-F278-4CE1-A37B-063B3917B76F}"/>
              </a:ext>
            </a:extLst>
          </p:cNvPr>
          <p:cNvSpPr/>
          <p:nvPr/>
        </p:nvSpPr>
        <p:spPr bwMode="gray">
          <a:xfrm>
            <a:off x="6654801" y="2519364"/>
            <a:ext cx="825500" cy="803275"/>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10" name="Oval 109">
            <a:extLst>
              <a:ext uri="{FF2B5EF4-FFF2-40B4-BE49-F238E27FC236}">
                <a16:creationId xmlns:a16="http://schemas.microsoft.com/office/drawing/2014/main" id="{3D01129C-FF8A-49BE-AEDC-288AF6708F45}"/>
              </a:ext>
            </a:extLst>
          </p:cNvPr>
          <p:cNvSpPr/>
          <p:nvPr/>
        </p:nvSpPr>
        <p:spPr bwMode="gray">
          <a:xfrm>
            <a:off x="7104063" y="3673477"/>
            <a:ext cx="825500" cy="804863"/>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11" name="Oval 110">
            <a:extLst>
              <a:ext uri="{FF2B5EF4-FFF2-40B4-BE49-F238E27FC236}">
                <a16:creationId xmlns:a16="http://schemas.microsoft.com/office/drawing/2014/main" id="{52D809AD-E4A4-4E5A-B649-7756610787E5}"/>
              </a:ext>
            </a:extLst>
          </p:cNvPr>
          <p:cNvSpPr/>
          <p:nvPr/>
        </p:nvSpPr>
        <p:spPr bwMode="gray">
          <a:xfrm>
            <a:off x="6262689" y="4651376"/>
            <a:ext cx="825500" cy="803275"/>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12" name="Oval 111">
            <a:extLst>
              <a:ext uri="{FF2B5EF4-FFF2-40B4-BE49-F238E27FC236}">
                <a16:creationId xmlns:a16="http://schemas.microsoft.com/office/drawing/2014/main" id="{19E8B7E6-D605-43C6-91AB-9ACA92B836C4}"/>
              </a:ext>
            </a:extLst>
          </p:cNvPr>
          <p:cNvSpPr/>
          <p:nvPr/>
        </p:nvSpPr>
        <p:spPr bwMode="gray">
          <a:xfrm>
            <a:off x="4754563" y="4643439"/>
            <a:ext cx="825500" cy="803275"/>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13" name="Oval 112">
            <a:extLst>
              <a:ext uri="{FF2B5EF4-FFF2-40B4-BE49-F238E27FC236}">
                <a16:creationId xmlns:a16="http://schemas.microsoft.com/office/drawing/2014/main" id="{39D07B88-6DC5-49D2-B98E-1C950167864A}"/>
              </a:ext>
            </a:extLst>
          </p:cNvPr>
          <p:cNvSpPr/>
          <p:nvPr/>
        </p:nvSpPr>
        <p:spPr bwMode="gray">
          <a:xfrm>
            <a:off x="4065589" y="3746501"/>
            <a:ext cx="825500" cy="803275"/>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14" name="Oval 113">
            <a:extLst>
              <a:ext uri="{FF2B5EF4-FFF2-40B4-BE49-F238E27FC236}">
                <a16:creationId xmlns:a16="http://schemas.microsoft.com/office/drawing/2014/main" id="{678AC3AD-E710-4049-8116-FEA9391FE0D5}"/>
              </a:ext>
            </a:extLst>
          </p:cNvPr>
          <p:cNvSpPr/>
          <p:nvPr/>
        </p:nvSpPr>
        <p:spPr bwMode="gray">
          <a:xfrm>
            <a:off x="4389439" y="2509838"/>
            <a:ext cx="825500" cy="804863"/>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pic>
        <p:nvPicPr>
          <p:cNvPr id="115" name="Picture 77">
            <a:extLst>
              <a:ext uri="{FF2B5EF4-FFF2-40B4-BE49-F238E27FC236}">
                <a16:creationId xmlns:a16="http://schemas.microsoft.com/office/drawing/2014/main" id="{BA231331-1E24-4CD7-8042-8D25858646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1363" y="2673351"/>
            <a:ext cx="5000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65">
            <a:extLst>
              <a:ext uri="{FF2B5EF4-FFF2-40B4-BE49-F238E27FC236}">
                <a16:creationId xmlns:a16="http://schemas.microsoft.com/office/drawing/2014/main" id="{9D5BC558-424C-4817-97CC-B460C6A76E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0850" y="3949701"/>
            <a:ext cx="427039" cy="42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92">
            <a:extLst>
              <a:ext uri="{FF2B5EF4-FFF2-40B4-BE49-F238E27FC236}">
                <a16:creationId xmlns:a16="http://schemas.microsoft.com/office/drawing/2014/main" id="{F872AC69-5346-4ABF-9F99-86DE54650F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8700" y="4737100"/>
            <a:ext cx="6334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87">
            <a:extLst>
              <a:ext uri="{FF2B5EF4-FFF2-40B4-BE49-F238E27FC236}">
                <a16:creationId xmlns:a16="http://schemas.microsoft.com/office/drawing/2014/main" id="{711DB1A6-31BC-4CFD-BAAA-35A7D6F550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6826" y="4714877"/>
            <a:ext cx="64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82">
            <a:extLst>
              <a:ext uri="{FF2B5EF4-FFF2-40B4-BE49-F238E27FC236}">
                <a16:creationId xmlns:a16="http://schemas.microsoft.com/office/drawing/2014/main" id="{C7AF22AD-7201-4148-A3EE-C6B653FA24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6626" y="3792539"/>
            <a:ext cx="54451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96">
            <a:extLst>
              <a:ext uri="{FF2B5EF4-FFF2-40B4-BE49-F238E27FC236}">
                <a16:creationId xmlns:a16="http://schemas.microsoft.com/office/drawing/2014/main" id="{AE1A52CD-BF56-4775-8888-7D3BFA7C91E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46888" y="2643190"/>
            <a:ext cx="5635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TextBox 1">
            <a:extLst>
              <a:ext uri="{FF2B5EF4-FFF2-40B4-BE49-F238E27FC236}">
                <a16:creationId xmlns:a16="http://schemas.microsoft.com/office/drawing/2014/main" id="{A1DB5573-3414-444F-9616-6DB126F319E1}"/>
              </a:ext>
            </a:extLst>
          </p:cNvPr>
          <p:cNvSpPr txBox="1">
            <a:spLocks noChangeArrowheads="1"/>
          </p:cNvSpPr>
          <p:nvPr/>
        </p:nvSpPr>
        <p:spPr bwMode="auto">
          <a:xfrm>
            <a:off x="5083175" y="4176714"/>
            <a:ext cx="16875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600" b="1" dirty="0"/>
              <a:t>HANA in-memory</a:t>
            </a:r>
            <a:endParaRPr lang="en-SG" altLang="en-US" sz="1600" b="1" dirty="0"/>
          </a:p>
        </p:txBody>
      </p:sp>
      <p:grpSp>
        <p:nvGrpSpPr>
          <p:cNvPr id="122" name="Group 121">
            <a:extLst>
              <a:ext uri="{FF2B5EF4-FFF2-40B4-BE49-F238E27FC236}">
                <a16:creationId xmlns:a16="http://schemas.microsoft.com/office/drawing/2014/main" id="{A4E5992E-0198-4B69-AA5C-C74451F040FC}"/>
              </a:ext>
            </a:extLst>
          </p:cNvPr>
          <p:cNvGrpSpPr>
            <a:grpSpLocks/>
          </p:cNvGrpSpPr>
          <p:nvPr/>
        </p:nvGrpSpPr>
        <p:grpSpPr bwMode="auto">
          <a:xfrm>
            <a:off x="266700" y="1020763"/>
            <a:ext cx="11834813" cy="5543551"/>
            <a:chOff x="267317" y="1025209"/>
            <a:chExt cx="11833772" cy="5544616"/>
          </a:xfrm>
        </p:grpSpPr>
        <p:sp>
          <p:nvSpPr>
            <p:cNvPr id="123" name="Freeform: Shape 122">
              <a:extLst>
                <a:ext uri="{FF2B5EF4-FFF2-40B4-BE49-F238E27FC236}">
                  <a16:creationId xmlns:a16="http://schemas.microsoft.com/office/drawing/2014/main" id="{F6DF3109-883B-4AF4-B43E-7CE4CF549FF0}"/>
                </a:ext>
              </a:extLst>
            </p:cNvPr>
            <p:cNvSpPr>
              <a:spLocks/>
            </p:cNvSpPr>
            <p:nvPr/>
          </p:nvSpPr>
          <p:spPr bwMode="auto">
            <a:xfrm>
              <a:off x="2382485" y="1025209"/>
              <a:ext cx="7090695" cy="5544616"/>
            </a:xfrm>
            <a:custGeom>
              <a:avLst/>
              <a:gdLst>
                <a:gd name="connsiteX0" fmla="*/ 1320167 w 4298405"/>
                <a:gd name="connsiteY0" fmla="*/ 6351 h 4171951"/>
                <a:gd name="connsiteX1" fmla="*/ 1414038 w 4298405"/>
                <a:gd name="connsiteY1" fmla="*/ 236832 h 4171951"/>
                <a:gd name="connsiteX2" fmla="*/ 392501 w 4298405"/>
                <a:gd name="connsiteY2" fmla="*/ 1322245 h 4171951"/>
                <a:gd name="connsiteX3" fmla="*/ 1438982 w 4298405"/>
                <a:gd name="connsiteY3" fmla="*/ 3940138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857881 w 4298405"/>
                <a:gd name="connsiteY10" fmla="*/ 3933787 h 4171951"/>
                <a:gd name="connsiteX11" fmla="*/ 3905483 w 4298405"/>
                <a:gd name="connsiteY11" fmla="*/ 1315894 h 4171951"/>
                <a:gd name="connsiteX12" fmla="*/ 2882851 w 4298405"/>
                <a:gd name="connsiteY12" fmla="*/ 230481 h 4171951"/>
                <a:gd name="connsiteX0" fmla="*/ 1320167 w 4298405"/>
                <a:gd name="connsiteY0" fmla="*/ 6351 h 4171951"/>
                <a:gd name="connsiteX1" fmla="*/ 1414038 w 4298405"/>
                <a:gd name="connsiteY1" fmla="*/ 236832 h 4171951"/>
                <a:gd name="connsiteX2" fmla="*/ 392501 w 4298405"/>
                <a:gd name="connsiteY2" fmla="*/ 1322245 h 4171951"/>
                <a:gd name="connsiteX3" fmla="*/ 1438982 w 4298405"/>
                <a:gd name="connsiteY3" fmla="*/ 3940138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857881 w 4298405"/>
                <a:gd name="connsiteY10" fmla="*/ 3933787 h 4171951"/>
                <a:gd name="connsiteX11" fmla="*/ 4019914 w 4298405"/>
                <a:gd name="connsiteY11" fmla="*/ 1277671 h 4171951"/>
                <a:gd name="connsiteX12" fmla="*/ 2882851 w 4298405"/>
                <a:gd name="connsiteY12" fmla="*/ 230481 h 4171951"/>
                <a:gd name="connsiteX13" fmla="*/ 2976823 w 4298405"/>
                <a:gd name="connsiteY13" fmla="*/ 0 h 4171951"/>
                <a:gd name="connsiteX0" fmla="*/ 1320167 w 4298405"/>
                <a:gd name="connsiteY0" fmla="*/ 6351 h 4171951"/>
                <a:gd name="connsiteX1" fmla="*/ 1414038 w 4298405"/>
                <a:gd name="connsiteY1" fmla="*/ 236832 h 4171951"/>
                <a:gd name="connsiteX2" fmla="*/ 392501 w 4298405"/>
                <a:gd name="connsiteY2" fmla="*/ 1322245 h 4171951"/>
                <a:gd name="connsiteX3" fmla="*/ 1438982 w 4298405"/>
                <a:gd name="connsiteY3" fmla="*/ 3940138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36553 w 4298405"/>
                <a:gd name="connsiteY10" fmla="*/ 4019790 h 4171951"/>
                <a:gd name="connsiteX11" fmla="*/ 4019914 w 4298405"/>
                <a:gd name="connsiteY11" fmla="*/ 1277671 h 4171951"/>
                <a:gd name="connsiteX12" fmla="*/ 2882851 w 4298405"/>
                <a:gd name="connsiteY12" fmla="*/ 230481 h 4171951"/>
                <a:gd name="connsiteX13" fmla="*/ 2976823 w 4298405"/>
                <a:gd name="connsiteY13" fmla="*/ 0 h 4171951"/>
                <a:gd name="connsiteX0" fmla="*/ 1320167 w 4298405"/>
                <a:gd name="connsiteY0" fmla="*/ 6351 h 4171951"/>
                <a:gd name="connsiteX1" fmla="*/ 1414038 w 4298405"/>
                <a:gd name="connsiteY1" fmla="*/ 236832 h 4171951"/>
                <a:gd name="connsiteX2" fmla="*/ 392501 w 4298405"/>
                <a:gd name="connsiteY2" fmla="*/ 1322245 h 4171951"/>
                <a:gd name="connsiteX3" fmla="*/ 1438982 w 4298405"/>
                <a:gd name="connsiteY3" fmla="*/ 3940138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36553 w 4298405"/>
                <a:gd name="connsiteY10" fmla="*/ 4019790 h 4171951"/>
                <a:gd name="connsiteX11" fmla="*/ 4019914 w 4298405"/>
                <a:gd name="connsiteY11" fmla="*/ 1277671 h 4171951"/>
                <a:gd name="connsiteX12" fmla="*/ 2932915 w 4298405"/>
                <a:gd name="connsiteY12" fmla="*/ 115810 h 4171951"/>
                <a:gd name="connsiteX13" fmla="*/ 2976823 w 4298405"/>
                <a:gd name="connsiteY13" fmla="*/ 0 h 4171951"/>
                <a:gd name="connsiteX0" fmla="*/ 1320167 w 4298405"/>
                <a:gd name="connsiteY0" fmla="*/ 6351 h 4171951"/>
                <a:gd name="connsiteX1" fmla="*/ 1414038 w 4298405"/>
                <a:gd name="connsiteY1" fmla="*/ 236832 h 4171951"/>
                <a:gd name="connsiteX2" fmla="*/ 392501 w 4298405"/>
                <a:gd name="connsiteY2" fmla="*/ 1322245 h 4171951"/>
                <a:gd name="connsiteX3" fmla="*/ 1438982 w 4298405"/>
                <a:gd name="connsiteY3" fmla="*/ 3940138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36553 w 4298405"/>
                <a:gd name="connsiteY10" fmla="*/ 4019790 h 4171951"/>
                <a:gd name="connsiteX11" fmla="*/ 4019914 w 4298405"/>
                <a:gd name="connsiteY11" fmla="*/ 1277671 h 4171951"/>
                <a:gd name="connsiteX12" fmla="*/ 2940067 w 4298405"/>
                <a:gd name="connsiteY12" fmla="*/ 58475 h 4171951"/>
                <a:gd name="connsiteX13" fmla="*/ 2976823 w 4298405"/>
                <a:gd name="connsiteY13" fmla="*/ 0 h 4171951"/>
                <a:gd name="connsiteX0" fmla="*/ 1320167 w 4298405"/>
                <a:gd name="connsiteY0" fmla="*/ 6351 h 4171951"/>
                <a:gd name="connsiteX1" fmla="*/ 1414038 w 4298405"/>
                <a:gd name="connsiteY1" fmla="*/ 236832 h 4171951"/>
                <a:gd name="connsiteX2" fmla="*/ 392501 w 4298405"/>
                <a:gd name="connsiteY2" fmla="*/ 1322245 h 4171951"/>
                <a:gd name="connsiteX3" fmla="*/ 1438982 w 4298405"/>
                <a:gd name="connsiteY3" fmla="*/ 3940138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36553 w 4298405"/>
                <a:gd name="connsiteY10" fmla="*/ 4019790 h 4171951"/>
                <a:gd name="connsiteX11" fmla="*/ 4077130 w 4298405"/>
                <a:gd name="connsiteY11" fmla="*/ 1277671 h 4171951"/>
                <a:gd name="connsiteX12" fmla="*/ 2940067 w 4298405"/>
                <a:gd name="connsiteY12" fmla="*/ 58475 h 4171951"/>
                <a:gd name="connsiteX13" fmla="*/ 2976823 w 4298405"/>
                <a:gd name="connsiteY13" fmla="*/ 0 h 4171951"/>
                <a:gd name="connsiteX0" fmla="*/ 1320167 w 4298405"/>
                <a:gd name="connsiteY0" fmla="*/ 6351 h 4171951"/>
                <a:gd name="connsiteX1" fmla="*/ 1414038 w 4298405"/>
                <a:gd name="connsiteY1" fmla="*/ 236832 h 4171951"/>
                <a:gd name="connsiteX2" fmla="*/ 392501 w 4298405"/>
                <a:gd name="connsiteY2" fmla="*/ 1322245 h 4171951"/>
                <a:gd name="connsiteX3" fmla="*/ 1438982 w 4298405"/>
                <a:gd name="connsiteY3" fmla="*/ 3940138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50857 w 4298405"/>
                <a:gd name="connsiteY10" fmla="*/ 4086682 h 4171951"/>
                <a:gd name="connsiteX11" fmla="*/ 4077130 w 4298405"/>
                <a:gd name="connsiteY11" fmla="*/ 1277671 h 4171951"/>
                <a:gd name="connsiteX12" fmla="*/ 2940067 w 4298405"/>
                <a:gd name="connsiteY12" fmla="*/ 58475 h 4171951"/>
                <a:gd name="connsiteX13" fmla="*/ 2976823 w 4298405"/>
                <a:gd name="connsiteY13" fmla="*/ 0 h 4171951"/>
                <a:gd name="connsiteX0" fmla="*/ 1320167 w 4298405"/>
                <a:gd name="connsiteY0" fmla="*/ 6351 h 4171951"/>
                <a:gd name="connsiteX1" fmla="*/ 1414038 w 4298405"/>
                <a:gd name="connsiteY1" fmla="*/ 236832 h 4171951"/>
                <a:gd name="connsiteX2" fmla="*/ 263766 w 4298405"/>
                <a:gd name="connsiteY2" fmla="*/ 1245798 h 4171951"/>
                <a:gd name="connsiteX3" fmla="*/ 1438982 w 4298405"/>
                <a:gd name="connsiteY3" fmla="*/ 3940138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50857 w 4298405"/>
                <a:gd name="connsiteY10" fmla="*/ 4086682 h 4171951"/>
                <a:gd name="connsiteX11" fmla="*/ 4077130 w 4298405"/>
                <a:gd name="connsiteY11" fmla="*/ 1277671 h 4171951"/>
                <a:gd name="connsiteX12" fmla="*/ 2940067 w 4298405"/>
                <a:gd name="connsiteY12" fmla="*/ 58475 h 4171951"/>
                <a:gd name="connsiteX13" fmla="*/ 2976823 w 4298405"/>
                <a:gd name="connsiteY13" fmla="*/ 0 h 4171951"/>
                <a:gd name="connsiteX0" fmla="*/ 1320167 w 4298405"/>
                <a:gd name="connsiteY0" fmla="*/ 6351 h 4171951"/>
                <a:gd name="connsiteX1" fmla="*/ 1414038 w 4298405"/>
                <a:gd name="connsiteY1" fmla="*/ 236832 h 4171951"/>
                <a:gd name="connsiteX2" fmla="*/ 263766 w 4298405"/>
                <a:gd name="connsiteY2" fmla="*/ 1245798 h 4171951"/>
                <a:gd name="connsiteX3" fmla="*/ 1360310 w 4298405"/>
                <a:gd name="connsiteY3" fmla="*/ 4073921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50857 w 4298405"/>
                <a:gd name="connsiteY10" fmla="*/ 4086682 h 4171951"/>
                <a:gd name="connsiteX11" fmla="*/ 4077130 w 4298405"/>
                <a:gd name="connsiteY11" fmla="*/ 1277671 h 4171951"/>
                <a:gd name="connsiteX12" fmla="*/ 2940067 w 4298405"/>
                <a:gd name="connsiteY12" fmla="*/ 58475 h 4171951"/>
                <a:gd name="connsiteX13" fmla="*/ 2976823 w 4298405"/>
                <a:gd name="connsiteY13" fmla="*/ 0 h 4171951"/>
                <a:gd name="connsiteX0" fmla="*/ 1320167 w 4298405"/>
                <a:gd name="connsiteY0" fmla="*/ 6351 h 4171951"/>
                <a:gd name="connsiteX1" fmla="*/ 1414038 w 4298405"/>
                <a:gd name="connsiteY1" fmla="*/ 236832 h 4171951"/>
                <a:gd name="connsiteX2" fmla="*/ 77815 w 4298405"/>
                <a:gd name="connsiteY2" fmla="*/ 1943378 h 4171951"/>
                <a:gd name="connsiteX3" fmla="*/ 1360310 w 4298405"/>
                <a:gd name="connsiteY3" fmla="*/ 4073921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50857 w 4298405"/>
                <a:gd name="connsiteY10" fmla="*/ 4086682 h 4171951"/>
                <a:gd name="connsiteX11" fmla="*/ 4077130 w 4298405"/>
                <a:gd name="connsiteY11" fmla="*/ 1277671 h 4171951"/>
                <a:gd name="connsiteX12" fmla="*/ 2940067 w 4298405"/>
                <a:gd name="connsiteY12" fmla="*/ 58475 h 4171951"/>
                <a:gd name="connsiteX13" fmla="*/ 2976823 w 4298405"/>
                <a:gd name="connsiteY13" fmla="*/ 0 h 4171951"/>
                <a:gd name="connsiteX0" fmla="*/ 1320167 w 4298405"/>
                <a:gd name="connsiteY0" fmla="*/ 6351 h 4171951"/>
                <a:gd name="connsiteX1" fmla="*/ 1328214 w 4298405"/>
                <a:gd name="connsiteY1" fmla="*/ 103049 h 4171951"/>
                <a:gd name="connsiteX2" fmla="*/ 77815 w 4298405"/>
                <a:gd name="connsiteY2" fmla="*/ 1943378 h 4171951"/>
                <a:gd name="connsiteX3" fmla="*/ 1360310 w 4298405"/>
                <a:gd name="connsiteY3" fmla="*/ 4073921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50857 w 4298405"/>
                <a:gd name="connsiteY10" fmla="*/ 4086682 h 4171951"/>
                <a:gd name="connsiteX11" fmla="*/ 4077130 w 4298405"/>
                <a:gd name="connsiteY11" fmla="*/ 1277671 h 4171951"/>
                <a:gd name="connsiteX12" fmla="*/ 2940067 w 4298405"/>
                <a:gd name="connsiteY12" fmla="*/ 58475 h 4171951"/>
                <a:gd name="connsiteX13" fmla="*/ 2976823 w 4298405"/>
                <a:gd name="connsiteY13" fmla="*/ 0 h 4171951"/>
                <a:gd name="connsiteX0" fmla="*/ 1320167 w 4298405"/>
                <a:gd name="connsiteY0" fmla="*/ 6351 h 4171951"/>
                <a:gd name="connsiteX1" fmla="*/ 1328214 w 4298405"/>
                <a:gd name="connsiteY1" fmla="*/ 83937 h 4171951"/>
                <a:gd name="connsiteX2" fmla="*/ 77815 w 4298405"/>
                <a:gd name="connsiteY2" fmla="*/ 1943378 h 4171951"/>
                <a:gd name="connsiteX3" fmla="*/ 1360310 w 4298405"/>
                <a:gd name="connsiteY3" fmla="*/ 4073921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50857 w 4298405"/>
                <a:gd name="connsiteY10" fmla="*/ 4086682 h 4171951"/>
                <a:gd name="connsiteX11" fmla="*/ 4077130 w 4298405"/>
                <a:gd name="connsiteY11" fmla="*/ 1277671 h 4171951"/>
                <a:gd name="connsiteX12" fmla="*/ 2940067 w 4298405"/>
                <a:gd name="connsiteY12" fmla="*/ 58475 h 4171951"/>
                <a:gd name="connsiteX13" fmla="*/ 2976823 w 4298405"/>
                <a:gd name="connsiteY13" fmla="*/ 0 h 4171951"/>
                <a:gd name="connsiteX0" fmla="*/ 1320167 w 4298405"/>
                <a:gd name="connsiteY0" fmla="*/ 6351 h 4171951"/>
                <a:gd name="connsiteX1" fmla="*/ 1328214 w 4298405"/>
                <a:gd name="connsiteY1" fmla="*/ 83937 h 4171951"/>
                <a:gd name="connsiteX2" fmla="*/ 263766 w 4298405"/>
                <a:gd name="connsiteY2" fmla="*/ 1475139 h 4171951"/>
                <a:gd name="connsiteX3" fmla="*/ 1360310 w 4298405"/>
                <a:gd name="connsiteY3" fmla="*/ 4073921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50857 w 4298405"/>
                <a:gd name="connsiteY10" fmla="*/ 4086682 h 4171951"/>
                <a:gd name="connsiteX11" fmla="*/ 4077130 w 4298405"/>
                <a:gd name="connsiteY11" fmla="*/ 1277671 h 4171951"/>
                <a:gd name="connsiteX12" fmla="*/ 2940067 w 4298405"/>
                <a:gd name="connsiteY12" fmla="*/ 58475 h 4171951"/>
                <a:gd name="connsiteX13" fmla="*/ 2976823 w 4298405"/>
                <a:gd name="connsiteY13" fmla="*/ 0 h 4171951"/>
                <a:gd name="connsiteX0" fmla="*/ 1320167 w 4298405"/>
                <a:gd name="connsiteY0" fmla="*/ 6351 h 4171951"/>
                <a:gd name="connsiteX1" fmla="*/ 1328214 w 4298405"/>
                <a:gd name="connsiteY1" fmla="*/ 83937 h 4171951"/>
                <a:gd name="connsiteX2" fmla="*/ 263766 w 4298405"/>
                <a:gd name="connsiteY2" fmla="*/ 1475139 h 4171951"/>
                <a:gd name="connsiteX3" fmla="*/ 1360310 w 4298405"/>
                <a:gd name="connsiteY3" fmla="*/ 4073921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50857 w 4298405"/>
                <a:gd name="connsiteY10" fmla="*/ 4086682 h 4171951"/>
                <a:gd name="connsiteX11" fmla="*/ 4077130 w 4298405"/>
                <a:gd name="connsiteY11" fmla="*/ 1277671 h 4171951"/>
                <a:gd name="connsiteX12" fmla="*/ 2940067 w 4298405"/>
                <a:gd name="connsiteY12" fmla="*/ 58475 h 4171951"/>
                <a:gd name="connsiteX13" fmla="*/ 2976823 w 4298405"/>
                <a:gd name="connsiteY13" fmla="*/ 0 h 4171951"/>
                <a:gd name="connsiteX0" fmla="*/ 1320167 w 4298405"/>
                <a:gd name="connsiteY0" fmla="*/ 6351 h 4171951"/>
                <a:gd name="connsiteX1" fmla="*/ 1328214 w 4298405"/>
                <a:gd name="connsiteY1" fmla="*/ 83937 h 4171951"/>
                <a:gd name="connsiteX2" fmla="*/ 149335 w 4298405"/>
                <a:gd name="connsiteY2" fmla="*/ 1685369 h 4171951"/>
                <a:gd name="connsiteX3" fmla="*/ 1360310 w 4298405"/>
                <a:gd name="connsiteY3" fmla="*/ 4073921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50857 w 4298405"/>
                <a:gd name="connsiteY10" fmla="*/ 4086682 h 4171951"/>
                <a:gd name="connsiteX11" fmla="*/ 4077130 w 4298405"/>
                <a:gd name="connsiteY11" fmla="*/ 1277671 h 4171951"/>
                <a:gd name="connsiteX12" fmla="*/ 2940067 w 4298405"/>
                <a:gd name="connsiteY12" fmla="*/ 58475 h 4171951"/>
                <a:gd name="connsiteX13" fmla="*/ 2976823 w 4298405"/>
                <a:gd name="connsiteY13" fmla="*/ 0 h 4171951"/>
                <a:gd name="connsiteX0" fmla="*/ 1320167 w 4298405"/>
                <a:gd name="connsiteY0" fmla="*/ 6351 h 4171951"/>
                <a:gd name="connsiteX1" fmla="*/ 1328214 w 4298405"/>
                <a:gd name="connsiteY1" fmla="*/ 83937 h 4171951"/>
                <a:gd name="connsiteX2" fmla="*/ 120727 w 4298405"/>
                <a:gd name="connsiteY2" fmla="*/ 1675813 h 4171951"/>
                <a:gd name="connsiteX3" fmla="*/ 1360310 w 4298405"/>
                <a:gd name="connsiteY3" fmla="*/ 4073921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50857 w 4298405"/>
                <a:gd name="connsiteY10" fmla="*/ 4086682 h 4171951"/>
                <a:gd name="connsiteX11" fmla="*/ 4077130 w 4298405"/>
                <a:gd name="connsiteY11" fmla="*/ 1277671 h 4171951"/>
                <a:gd name="connsiteX12" fmla="*/ 2940067 w 4298405"/>
                <a:gd name="connsiteY12" fmla="*/ 58475 h 4171951"/>
                <a:gd name="connsiteX13" fmla="*/ 2976823 w 4298405"/>
                <a:gd name="connsiteY13" fmla="*/ 0 h 4171951"/>
                <a:gd name="connsiteX0" fmla="*/ 1320167 w 4298405"/>
                <a:gd name="connsiteY0" fmla="*/ 6351 h 4171951"/>
                <a:gd name="connsiteX1" fmla="*/ 1328214 w 4298405"/>
                <a:gd name="connsiteY1" fmla="*/ 83937 h 4171951"/>
                <a:gd name="connsiteX2" fmla="*/ 135031 w 4298405"/>
                <a:gd name="connsiteY2" fmla="*/ 1589810 h 4171951"/>
                <a:gd name="connsiteX3" fmla="*/ 1360310 w 4298405"/>
                <a:gd name="connsiteY3" fmla="*/ 4073921 h 4171951"/>
                <a:gd name="connsiteX4" fmla="*/ 1348348 w 4298405"/>
                <a:gd name="connsiteY4" fmla="*/ 4171951 h 4171951"/>
                <a:gd name="connsiteX5" fmla="*/ 172200 w 4298405"/>
                <a:gd name="connsiteY5" fmla="*/ 2963590 h 4171951"/>
                <a:gd name="connsiteX6" fmla="*/ 1320167 w 4298405"/>
                <a:gd name="connsiteY6" fmla="*/ 6351 h 4171951"/>
                <a:gd name="connsiteX7" fmla="*/ 2976823 w 4298405"/>
                <a:gd name="connsiteY7" fmla="*/ 0 h 4171951"/>
                <a:gd name="connsiteX8" fmla="*/ 4126021 w 4298405"/>
                <a:gd name="connsiteY8" fmla="*/ 2957239 h 4171951"/>
                <a:gd name="connsiteX9" fmla="*/ 2948612 w 4298405"/>
                <a:gd name="connsiteY9" fmla="*/ 4165600 h 4171951"/>
                <a:gd name="connsiteX10" fmla="*/ 2950857 w 4298405"/>
                <a:gd name="connsiteY10" fmla="*/ 4086682 h 4171951"/>
                <a:gd name="connsiteX11" fmla="*/ 4077130 w 4298405"/>
                <a:gd name="connsiteY11" fmla="*/ 1277671 h 4171951"/>
                <a:gd name="connsiteX12" fmla="*/ 2940067 w 4298405"/>
                <a:gd name="connsiteY12" fmla="*/ 58475 h 4171951"/>
                <a:gd name="connsiteX13" fmla="*/ 2976823 w 4298405"/>
                <a:gd name="connsiteY13" fmla="*/ 0 h 417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8405" h="4171951">
                  <a:moveTo>
                    <a:pt x="1320167" y="6351"/>
                  </a:moveTo>
                  <a:lnTo>
                    <a:pt x="1328214" y="83937"/>
                  </a:lnTo>
                  <a:cubicBezTo>
                    <a:pt x="864572" y="291009"/>
                    <a:pt x="203456" y="928321"/>
                    <a:pt x="135031" y="1589810"/>
                  </a:cubicBezTo>
                  <a:cubicBezTo>
                    <a:pt x="18797" y="2713490"/>
                    <a:pt x="381234" y="3653878"/>
                    <a:pt x="1360310" y="4073921"/>
                  </a:cubicBezTo>
                  <a:lnTo>
                    <a:pt x="1348348" y="4171951"/>
                  </a:lnTo>
                  <a:cubicBezTo>
                    <a:pt x="818443" y="3946989"/>
                    <a:pt x="395548" y="3512482"/>
                    <a:pt x="172200" y="2963590"/>
                  </a:cubicBezTo>
                  <a:cubicBezTo>
                    <a:pt x="-294299" y="1816513"/>
                    <a:pt x="219611" y="492626"/>
                    <a:pt x="1320167" y="6351"/>
                  </a:cubicBezTo>
                  <a:close/>
                  <a:moveTo>
                    <a:pt x="2976823" y="0"/>
                  </a:moveTo>
                  <a:cubicBezTo>
                    <a:pt x="4078558" y="486275"/>
                    <a:pt x="4593019" y="1810162"/>
                    <a:pt x="4126021" y="2957239"/>
                  </a:cubicBezTo>
                  <a:cubicBezTo>
                    <a:pt x="3902433" y="3506131"/>
                    <a:pt x="3479085" y="3940638"/>
                    <a:pt x="2948612" y="4165600"/>
                  </a:cubicBezTo>
                  <a:cubicBezTo>
                    <a:pt x="2949360" y="4139294"/>
                    <a:pt x="2950109" y="4112988"/>
                    <a:pt x="2950857" y="4086682"/>
                  </a:cubicBezTo>
                  <a:cubicBezTo>
                    <a:pt x="3930982" y="3666639"/>
                    <a:pt x="4478749" y="2303321"/>
                    <a:pt x="4077130" y="1277671"/>
                  </a:cubicBezTo>
                  <a:cubicBezTo>
                    <a:pt x="3885946" y="789302"/>
                    <a:pt x="3404207" y="265547"/>
                    <a:pt x="2940067" y="58475"/>
                  </a:cubicBezTo>
                  <a:lnTo>
                    <a:pt x="2976823" y="0"/>
                  </a:lnTo>
                  <a:close/>
                </a:path>
              </a:pathLst>
            </a:custGeom>
            <a:gradFill>
              <a:gsLst>
                <a:gs pos="0">
                  <a:srgbClr val="EFEDEE">
                    <a:alpha val="0"/>
                  </a:srgbClr>
                </a:gs>
                <a:gs pos="72000">
                  <a:srgbClr val="EFEDEE"/>
                </a:gs>
                <a:gs pos="100000">
                  <a:sysClr val="windowText" lastClr="000000"/>
                </a:gs>
              </a:gsLst>
              <a:path path="circle">
                <a:fillToRect l="50000" t="50000" r="50000" b="50000"/>
              </a:path>
            </a:gradFill>
            <a:ln w="0">
              <a:noFill/>
              <a:prstDash val="solid"/>
              <a:round/>
              <a:headEnd/>
              <a:tailEnd/>
            </a:ln>
          </p:spPr>
          <p:txBody>
            <a:bodyPr/>
            <a:lstStyle/>
            <a:p>
              <a:pPr>
                <a:defRPr/>
              </a:pPr>
              <a:endParaRPr lang="en-US" dirty="0">
                <a:solidFill>
                  <a:prstClr val="black"/>
                </a:solidFill>
                <a:latin typeface="Calibri" panose="020F0502020204030204"/>
              </a:endParaRPr>
            </a:p>
          </p:txBody>
        </p:sp>
        <p:sp>
          <p:nvSpPr>
            <p:cNvPr id="124" name="Oval 123">
              <a:extLst>
                <a:ext uri="{FF2B5EF4-FFF2-40B4-BE49-F238E27FC236}">
                  <a16:creationId xmlns:a16="http://schemas.microsoft.com/office/drawing/2014/main" id="{5F3DFE69-B32D-4FA2-9DA8-0898D4B21548}"/>
                </a:ext>
              </a:extLst>
            </p:cNvPr>
            <p:cNvSpPr/>
            <p:nvPr/>
          </p:nvSpPr>
          <p:spPr bwMode="gray">
            <a:xfrm>
              <a:off x="3091232" y="1307838"/>
              <a:ext cx="825427" cy="803429"/>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25" name="Oval 124">
              <a:extLst>
                <a:ext uri="{FF2B5EF4-FFF2-40B4-BE49-F238E27FC236}">
                  <a16:creationId xmlns:a16="http://schemas.microsoft.com/office/drawing/2014/main" id="{D7FB5921-A912-40FE-AA77-053C72316665}"/>
                </a:ext>
              </a:extLst>
            </p:cNvPr>
            <p:cNvSpPr/>
            <p:nvPr/>
          </p:nvSpPr>
          <p:spPr bwMode="gray">
            <a:xfrm>
              <a:off x="2153101" y="2593961"/>
              <a:ext cx="825427" cy="803429"/>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26" name="Oval 125">
              <a:extLst>
                <a:ext uri="{FF2B5EF4-FFF2-40B4-BE49-F238E27FC236}">
                  <a16:creationId xmlns:a16="http://schemas.microsoft.com/office/drawing/2014/main" id="{0E383332-9359-4159-95B5-E34D4AC7E7E5}"/>
                </a:ext>
              </a:extLst>
            </p:cNvPr>
            <p:cNvSpPr/>
            <p:nvPr/>
          </p:nvSpPr>
          <p:spPr bwMode="gray">
            <a:xfrm>
              <a:off x="2167388" y="4162712"/>
              <a:ext cx="825427" cy="803429"/>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27" name="Oval 126">
              <a:extLst>
                <a:ext uri="{FF2B5EF4-FFF2-40B4-BE49-F238E27FC236}">
                  <a16:creationId xmlns:a16="http://schemas.microsoft.com/office/drawing/2014/main" id="{49BE3843-E9A1-4D3A-BE73-2FB10C710265}"/>
                </a:ext>
              </a:extLst>
            </p:cNvPr>
            <p:cNvSpPr/>
            <p:nvPr/>
          </p:nvSpPr>
          <p:spPr bwMode="gray">
            <a:xfrm>
              <a:off x="3040436" y="5464713"/>
              <a:ext cx="825427" cy="803429"/>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28" name="Oval 127">
              <a:extLst>
                <a:ext uri="{FF2B5EF4-FFF2-40B4-BE49-F238E27FC236}">
                  <a16:creationId xmlns:a16="http://schemas.microsoft.com/office/drawing/2014/main" id="{9E8D729A-ED9D-413C-9588-A347BA8220FC}"/>
                </a:ext>
              </a:extLst>
            </p:cNvPr>
            <p:cNvSpPr/>
            <p:nvPr/>
          </p:nvSpPr>
          <p:spPr bwMode="gray">
            <a:xfrm>
              <a:off x="8085067" y="1307838"/>
              <a:ext cx="825427" cy="803429"/>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29" name="Oval 128">
              <a:extLst>
                <a:ext uri="{FF2B5EF4-FFF2-40B4-BE49-F238E27FC236}">
                  <a16:creationId xmlns:a16="http://schemas.microsoft.com/office/drawing/2014/main" id="{52313892-7D1E-4FCB-A88C-45283517E9A9}"/>
                </a:ext>
              </a:extLst>
            </p:cNvPr>
            <p:cNvSpPr/>
            <p:nvPr/>
          </p:nvSpPr>
          <p:spPr bwMode="gray">
            <a:xfrm>
              <a:off x="8904145" y="2593961"/>
              <a:ext cx="825427" cy="803429"/>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30" name="Oval 129">
              <a:extLst>
                <a:ext uri="{FF2B5EF4-FFF2-40B4-BE49-F238E27FC236}">
                  <a16:creationId xmlns:a16="http://schemas.microsoft.com/office/drawing/2014/main" id="{E8544EDE-2959-4C12-8F17-DBF912C82843}"/>
                </a:ext>
              </a:extLst>
            </p:cNvPr>
            <p:cNvSpPr/>
            <p:nvPr/>
          </p:nvSpPr>
          <p:spPr bwMode="gray">
            <a:xfrm>
              <a:off x="8983513" y="4161125"/>
              <a:ext cx="825427" cy="803429"/>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sp>
          <p:nvSpPr>
            <p:cNvPr id="131" name="Oval 130">
              <a:extLst>
                <a:ext uri="{FF2B5EF4-FFF2-40B4-BE49-F238E27FC236}">
                  <a16:creationId xmlns:a16="http://schemas.microsoft.com/office/drawing/2014/main" id="{14DD1BC4-C9B3-4CF5-B6FB-D53B1A9AF491}"/>
                </a:ext>
              </a:extLst>
            </p:cNvPr>
            <p:cNvSpPr/>
            <p:nvPr/>
          </p:nvSpPr>
          <p:spPr bwMode="gray">
            <a:xfrm>
              <a:off x="8161261" y="5371033"/>
              <a:ext cx="825427" cy="803429"/>
            </a:xfrm>
            <a:prstGeom prst="ellipse">
              <a:avLst/>
            </a:prstGeom>
            <a:solidFill>
              <a:schemeClr val="bg1"/>
            </a:solidFill>
            <a:ln w="19050" algn="ctr">
              <a:solidFill>
                <a:schemeClr val="accent2"/>
              </a:solidFill>
              <a:miter lim="800000"/>
              <a:headEnd/>
              <a:tailEnd/>
            </a:ln>
          </p:spPr>
          <p:txBody>
            <a:bodyPr lIns="89977" tIns="71981" rIns="89977" bIns="71981" anchor="ctr"/>
            <a:lstStyle/>
            <a:p>
              <a:pPr algn="ctr" defTabSz="914104">
                <a:spcBef>
                  <a:spcPct val="50000"/>
                </a:spcBef>
                <a:buClr>
                  <a:srgbClr val="F0AB00"/>
                </a:buClr>
                <a:buSzPct val="80000"/>
                <a:defRPr/>
              </a:pPr>
              <a:endParaRPr lang="de-DE" sz="1799" dirty="0" err="1">
                <a:ea typeface="Arial Unicode MS" pitchFamily="34" charset="-128"/>
                <a:cs typeface="Arial Unicode MS" pitchFamily="34" charset="-128"/>
              </a:endParaRPr>
            </a:p>
          </p:txBody>
        </p:sp>
        <p:pic>
          <p:nvPicPr>
            <p:cNvPr id="132" name="Picture 30">
              <a:extLst>
                <a:ext uri="{FF2B5EF4-FFF2-40B4-BE49-F238E27FC236}">
                  <a16:creationId xmlns:a16="http://schemas.microsoft.com/office/drawing/2014/main" id="{5C0A78F1-2547-4AD5-BEB7-7889AA5E488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12514" t="-12308" r="-12514" b="-12308"/>
            <a:stretch>
              <a:fillRect/>
            </a:stretch>
          </p:blipFill>
          <p:spPr bwMode="auto">
            <a:xfrm>
              <a:off x="3155343" y="1365687"/>
              <a:ext cx="689136" cy="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Text Placeholder 1">
              <a:extLst>
                <a:ext uri="{FF2B5EF4-FFF2-40B4-BE49-F238E27FC236}">
                  <a16:creationId xmlns:a16="http://schemas.microsoft.com/office/drawing/2014/main" id="{530B8D34-C5E1-4745-ACAC-8D6382CD7F81}"/>
                </a:ext>
              </a:extLst>
            </p:cNvPr>
            <p:cNvSpPr txBox="1">
              <a:spLocks noChangeArrowheads="1"/>
            </p:cNvSpPr>
            <p:nvPr/>
          </p:nvSpPr>
          <p:spPr bwMode="black">
            <a:xfrm>
              <a:off x="2077478" y="1487028"/>
              <a:ext cx="12287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87438">
                <a:defRPr sz="1100" i="1">
                  <a:solidFill>
                    <a:srgbClr val="800000"/>
                  </a:solidFill>
                  <a:latin typeface="Arial" panose="020B0604020202020204" pitchFamily="34" charset="0"/>
                </a:defRPr>
              </a:lvl1pPr>
              <a:lvl2pPr marL="179388" indent="-179388" defTabSz="1087438">
                <a:defRPr sz="1100" i="1">
                  <a:solidFill>
                    <a:srgbClr val="800000"/>
                  </a:solidFill>
                  <a:latin typeface="Arial" panose="020B0604020202020204" pitchFamily="34" charset="0"/>
                </a:defRPr>
              </a:lvl2pPr>
              <a:lvl3pPr marL="358775" indent="-179388" defTabSz="1087438">
                <a:defRPr sz="1100" i="1">
                  <a:solidFill>
                    <a:srgbClr val="800000"/>
                  </a:solidFill>
                  <a:latin typeface="Arial" panose="020B0604020202020204" pitchFamily="34" charset="0"/>
                </a:defRPr>
              </a:lvl3pPr>
              <a:lvl4pPr marL="539750" indent="-179388" defTabSz="1087438">
                <a:defRPr sz="1100" i="1">
                  <a:solidFill>
                    <a:srgbClr val="800000"/>
                  </a:solidFill>
                  <a:latin typeface="Arial" panose="020B0604020202020204" pitchFamily="34" charset="0"/>
                </a:defRPr>
              </a:lvl4pPr>
              <a:lvl5pPr marL="719138" indent="-179388" defTabSz="1087438">
                <a:defRPr sz="1100" i="1">
                  <a:solidFill>
                    <a:srgbClr val="800000"/>
                  </a:solidFill>
                  <a:latin typeface="Arial" panose="020B0604020202020204" pitchFamily="34" charset="0"/>
                </a:defRPr>
              </a:lvl5pPr>
              <a:lvl6pPr marL="1176338" indent="-179388" defTabSz="1087438" eaLnBrk="0" fontAlgn="base" hangingPunct="0">
                <a:spcBef>
                  <a:spcPct val="0"/>
                </a:spcBef>
                <a:spcAft>
                  <a:spcPct val="0"/>
                </a:spcAft>
                <a:defRPr sz="1100" i="1">
                  <a:solidFill>
                    <a:srgbClr val="800000"/>
                  </a:solidFill>
                  <a:latin typeface="Arial" panose="020B0604020202020204" pitchFamily="34" charset="0"/>
                </a:defRPr>
              </a:lvl6pPr>
              <a:lvl7pPr marL="1633538" indent="-179388" defTabSz="1087438" eaLnBrk="0" fontAlgn="base" hangingPunct="0">
                <a:spcBef>
                  <a:spcPct val="0"/>
                </a:spcBef>
                <a:spcAft>
                  <a:spcPct val="0"/>
                </a:spcAft>
                <a:defRPr sz="1100" i="1">
                  <a:solidFill>
                    <a:srgbClr val="800000"/>
                  </a:solidFill>
                  <a:latin typeface="Arial" panose="020B0604020202020204" pitchFamily="34" charset="0"/>
                </a:defRPr>
              </a:lvl7pPr>
              <a:lvl8pPr marL="2090738" indent="-179388" defTabSz="1087438" eaLnBrk="0" fontAlgn="base" hangingPunct="0">
                <a:spcBef>
                  <a:spcPct val="0"/>
                </a:spcBef>
                <a:spcAft>
                  <a:spcPct val="0"/>
                </a:spcAft>
                <a:defRPr sz="1100" i="1">
                  <a:solidFill>
                    <a:srgbClr val="800000"/>
                  </a:solidFill>
                  <a:latin typeface="Arial" panose="020B0604020202020204" pitchFamily="34" charset="0"/>
                </a:defRPr>
              </a:lvl8pPr>
              <a:lvl9pPr marL="2547938" indent="-179388" defTabSz="1087438" eaLnBrk="0" fontAlgn="base" hangingPunct="0">
                <a:spcBef>
                  <a:spcPct val="0"/>
                </a:spcBef>
                <a:spcAft>
                  <a:spcPct val="0"/>
                </a:spcAft>
                <a:defRPr sz="1100" i="1">
                  <a:solidFill>
                    <a:srgbClr val="800000"/>
                  </a:solidFill>
                  <a:latin typeface="Arial" panose="020B0604020202020204" pitchFamily="34" charset="0"/>
                </a:defRPr>
              </a:lvl9pPr>
            </a:lstStyle>
            <a:p>
              <a:pPr algn="ctr" eaLnBrk="1" hangingPunct="1">
                <a:buClr>
                  <a:srgbClr val="F0AB00"/>
                </a:buClr>
                <a:buSzPct val="80000"/>
              </a:pPr>
              <a:r>
                <a:rPr lang="en-US" altLang="en-US" sz="1200" b="1" i="0" dirty="0">
                  <a:solidFill>
                    <a:schemeClr val="tx1"/>
                  </a:solidFill>
                </a:rPr>
                <a:t>Real-time</a:t>
              </a:r>
            </a:p>
            <a:p>
              <a:pPr algn="ctr" eaLnBrk="1" hangingPunct="1">
                <a:buClr>
                  <a:srgbClr val="F0AB00"/>
                </a:buClr>
                <a:buSzPct val="80000"/>
              </a:pPr>
              <a:r>
                <a:rPr lang="en-US" altLang="en-US" sz="1200" b="1" i="0" dirty="0">
                  <a:solidFill>
                    <a:schemeClr val="tx1"/>
                  </a:solidFill>
                </a:rPr>
                <a:t>Analytics</a:t>
              </a:r>
              <a:endParaRPr lang="de-DE" altLang="en-US" sz="1200" b="1" i="0">
                <a:solidFill>
                  <a:schemeClr val="tx1"/>
                </a:solidFill>
              </a:endParaRPr>
            </a:p>
          </p:txBody>
        </p:sp>
        <p:pic>
          <p:nvPicPr>
            <p:cNvPr id="134" name="Picture 36">
              <a:extLst>
                <a:ext uri="{FF2B5EF4-FFF2-40B4-BE49-F238E27FC236}">
                  <a16:creationId xmlns:a16="http://schemas.microsoft.com/office/drawing/2014/main" id="{C2AEC370-6F05-4D8F-8E09-5B0BDB96FA5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17111" y="2740147"/>
              <a:ext cx="498800" cy="4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Text Placeholder 1">
              <a:extLst>
                <a:ext uri="{FF2B5EF4-FFF2-40B4-BE49-F238E27FC236}">
                  <a16:creationId xmlns:a16="http://schemas.microsoft.com/office/drawing/2014/main" id="{77021EA7-578B-4ACC-9378-7C5AAA1E433C}"/>
                </a:ext>
              </a:extLst>
            </p:cNvPr>
            <p:cNvSpPr txBox="1">
              <a:spLocks noChangeArrowheads="1"/>
            </p:cNvSpPr>
            <p:nvPr/>
          </p:nvSpPr>
          <p:spPr bwMode="black">
            <a:xfrm>
              <a:off x="267317" y="2772700"/>
              <a:ext cx="18303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87438">
                <a:defRPr sz="1100" i="1">
                  <a:solidFill>
                    <a:srgbClr val="800000"/>
                  </a:solidFill>
                  <a:latin typeface="Arial" panose="020B0604020202020204" pitchFamily="34" charset="0"/>
                </a:defRPr>
              </a:lvl1pPr>
              <a:lvl2pPr marL="179388" indent="-179388" defTabSz="1087438">
                <a:defRPr sz="1100" i="1">
                  <a:solidFill>
                    <a:srgbClr val="800000"/>
                  </a:solidFill>
                  <a:latin typeface="Arial" panose="020B0604020202020204" pitchFamily="34" charset="0"/>
                </a:defRPr>
              </a:lvl2pPr>
              <a:lvl3pPr marL="358775" indent="-179388" defTabSz="1087438">
                <a:defRPr sz="1100" i="1">
                  <a:solidFill>
                    <a:srgbClr val="800000"/>
                  </a:solidFill>
                  <a:latin typeface="Arial" panose="020B0604020202020204" pitchFamily="34" charset="0"/>
                </a:defRPr>
              </a:lvl3pPr>
              <a:lvl4pPr marL="539750" indent="-179388" defTabSz="1087438">
                <a:defRPr sz="1100" i="1">
                  <a:solidFill>
                    <a:srgbClr val="800000"/>
                  </a:solidFill>
                  <a:latin typeface="Arial" panose="020B0604020202020204" pitchFamily="34" charset="0"/>
                </a:defRPr>
              </a:lvl4pPr>
              <a:lvl5pPr marL="719138" indent="-179388" defTabSz="1087438">
                <a:defRPr sz="1100" i="1">
                  <a:solidFill>
                    <a:srgbClr val="800000"/>
                  </a:solidFill>
                  <a:latin typeface="Arial" panose="020B0604020202020204" pitchFamily="34" charset="0"/>
                </a:defRPr>
              </a:lvl5pPr>
              <a:lvl6pPr marL="1176338" indent="-179388" defTabSz="1087438" eaLnBrk="0" fontAlgn="base" hangingPunct="0">
                <a:spcBef>
                  <a:spcPct val="0"/>
                </a:spcBef>
                <a:spcAft>
                  <a:spcPct val="0"/>
                </a:spcAft>
                <a:defRPr sz="1100" i="1">
                  <a:solidFill>
                    <a:srgbClr val="800000"/>
                  </a:solidFill>
                  <a:latin typeface="Arial" panose="020B0604020202020204" pitchFamily="34" charset="0"/>
                </a:defRPr>
              </a:lvl6pPr>
              <a:lvl7pPr marL="1633538" indent="-179388" defTabSz="1087438" eaLnBrk="0" fontAlgn="base" hangingPunct="0">
                <a:spcBef>
                  <a:spcPct val="0"/>
                </a:spcBef>
                <a:spcAft>
                  <a:spcPct val="0"/>
                </a:spcAft>
                <a:defRPr sz="1100" i="1">
                  <a:solidFill>
                    <a:srgbClr val="800000"/>
                  </a:solidFill>
                  <a:latin typeface="Arial" panose="020B0604020202020204" pitchFamily="34" charset="0"/>
                </a:defRPr>
              </a:lvl7pPr>
              <a:lvl8pPr marL="2090738" indent="-179388" defTabSz="1087438" eaLnBrk="0" fontAlgn="base" hangingPunct="0">
                <a:spcBef>
                  <a:spcPct val="0"/>
                </a:spcBef>
                <a:spcAft>
                  <a:spcPct val="0"/>
                </a:spcAft>
                <a:defRPr sz="1100" i="1">
                  <a:solidFill>
                    <a:srgbClr val="800000"/>
                  </a:solidFill>
                  <a:latin typeface="Arial" panose="020B0604020202020204" pitchFamily="34" charset="0"/>
                </a:defRPr>
              </a:lvl8pPr>
              <a:lvl9pPr marL="2547938" indent="-179388" defTabSz="1087438" eaLnBrk="0" fontAlgn="base" hangingPunct="0">
                <a:spcBef>
                  <a:spcPct val="0"/>
                </a:spcBef>
                <a:spcAft>
                  <a:spcPct val="0"/>
                </a:spcAft>
                <a:defRPr sz="1100" i="1">
                  <a:solidFill>
                    <a:srgbClr val="800000"/>
                  </a:solidFill>
                  <a:latin typeface="Arial" panose="020B0604020202020204" pitchFamily="34" charset="0"/>
                </a:defRPr>
              </a:lvl9pPr>
            </a:lstStyle>
            <a:p>
              <a:pPr algn="r">
                <a:spcBef>
                  <a:spcPts val="1800"/>
                </a:spcBef>
                <a:buClr>
                  <a:srgbClr val="F0AB00"/>
                </a:buClr>
                <a:buSzPct val="80000"/>
              </a:pPr>
              <a:r>
                <a:rPr lang="en-US" altLang="en-US" sz="1200" b="1" i="0" dirty="0">
                  <a:solidFill>
                    <a:schemeClr val="tx1"/>
                  </a:solidFill>
                  <a:cs typeface="Arial" panose="020B0604020202020204" pitchFamily="34" charset="0"/>
                </a:rPr>
                <a:t>Mobile</a:t>
              </a:r>
              <a:br>
                <a:rPr lang="en-US" altLang="en-US" sz="1200" b="1" i="0" dirty="0">
                  <a:solidFill>
                    <a:schemeClr val="tx1"/>
                  </a:solidFill>
                  <a:cs typeface="Arial" panose="020B0604020202020204" pitchFamily="34" charset="0"/>
                </a:rPr>
              </a:br>
              <a:r>
                <a:rPr lang="en-US" altLang="en-US" sz="1200" b="1" i="0" dirty="0">
                  <a:solidFill>
                    <a:schemeClr val="tx1"/>
                  </a:solidFill>
                  <a:cs typeface="Arial" panose="020B0604020202020204" pitchFamily="34" charset="0"/>
                </a:rPr>
                <a:t>Workforce</a:t>
              </a:r>
              <a:endParaRPr lang="de-DE" altLang="en-US" sz="1200" b="1" i="0">
                <a:solidFill>
                  <a:schemeClr val="tx1"/>
                </a:solidFill>
                <a:cs typeface="Arial" panose="020B0604020202020204" pitchFamily="34" charset="0"/>
              </a:endParaRPr>
            </a:p>
          </p:txBody>
        </p:sp>
        <p:pic>
          <p:nvPicPr>
            <p:cNvPr id="136" name="Picture 2">
              <a:extLst>
                <a:ext uri="{FF2B5EF4-FFF2-40B4-BE49-F238E27FC236}">
                  <a16:creationId xmlns:a16="http://schemas.microsoft.com/office/drawing/2014/main" id="{808AE83F-C77F-45C8-8C5B-FEA22BCA68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5343" y="5582199"/>
              <a:ext cx="574628" cy="5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Text Placeholder 1">
              <a:extLst>
                <a:ext uri="{FF2B5EF4-FFF2-40B4-BE49-F238E27FC236}">
                  <a16:creationId xmlns:a16="http://schemas.microsoft.com/office/drawing/2014/main" id="{C853AA7B-9448-4C81-967F-8B4EC8724D3B}"/>
                </a:ext>
              </a:extLst>
            </p:cNvPr>
            <p:cNvSpPr txBox="1">
              <a:spLocks noChangeArrowheads="1"/>
            </p:cNvSpPr>
            <p:nvPr/>
          </p:nvSpPr>
          <p:spPr bwMode="black">
            <a:xfrm>
              <a:off x="1202778" y="5732947"/>
              <a:ext cx="177641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87438">
                <a:spcBef>
                  <a:spcPct val="20000"/>
                </a:spcBef>
                <a:buClr>
                  <a:schemeClr val="accent1"/>
                </a:buClr>
                <a:buFont typeface="Wingdings" panose="05000000000000000000" pitchFamily="2" charset="2"/>
                <a:buChar char="Ø"/>
                <a:defRPr sz="3200">
                  <a:solidFill>
                    <a:schemeClr val="tx1"/>
                  </a:solidFill>
                  <a:latin typeface="Arial" panose="020B0604020202020204" pitchFamily="34" charset="0"/>
                </a:defRPr>
              </a:lvl1pPr>
              <a:lvl2pPr marL="179388" indent="-179388" defTabSz="1087438">
                <a:spcBef>
                  <a:spcPct val="20000"/>
                </a:spcBef>
                <a:buClr>
                  <a:schemeClr val="accent1"/>
                </a:buClr>
                <a:buFont typeface="Wingdings" panose="05000000000000000000" pitchFamily="2" charset="2"/>
                <a:buChar char="Ø"/>
                <a:defRPr sz="2700">
                  <a:solidFill>
                    <a:schemeClr val="tx1"/>
                  </a:solidFill>
                  <a:latin typeface="Arial" panose="020B0604020202020204" pitchFamily="34" charset="0"/>
                </a:defRPr>
              </a:lvl2pPr>
              <a:lvl3pPr marL="358775" indent="-179388" defTabSz="1087438">
                <a:spcBef>
                  <a:spcPct val="20000"/>
                </a:spcBef>
                <a:buClr>
                  <a:schemeClr val="accent1"/>
                </a:buClr>
                <a:buChar char="•"/>
                <a:defRPr sz="2300">
                  <a:solidFill>
                    <a:schemeClr val="tx1"/>
                  </a:solidFill>
                  <a:latin typeface="Arial" panose="020B0604020202020204" pitchFamily="34" charset="0"/>
                </a:defRPr>
              </a:lvl3pPr>
              <a:lvl4pPr marL="539750" indent="-179388" defTabSz="1087438">
                <a:spcBef>
                  <a:spcPct val="20000"/>
                </a:spcBef>
                <a:buClr>
                  <a:schemeClr val="accent1"/>
                </a:buClr>
                <a:buChar char="•"/>
                <a:defRPr sz="2000">
                  <a:solidFill>
                    <a:schemeClr val="tx1"/>
                  </a:solidFill>
                  <a:latin typeface="Arial" panose="020B0604020202020204" pitchFamily="34" charset="0"/>
                </a:defRPr>
              </a:lvl4pPr>
              <a:lvl5pPr marL="719138" indent="-179388" defTabSz="108743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176338" indent="-179388" defTabSz="108743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1633538" indent="-179388" defTabSz="108743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090738" indent="-179388" defTabSz="108743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2547938" indent="-179388" defTabSz="108743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Clr>
                  <a:srgbClr val="F0AB00"/>
                </a:buClr>
                <a:buSzPct val="80000"/>
                <a:buFontTx/>
                <a:buNone/>
              </a:pPr>
              <a:r>
                <a:rPr lang="en-US" altLang="en-US" sz="1200" b="1" dirty="0">
                  <a:cs typeface="Arial" panose="020B0604020202020204" pitchFamily="34" charset="0"/>
                </a:rPr>
                <a:t>Business </a:t>
              </a:r>
            </a:p>
            <a:p>
              <a:pPr algn="r" eaLnBrk="1" hangingPunct="1">
                <a:spcBef>
                  <a:spcPct val="0"/>
                </a:spcBef>
                <a:buClr>
                  <a:srgbClr val="F0AB00"/>
                </a:buClr>
                <a:buSzPct val="80000"/>
                <a:buFontTx/>
                <a:buNone/>
              </a:pPr>
              <a:r>
                <a:rPr lang="en-US" altLang="en-US" sz="1200" b="1" dirty="0">
                  <a:cs typeface="Arial" panose="020B0604020202020204" pitchFamily="34" charset="0"/>
                </a:rPr>
                <a:t>Integration</a:t>
              </a:r>
              <a:endParaRPr lang="de-DE" altLang="en-US" sz="1200" b="1">
                <a:cs typeface="Arial" panose="020B0604020202020204" pitchFamily="34" charset="0"/>
              </a:endParaRPr>
            </a:p>
          </p:txBody>
        </p:sp>
        <p:sp>
          <p:nvSpPr>
            <p:cNvPr id="138" name="Text Placeholder 1">
              <a:extLst>
                <a:ext uri="{FF2B5EF4-FFF2-40B4-BE49-F238E27FC236}">
                  <a16:creationId xmlns:a16="http://schemas.microsoft.com/office/drawing/2014/main" id="{75E4D157-7773-4B6B-8F1C-F44F79CB3763}"/>
                </a:ext>
              </a:extLst>
            </p:cNvPr>
            <p:cNvSpPr txBox="1">
              <a:spLocks noChangeArrowheads="1"/>
            </p:cNvSpPr>
            <p:nvPr/>
          </p:nvSpPr>
          <p:spPr bwMode="black">
            <a:xfrm>
              <a:off x="772716" y="4392598"/>
              <a:ext cx="1333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87438">
                <a:defRPr sz="1100" i="1">
                  <a:solidFill>
                    <a:srgbClr val="800000"/>
                  </a:solidFill>
                  <a:latin typeface="Arial" panose="020B0604020202020204" pitchFamily="34" charset="0"/>
                </a:defRPr>
              </a:lvl1pPr>
              <a:lvl2pPr marL="179388" indent="-179388" defTabSz="1087438">
                <a:defRPr sz="1100" i="1">
                  <a:solidFill>
                    <a:srgbClr val="800000"/>
                  </a:solidFill>
                  <a:latin typeface="Arial" panose="020B0604020202020204" pitchFamily="34" charset="0"/>
                </a:defRPr>
              </a:lvl2pPr>
              <a:lvl3pPr marL="358775" indent="-179388" defTabSz="1087438">
                <a:defRPr sz="1100" i="1">
                  <a:solidFill>
                    <a:srgbClr val="800000"/>
                  </a:solidFill>
                  <a:latin typeface="Arial" panose="020B0604020202020204" pitchFamily="34" charset="0"/>
                </a:defRPr>
              </a:lvl3pPr>
              <a:lvl4pPr marL="539750" indent="-179388" defTabSz="1087438">
                <a:defRPr sz="1100" i="1">
                  <a:solidFill>
                    <a:srgbClr val="800000"/>
                  </a:solidFill>
                  <a:latin typeface="Arial" panose="020B0604020202020204" pitchFamily="34" charset="0"/>
                </a:defRPr>
              </a:lvl4pPr>
              <a:lvl5pPr marL="719138" indent="-179388" defTabSz="1087438">
                <a:defRPr sz="1100" i="1">
                  <a:solidFill>
                    <a:srgbClr val="800000"/>
                  </a:solidFill>
                  <a:latin typeface="Arial" panose="020B0604020202020204" pitchFamily="34" charset="0"/>
                </a:defRPr>
              </a:lvl5pPr>
              <a:lvl6pPr marL="1176338" indent="-179388" defTabSz="1087438" eaLnBrk="0" fontAlgn="base" hangingPunct="0">
                <a:spcBef>
                  <a:spcPct val="0"/>
                </a:spcBef>
                <a:spcAft>
                  <a:spcPct val="0"/>
                </a:spcAft>
                <a:defRPr sz="1100" i="1">
                  <a:solidFill>
                    <a:srgbClr val="800000"/>
                  </a:solidFill>
                  <a:latin typeface="Arial" panose="020B0604020202020204" pitchFamily="34" charset="0"/>
                </a:defRPr>
              </a:lvl6pPr>
              <a:lvl7pPr marL="1633538" indent="-179388" defTabSz="1087438" eaLnBrk="0" fontAlgn="base" hangingPunct="0">
                <a:spcBef>
                  <a:spcPct val="0"/>
                </a:spcBef>
                <a:spcAft>
                  <a:spcPct val="0"/>
                </a:spcAft>
                <a:defRPr sz="1100" i="1">
                  <a:solidFill>
                    <a:srgbClr val="800000"/>
                  </a:solidFill>
                  <a:latin typeface="Arial" panose="020B0604020202020204" pitchFamily="34" charset="0"/>
                </a:defRPr>
              </a:lvl7pPr>
              <a:lvl8pPr marL="2090738" indent="-179388" defTabSz="1087438" eaLnBrk="0" fontAlgn="base" hangingPunct="0">
                <a:spcBef>
                  <a:spcPct val="0"/>
                </a:spcBef>
                <a:spcAft>
                  <a:spcPct val="0"/>
                </a:spcAft>
                <a:defRPr sz="1100" i="1">
                  <a:solidFill>
                    <a:srgbClr val="800000"/>
                  </a:solidFill>
                  <a:latin typeface="Arial" panose="020B0604020202020204" pitchFamily="34" charset="0"/>
                </a:defRPr>
              </a:lvl8pPr>
              <a:lvl9pPr marL="2547938" indent="-179388" defTabSz="1087438" eaLnBrk="0" fontAlgn="base" hangingPunct="0">
                <a:spcBef>
                  <a:spcPct val="0"/>
                </a:spcBef>
                <a:spcAft>
                  <a:spcPct val="0"/>
                </a:spcAft>
                <a:defRPr sz="1100" i="1">
                  <a:solidFill>
                    <a:srgbClr val="800000"/>
                  </a:solidFill>
                  <a:latin typeface="Arial" panose="020B0604020202020204" pitchFamily="34" charset="0"/>
                </a:defRPr>
              </a:lvl9pPr>
            </a:lstStyle>
            <a:p>
              <a:pPr algn="r" eaLnBrk="1" hangingPunct="1">
                <a:buClr>
                  <a:srgbClr val="F0AB00"/>
                </a:buClr>
                <a:buSzPct val="80000"/>
              </a:pPr>
              <a:r>
                <a:rPr lang="en-US" altLang="en-US" sz="1200" b="1" i="0" dirty="0">
                  <a:solidFill>
                    <a:schemeClr val="tx1"/>
                  </a:solidFill>
                  <a:cs typeface="Arial" panose="020B0604020202020204" pitchFamily="34" charset="0"/>
                </a:rPr>
                <a:t>Industry Extensibility</a:t>
              </a:r>
              <a:endParaRPr lang="de-DE" altLang="en-US" sz="1200" b="1" i="0">
                <a:solidFill>
                  <a:schemeClr val="tx1"/>
                </a:solidFill>
                <a:cs typeface="Arial" panose="020B0604020202020204" pitchFamily="34" charset="0"/>
              </a:endParaRPr>
            </a:p>
          </p:txBody>
        </p:sp>
        <p:pic>
          <p:nvPicPr>
            <p:cNvPr id="139" name="Picture 4">
              <a:extLst>
                <a:ext uri="{FF2B5EF4-FFF2-40B4-BE49-F238E27FC236}">
                  <a16:creationId xmlns:a16="http://schemas.microsoft.com/office/drawing/2014/main" id="{B5139C0F-8227-476D-88DE-3F3D0A90C58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6277" y="4367942"/>
              <a:ext cx="595596" cy="44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Text Placeholder 1">
              <a:extLst>
                <a:ext uri="{FF2B5EF4-FFF2-40B4-BE49-F238E27FC236}">
                  <a16:creationId xmlns:a16="http://schemas.microsoft.com/office/drawing/2014/main" id="{87B755C2-9D68-4AAD-8451-C8DB6D8124E0}"/>
                </a:ext>
              </a:extLst>
            </p:cNvPr>
            <p:cNvSpPr txBox="1">
              <a:spLocks noChangeArrowheads="1"/>
            </p:cNvSpPr>
            <p:nvPr/>
          </p:nvSpPr>
          <p:spPr bwMode="black">
            <a:xfrm>
              <a:off x="8799286" y="5630490"/>
              <a:ext cx="13477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87438">
                <a:defRPr sz="1100" i="1">
                  <a:solidFill>
                    <a:srgbClr val="800000"/>
                  </a:solidFill>
                  <a:latin typeface="Arial" panose="020B0604020202020204" pitchFamily="34" charset="0"/>
                </a:defRPr>
              </a:lvl1pPr>
              <a:lvl2pPr marL="179388" indent="-179388" defTabSz="1087438">
                <a:defRPr sz="1100" i="1">
                  <a:solidFill>
                    <a:srgbClr val="800000"/>
                  </a:solidFill>
                  <a:latin typeface="Arial" panose="020B0604020202020204" pitchFamily="34" charset="0"/>
                </a:defRPr>
              </a:lvl2pPr>
              <a:lvl3pPr marL="358775" indent="-179388" defTabSz="1087438">
                <a:defRPr sz="1100" i="1">
                  <a:solidFill>
                    <a:srgbClr val="800000"/>
                  </a:solidFill>
                  <a:latin typeface="Arial" panose="020B0604020202020204" pitchFamily="34" charset="0"/>
                </a:defRPr>
              </a:lvl3pPr>
              <a:lvl4pPr marL="539750" indent="-179388" defTabSz="1087438">
                <a:defRPr sz="1100" i="1">
                  <a:solidFill>
                    <a:srgbClr val="800000"/>
                  </a:solidFill>
                  <a:latin typeface="Arial" panose="020B0604020202020204" pitchFamily="34" charset="0"/>
                </a:defRPr>
              </a:lvl4pPr>
              <a:lvl5pPr marL="719138" indent="-179388" defTabSz="1087438">
                <a:defRPr sz="1100" i="1">
                  <a:solidFill>
                    <a:srgbClr val="800000"/>
                  </a:solidFill>
                  <a:latin typeface="Arial" panose="020B0604020202020204" pitchFamily="34" charset="0"/>
                </a:defRPr>
              </a:lvl5pPr>
              <a:lvl6pPr marL="1176338" indent="-179388" defTabSz="1087438" eaLnBrk="0" fontAlgn="base" hangingPunct="0">
                <a:spcBef>
                  <a:spcPct val="0"/>
                </a:spcBef>
                <a:spcAft>
                  <a:spcPct val="0"/>
                </a:spcAft>
                <a:defRPr sz="1100" i="1">
                  <a:solidFill>
                    <a:srgbClr val="800000"/>
                  </a:solidFill>
                  <a:latin typeface="Arial" panose="020B0604020202020204" pitchFamily="34" charset="0"/>
                </a:defRPr>
              </a:lvl6pPr>
              <a:lvl7pPr marL="1633538" indent="-179388" defTabSz="1087438" eaLnBrk="0" fontAlgn="base" hangingPunct="0">
                <a:spcBef>
                  <a:spcPct val="0"/>
                </a:spcBef>
                <a:spcAft>
                  <a:spcPct val="0"/>
                </a:spcAft>
                <a:defRPr sz="1100" i="1">
                  <a:solidFill>
                    <a:srgbClr val="800000"/>
                  </a:solidFill>
                  <a:latin typeface="Arial" panose="020B0604020202020204" pitchFamily="34" charset="0"/>
                </a:defRPr>
              </a:lvl7pPr>
              <a:lvl8pPr marL="2090738" indent="-179388" defTabSz="1087438" eaLnBrk="0" fontAlgn="base" hangingPunct="0">
                <a:spcBef>
                  <a:spcPct val="0"/>
                </a:spcBef>
                <a:spcAft>
                  <a:spcPct val="0"/>
                </a:spcAft>
                <a:defRPr sz="1100" i="1">
                  <a:solidFill>
                    <a:srgbClr val="800000"/>
                  </a:solidFill>
                  <a:latin typeface="Arial" panose="020B0604020202020204" pitchFamily="34" charset="0"/>
                </a:defRPr>
              </a:lvl8pPr>
              <a:lvl9pPr marL="2547938" indent="-179388" defTabSz="1087438" eaLnBrk="0" fontAlgn="base" hangingPunct="0">
                <a:spcBef>
                  <a:spcPct val="0"/>
                </a:spcBef>
                <a:spcAft>
                  <a:spcPct val="0"/>
                </a:spcAft>
                <a:defRPr sz="1100" i="1">
                  <a:solidFill>
                    <a:srgbClr val="800000"/>
                  </a:solidFill>
                  <a:latin typeface="Arial" panose="020B0604020202020204" pitchFamily="34" charset="0"/>
                </a:defRPr>
              </a:lvl9pPr>
            </a:lstStyle>
            <a:p>
              <a:pPr algn="ctr">
                <a:spcBef>
                  <a:spcPts val="1800"/>
                </a:spcBef>
                <a:buClr>
                  <a:srgbClr val="F0AB00"/>
                </a:buClr>
                <a:buSzPct val="80000"/>
              </a:pPr>
              <a:r>
                <a:rPr lang="en-US" altLang="en-US" sz="1200" b="1" i="0" dirty="0">
                  <a:solidFill>
                    <a:schemeClr val="tx1"/>
                  </a:solidFill>
                  <a:cs typeface="Arial" panose="020B0604020202020204" pitchFamily="34" charset="0"/>
                </a:rPr>
                <a:t>Big Data</a:t>
              </a:r>
              <a:endParaRPr lang="de-DE" altLang="en-US" sz="1200" b="1" i="0">
                <a:solidFill>
                  <a:schemeClr val="tx1"/>
                </a:solidFill>
                <a:cs typeface="Arial" panose="020B0604020202020204" pitchFamily="34" charset="0"/>
              </a:endParaRPr>
            </a:p>
          </p:txBody>
        </p:sp>
        <p:pic>
          <p:nvPicPr>
            <p:cNvPr id="141" name="Picture 33">
              <a:extLst>
                <a:ext uri="{FF2B5EF4-FFF2-40B4-BE49-F238E27FC236}">
                  <a16:creationId xmlns:a16="http://schemas.microsoft.com/office/drawing/2014/main" id="{B5A1B946-161B-45BA-B2B0-8C7CD0BAF56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l="-12184" t="-12184" r="-12184" b="-12184"/>
            <a:stretch>
              <a:fillRect/>
            </a:stretch>
          </p:blipFill>
          <p:spPr bwMode="auto">
            <a:xfrm>
              <a:off x="8218231" y="1446361"/>
              <a:ext cx="580995" cy="51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Text Placeholder 1">
              <a:extLst>
                <a:ext uri="{FF2B5EF4-FFF2-40B4-BE49-F238E27FC236}">
                  <a16:creationId xmlns:a16="http://schemas.microsoft.com/office/drawing/2014/main" id="{A9D7960D-CDC8-4973-8FEC-D1829F08F8B5}"/>
                </a:ext>
              </a:extLst>
            </p:cNvPr>
            <p:cNvSpPr txBox="1">
              <a:spLocks noChangeArrowheads="1"/>
            </p:cNvSpPr>
            <p:nvPr/>
          </p:nvSpPr>
          <p:spPr bwMode="black">
            <a:xfrm>
              <a:off x="8971484" y="1529110"/>
              <a:ext cx="18510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87438">
                <a:spcBef>
                  <a:spcPct val="20000"/>
                </a:spcBef>
                <a:buClr>
                  <a:schemeClr val="accent1"/>
                </a:buClr>
                <a:buFont typeface="Wingdings" panose="05000000000000000000" pitchFamily="2" charset="2"/>
                <a:buChar char="Ø"/>
                <a:defRPr sz="3200">
                  <a:solidFill>
                    <a:schemeClr val="tx1"/>
                  </a:solidFill>
                  <a:latin typeface="Arial" panose="020B0604020202020204" pitchFamily="34" charset="0"/>
                </a:defRPr>
              </a:lvl1pPr>
              <a:lvl2pPr marL="179388" indent="-179388" defTabSz="1087438">
                <a:spcBef>
                  <a:spcPct val="20000"/>
                </a:spcBef>
                <a:buClr>
                  <a:schemeClr val="accent1"/>
                </a:buClr>
                <a:buFont typeface="Wingdings" panose="05000000000000000000" pitchFamily="2" charset="2"/>
                <a:buChar char="Ø"/>
                <a:defRPr sz="2700">
                  <a:solidFill>
                    <a:schemeClr val="tx1"/>
                  </a:solidFill>
                  <a:latin typeface="Arial" panose="020B0604020202020204" pitchFamily="34" charset="0"/>
                </a:defRPr>
              </a:lvl2pPr>
              <a:lvl3pPr marL="358775" indent="-179388" defTabSz="1087438">
                <a:spcBef>
                  <a:spcPct val="20000"/>
                </a:spcBef>
                <a:buClr>
                  <a:schemeClr val="accent1"/>
                </a:buClr>
                <a:buChar char="•"/>
                <a:defRPr sz="2300">
                  <a:solidFill>
                    <a:schemeClr val="tx1"/>
                  </a:solidFill>
                  <a:latin typeface="Arial" panose="020B0604020202020204" pitchFamily="34" charset="0"/>
                </a:defRPr>
              </a:lvl3pPr>
              <a:lvl4pPr marL="539750" indent="-179388" defTabSz="1087438">
                <a:spcBef>
                  <a:spcPct val="20000"/>
                </a:spcBef>
                <a:buClr>
                  <a:schemeClr val="accent1"/>
                </a:buClr>
                <a:buChar char="•"/>
                <a:defRPr sz="2000">
                  <a:solidFill>
                    <a:schemeClr val="tx1"/>
                  </a:solidFill>
                  <a:latin typeface="Arial" panose="020B0604020202020204" pitchFamily="34" charset="0"/>
                </a:defRPr>
              </a:lvl4pPr>
              <a:lvl5pPr marL="719138" indent="-179388" defTabSz="1087438">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176338" indent="-179388" defTabSz="108743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1633538" indent="-179388" defTabSz="108743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090738" indent="-179388" defTabSz="108743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2547938" indent="-179388" defTabSz="1087438"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ts val="1800"/>
                </a:spcBef>
                <a:buClr>
                  <a:srgbClr val="F0AB00"/>
                </a:buClr>
                <a:buSzPct val="80000"/>
                <a:buNone/>
              </a:pPr>
              <a:r>
                <a:rPr lang="en-US" altLang="en-US" sz="1200" b="1" dirty="0">
                  <a:cs typeface="Arial" panose="020B0604020202020204" pitchFamily="34" charset="0"/>
                </a:rPr>
                <a:t>Cloud</a:t>
              </a:r>
              <a:br>
                <a:rPr lang="en-US" altLang="en-US" sz="1200" b="1" dirty="0">
                  <a:cs typeface="Arial" panose="020B0604020202020204" pitchFamily="34" charset="0"/>
                </a:rPr>
              </a:br>
              <a:r>
                <a:rPr lang="en-US" altLang="en-US" sz="1200" b="1" dirty="0">
                  <a:cs typeface="Arial" panose="020B0604020202020204" pitchFamily="34" charset="0"/>
                </a:rPr>
                <a:t>Technologies</a:t>
              </a:r>
              <a:endParaRPr lang="de-DE" altLang="en-US" sz="1200" b="1">
                <a:cs typeface="Arial" panose="020B0604020202020204" pitchFamily="34" charset="0"/>
              </a:endParaRPr>
            </a:p>
          </p:txBody>
        </p:sp>
        <p:pic>
          <p:nvPicPr>
            <p:cNvPr id="143" name="Picture 46">
              <a:extLst>
                <a:ext uri="{FF2B5EF4-FFF2-40B4-BE49-F238E27FC236}">
                  <a16:creationId xmlns:a16="http://schemas.microsoft.com/office/drawing/2014/main" id="{0BAA6158-5182-4576-8F64-69905BCC1BC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l="7332" t="-835" r="1361" b="13075"/>
            <a:stretch>
              <a:fillRect/>
            </a:stretch>
          </p:blipFill>
          <p:spPr bwMode="auto">
            <a:xfrm>
              <a:off x="9127912" y="2772700"/>
              <a:ext cx="483659" cy="4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Text Placeholder 1">
              <a:extLst>
                <a:ext uri="{FF2B5EF4-FFF2-40B4-BE49-F238E27FC236}">
                  <a16:creationId xmlns:a16="http://schemas.microsoft.com/office/drawing/2014/main" id="{D3917758-36AC-46EC-ACE0-BF4F004D58F9}"/>
                </a:ext>
              </a:extLst>
            </p:cNvPr>
            <p:cNvSpPr txBox="1">
              <a:spLocks noChangeArrowheads="1"/>
            </p:cNvSpPr>
            <p:nvPr/>
          </p:nvSpPr>
          <p:spPr bwMode="black">
            <a:xfrm>
              <a:off x="9805066" y="2721625"/>
              <a:ext cx="1226241"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87438">
                <a:defRPr sz="1100" i="1">
                  <a:solidFill>
                    <a:srgbClr val="800000"/>
                  </a:solidFill>
                  <a:latin typeface="Arial" panose="020B0604020202020204" pitchFamily="34" charset="0"/>
                </a:defRPr>
              </a:lvl1pPr>
              <a:lvl2pPr marL="179388" indent="-179388" defTabSz="1087438">
                <a:defRPr sz="1100" i="1">
                  <a:solidFill>
                    <a:srgbClr val="800000"/>
                  </a:solidFill>
                  <a:latin typeface="Arial" panose="020B0604020202020204" pitchFamily="34" charset="0"/>
                </a:defRPr>
              </a:lvl2pPr>
              <a:lvl3pPr marL="358775" indent="-179388" defTabSz="1087438">
                <a:defRPr sz="1100" i="1">
                  <a:solidFill>
                    <a:srgbClr val="800000"/>
                  </a:solidFill>
                  <a:latin typeface="Arial" panose="020B0604020202020204" pitchFamily="34" charset="0"/>
                </a:defRPr>
              </a:lvl3pPr>
              <a:lvl4pPr marL="539750" indent="-179388" defTabSz="1087438">
                <a:defRPr sz="1100" i="1">
                  <a:solidFill>
                    <a:srgbClr val="800000"/>
                  </a:solidFill>
                  <a:latin typeface="Arial" panose="020B0604020202020204" pitchFamily="34" charset="0"/>
                </a:defRPr>
              </a:lvl4pPr>
              <a:lvl5pPr marL="719138" indent="-179388" defTabSz="1087438">
                <a:defRPr sz="1100" i="1">
                  <a:solidFill>
                    <a:srgbClr val="800000"/>
                  </a:solidFill>
                  <a:latin typeface="Arial" panose="020B0604020202020204" pitchFamily="34" charset="0"/>
                </a:defRPr>
              </a:lvl5pPr>
              <a:lvl6pPr marL="1176338" indent="-179388" defTabSz="1087438" eaLnBrk="0" fontAlgn="base" hangingPunct="0">
                <a:spcBef>
                  <a:spcPct val="0"/>
                </a:spcBef>
                <a:spcAft>
                  <a:spcPct val="0"/>
                </a:spcAft>
                <a:defRPr sz="1100" i="1">
                  <a:solidFill>
                    <a:srgbClr val="800000"/>
                  </a:solidFill>
                  <a:latin typeface="Arial" panose="020B0604020202020204" pitchFamily="34" charset="0"/>
                </a:defRPr>
              </a:lvl6pPr>
              <a:lvl7pPr marL="1633538" indent="-179388" defTabSz="1087438" eaLnBrk="0" fontAlgn="base" hangingPunct="0">
                <a:spcBef>
                  <a:spcPct val="0"/>
                </a:spcBef>
                <a:spcAft>
                  <a:spcPct val="0"/>
                </a:spcAft>
                <a:defRPr sz="1100" i="1">
                  <a:solidFill>
                    <a:srgbClr val="800000"/>
                  </a:solidFill>
                  <a:latin typeface="Arial" panose="020B0604020202020204" pitchFamily="34" charset="0"/>
                </a:defRPr>
              </a:lvl7pPr>
              <a:lvl8pPr marL="2090738" indent="-179388" defTabSz="1087438" eaLnBrk="0" fontAlgn="base" hangingPunct="0">
                <a:spcBef>
                  <a:spcPct val="0"/>
                </a:spcBef>
                <a:spcAft>
                  <a:spcPct val="0"/>
                </a:spcAft>
                <a:defRPr sz="1100" i="1">
                  <a:solidFill>
                    <a:srgbClr val="800000"/>
                  </a:solidFill>
                  <a:latin typeface="Arial" panose="020B0604020202020204" pitchFamily="34" charset="0"/>
                </a:defRPr>
              </a:lvl8pPr>
              <a:lvl9pPr marL="2547938" indent="-179388" defTabSz="1087438" eaLnBrk="0" fontAlgn="base" hangingPunct="0">
                <a:spcBef>
                  <a:spcPct val="0"/>
                </a:spcBef>
                <a:spcAft>
                  <a:spcPct val="0"/>
                </a:spcAft>
                <a:defRPr sz="1100" i="1">
                  <a:solidFill>
                    <a:srgbClr val="800000"/>
                  </a:solidFill>
                  <a:latin typeface="Arial" panose="020B0604020202020204" pitchFamily="34" charset="0"/>
                </a:defRPr>
              </a:lvl9pPr>
            </a:lstStyle>
            <a:p>
              <a:pPr eaLnBrk="1" hangingPunct="1">
                <a:buClr>
                  <a:srgbClr val="F0AB00"/>
                </a:buClr>
                <a:buSzPct val="80000"/>
              </a:pPr>
              <a:r>
                <a:rPr lang="en-US" altLang="en-US" sz="1200" b="1" i="0" dirty="0">
                  <a:solidFill>
                    <a:schemeClr val="tx1"/>
                  </a:solidFill>
                  <a:cs typeface="Arial" panose="020B0604020202020204" pitchFamily="34" charset="0"/>
                </a:rPr>
                <a:t>Internet of </a:t>
              </a:r>
            </a:p>
            <a:p>
              <a:pPr eaLnBrk="1" hangingPunct="1">
                <a:buClr>
                  <a:srgbClr val="F0AB00"/>
                </a:buClr>
                <a:buSzPct val="80000"/>
              </a:pPr>
              <a:r>
                <a:rPr lang="en-US" altLang="en-US" sz="1200" b="1" i="0" dirty="0">
                  <a:solidFill>
                    <a:schemeClr val="tx1"/>
                  </a:solidFill>
                  <a:cs typeface="Arial" panose="020B0604020202020204" pitchFamily="34" charset="0"/>
                </a:rPr>
                <a:t>Things (IoT)</a:t>
              </a:r>
              <a:endParaRPr lang="de-DE" altLang="en-US" sz="1200" b="1" i="0">
                <a:solidFill>
                  <a:schemeClr val="tx1"/>
                </a:solidFill>
                <a:cs typeface="Arial" panose="020B0604020202020204" pitchFamily="34" charset="0"/>
              </a:endParaRPr>
            </a:p>
          </p:txBody>
        </p:sp>
        <p:pic>
          <p:nvPicPr>
            <p:cNvPr id="145" name="Picture 51">
              <a:extLst>
                <a:ext uri="{FF2B5EF4-FFF2-40B4-BE49-F238E27FC236}">
                  <a16:creationId xmlns:a16="http://schemas.microsoft.com/office/drawing/2014/main" id="{F8B2533E-6AE2-4547-83A6-A13D98071512}"/>
                </a:ext>
              </a:extLst>
            </p:cNvPr>
            <p:cNvPicPr>
              <a:picLocks noChangeAspect="1" noChangeArrowheads="1"/>
            </p:cNvPicPr>
            <p:nvPr/>
          </p:nvPicPr>
          <p:blipFill>
            <a:blip r:embed="rId16" cstate="print">
              <a:clrChange>
                <a:clrFrom>
                  <a:srgbClr val="000000"/>
                </a:clrFrom>
                <a:clrTo>
                  <a:srgbClr val="000000">
                    <a:alpha val="0"/>
                  </a:srgbClr>
                </a:clrTo>
              </a:clrChange>
              <a:extLst>
                <a:ext uri="{28A0092B-C50C-407E-A947-70E740481C1C}">
                  <a14:useLocalDpi xmlns:a14="http://schemas.microsoft.com/office/drawing/2010/main" val="0"/>
                </a:ext>
              </a:extLst>
            </a:blip>
            <a:srcRect l="7484" t="13931" r="5798" b="8730"/>
            <a:stretch>
              <a:fillRect/>
            </a:stretch>
          </p:blipFill>
          <p:spPr bwMode="auto">
            <a:xfrm>
              <a:off x="9127912" y="4295586"/>
              <a:ext cx="584590" cy="52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Text Placeholder 1">
              <a:extLst>
                <a:ext uri="{FF2B5EF4-FFF2-40B4-BE49-F238E27FC236}">
                  <a16:creationId xmlns:a16="http://schemas.microsoft.com/office/drawing/2014/main" id="{278C67CD-18D7-408A-B4E8-3752A2E570B8}"/>
                </a:ext>
              </a:extLst>
            </p:cNvPr>
            <p:cNvSpPr txBox="1">
              <a:spLocks noChangeArrowheads="1"/>
            </p:cNvSpPr>
            <p:nvPr/>
          </p:nvSpPr>
          <p:spPr bwMode="black">
            <a:xfrm>
              <a:off x="9894464" y="4340305"/>
              <a:ext cx="22066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87438">
                <a:defRPr sz="1100" i="1">
                  <a:solidFill>
                    <a:srgbClr val="800000"/>
                  </a:solidFill>
                  <a:latin typeface="Arial" panose="020B0604020202020204" pitchFamily="34" charset="0"/>
                </a:defRPr>
              </a:lvl1pPr>
              <a:lvl2pPr marL="179388" indent="-179388" defTabSz="1087438">
                <a:defRPr sz="1100" i="1">
                  <a:solidFill>
                    <a:srgbClr val="800000"/>
                  </a:solidFill>
                  <a:latin typeface="Arial" panose="020B0604020202020204" pitchFamily="34" charset="0"/>
                </a:defRPr>
              </a:lvl2pPr>
              <a:lvl3pPr marL="358775" indent="-179388" defTabSz="1087438">
                <a:defRPr sz="1100" i="1">
                  <a:solidFill>
                    <a:srgbClr val="800000"/>
                  </a:solidFill>
                  <a:latin typeface="Arial" panose="020B0604020202020204" pitchFamily="34" charset="0"/>
                </a:defRPr>
              </a:lvl3pPr>
              <a:lvl4pPr marL="539750" indent="-179388" defTabSz="1087438">
                <a:defRPr sz="1100" i="1">
                  <a:solidFill>
                    <a:srgbClr val="800000"/>
                  </a:solidFill>
                  <a:latin typeface="Arial" panose="020B0604020202020204" pitchFamily="34" charset="0"/>
                </a:defRPr>
              </a:lvl4pPr>
              <a:lvl5pPr marL="719138" indent="-179388" defTabSz="1087438">
                <a:defRPr sz="1100" i="1">
                  <a:solidFill>
                    <a:srgbClr val="800000"/>
                  </a:solidFill>
                  <a:latin typeface="Arial" panose="020B0604020202020204" pitchFamily="34" charset="0"/>
                </a:defRPr>
              </a:lvl5pPr>
              <a:lvl6pPr marL="1176338" indent="-179388" defTabSz="1087438" eaLnBrk="0" fontAlgn="base" hangingPunct="0">
                <a:spcBef>
                  <a:spcPct val="0"/>
                </a:spcBef>
                <a:spcAft>
                  <a:spcPct val="0"/>
                </a:spcAft>
                <a:defRPr sz="1100" i="1">
                  <a:solidFill>
                    <a:srgbClr val="800000"/>
                  </a:solidFill>
                  <a:latin typeface="Arial" panose="020B0604020202020204" pitchFamily="34" charset="0"/>
                </a:defRPr>
              </a:lvl6pPr>
              <a:lvl7pPr marL="1633538" indent="-179388" defTabSz="1087438" eaLnBrk="0" fontAlgn="base" hangingPunct="0">
                <a:spcBef>
                  <a:spcPct val="0"/>
                </a:spcBef>
                <a:spcAft>
                  <a:spcPct val="0"/>
                </a:spcAft>
                <a:defRPr sz="1100" i="1">
                  <a:solidFill>
                    <a:srgbClr val="800000"/>
                  </a:solidFill>
                  <a:latin typeface="Arial" panose="020B0604020202020204" pitchFamily="34" charset="0"/>
                </a:defRPr>
              </a:lvl7pPr>
              <a:lvl8pPr marL="2090738" indent="-179388" defTabSz="1087438" eaLnBrk="0" fontAlgn="base" hangingPunct="0">
                <a:spcBef>
                  <a:spcPct val="0"/>
                </a:spcBef>
                <a:spcAft>
                  <a:spcPct val="0"/>
                </a:spcAft>
                <a:defRPr sz="1100" i="1">
                  <a:solidFill>
                    <a:srgbClr val="800000"/>
                  </a:solidFill>
                  <a:latin typeface="Arial" panose="020B0604020202020204" pitchFamily="34" charset="0"/>
                </a:defRPr>
              </a:lvl8pPr>
              <a:lvl9pPr marL="2547938" indent="-179388" defTabSz="1087438" eaLnBrk="0" fontAlgn="base" hangingPunct="0">
                <a:spcBef>
                  <a:spcPct val="0"/>
                </a:spcBef>
                <a:spcAft>
                  <a:spcPct val="0"/>
                </a:spcAft>
                <a:defRPr sz="1100" i="1">
                  <a:solidFill>
                    <a:srgbClr val="800000"/>
                  </a:solidFill>
                  <a:latin typeface="Arial" panose="020B0604020202020204" pitchFamily="34" charset="0"/>
                </a:defRPr>
              </a:lvl9pPr>
            </a:lstStyle>
            <a:p>
              <a:pPr eaLnBrk="1" hangingPunct="1">
                <a:buClr>
                  <a:srgbClr val="F0AB00"/>
                </a:buClr>
                <a:buSzPct val="80000"/>
              </a:pPr>
              <a:r>
                <a:rPr lang="en-US" altLang="en-US" sz="1200" b="1" i="0" dirty="0">
                  <a:solidFill>
                    <a:schemeClr val="tx1"/>
                  </a:solidFill>
                  <a:cs typeface="Arial" panose="020B0604020202020204" pitchFamily="34" charset="0"/>
                </a:rPr>
                <a:t>Robotics &amp;</a:t>
              </a:r>
            </a:p>
            <a:p>
              <a:pPr eaLnBrk="1" hangingPunct="1">
                <a:buClr>
                  <a:srgbClr val="F0AB00"/>
                </a:buClr>
                <a:buSzPct val="80000"/>
              </a:pPr>
              <a:r>
                <a:rPr lang="en-US" altLang="en-US" sz="1200" b="1" i="0" dirty="0">
                  <a:solidFill>
                    <a:schemeClr val="tx1"/>
                  </a:solidFill>
                  <a:cs typeface="Arial" panose="020B0604020202020204" pitchFamily="34" charset="0"/>
                </a:rPr>
                <a:t>Machine Learning</a:t>
              </a:r>
              <a:endParaRPr lang="de-DE" altLang="en-US" sz="1200" b="1" i="0">
                <a:solidFill>
                  <a:schemeClr val="tx1"/>
                </a:solidFill>
                <a:cs typeface="Arial" panose="020B0604020202020204" pitchFamily="34" charset="0"/>
              </a:endParaRPr>
            </a:p>
          </p:txBody>
        </p:sp>
        <p:pic>
          <p:nvPicPr>
            <p:cNvPr id="147" name="Picture 27">
              <a:extLst>
                <a:ext uri="{FF2B5EF4-FFF2-40B4-BE49-F238E27FC236}">
                  <a16:creationId xmlns:a16="http://schemas.microsoft.com/office/drawing/2014/main" id="{5C2374F3-C41C-4E56-9B8E-064E373625C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l="8388" t="8804" r="13489" b="13377"/>
            <a:stretch>
              <a:fillRect/>
            </a:stretch>
          </p:blipFill>
          <p:spPr bwMode="auto">
            <a:xfrm>
              <a:off x="8295072" y="5512517"/>
              <a:ext cx="531558" cy="52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5715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633"/>
          <a:stretch/>
        </p:blipFill>
        <p:spPr>
          <a:xfrm>
            <a:off x="1" y="-1"/>
            <a:ext cx="12191999" cy="6858001"/>
          </a:xfrm>
          <a:prstGeom prst="rect">
            <a:avLst/>
          </a:prstGeom>
        </p:spPr>
      </p:pic>
      <p:sp>
        <p:nvSpPr>
          <p:cNvPr id="5" name="Rectangle 4"/>
          <p:cNvSpPr/>
          <p:nvPr/>
        </p:nvSpPr>
        <p:spPr bwMode="gray">
          <a:xfrm>
            <a:off x="538653" y="2230262"/>
            <a:ext cx="11328000" cy="2143127"/>
          </a:xfrm>
          <a:prstGeom prst="rect">
            <a:avLst/>
          </a:prstGeom>
          <a:solidFill>
            <a:schemeClr val="bg1">
              <a:alpha val="75000"/>
            </a:schemeClr>
          </a:solidFill>
          <a:ln w="6350"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400" kern="0" dirty="0">
              <a:ea typeface="Arial Unicode MS" pitchFamily="34" charset="-128"/>
              <a:cs typeface="Arial Unicode MS" pitchFamily="34" charset="-128"/>
            </a:endParaRPr>
          </a:p>
        </p:txBody>
      </p:sp>
      <p:sp>
        <p:nvSpPr>
          <p:cNvPr id="7" name="Rectangle 6"/>
          <p:cNvSpPr/>
          <p:nvPr/>
        </p:nvSpPr>
        <p:spPr bwMode="gray">
          <a:xfrm>
            <a:off x="432000" y="0"/>
            <a:ext cx="11328000" cy="162000"/>
          </a:xfrm>
          <a:prstGeom prst="rect">
            <a:avLst/>
          </a:prstGeom>
          <a:solidFill>
            <a:schemeClr val="accent1"/>
          </a:solidFill>
          <a:ln w="9525" algn="ctr">
            <a:noFill/>
            <a:miter lim="800000"/>
            <a:headEnd/>
            <a:tailEnd/>
          </a:ln>
        </p:spPr>
        <p:txBody>
          <a:bodyPr lIns="120000" tIns="96000" rIns="120000" bIns="96000" rtlCol="0" anchor="ctr"/>
          <a:lstStyle/>
          <a:p>
            <a:pPr algn="ctr" defTabSz="1219170" fontAlgn="base">
              <a:spcBef>
                <a:spcPct val="50000"/>
              </a:spcBef>
              <a:spcAft>
                <a:spcPct val="0"/>
              </a:spcAft>
              <a:buClr>
                <a:srgbClr val="F0AB00"/>
              </a:buClr>
              <a:buSzPct val="80000"/>
            </a:pPr>
            <a:endParaRPr lang="en-US" sz="2133" kern="0" dirty="0">
              <a:ea typeface="Arial Unicode MS" pitchFamily="34" charset="-128"/>
              <a:cs typeface="Arial Unicode MS" pitchFamily="34" charset="-128"/>
            </a:endParaRPr>
          </a:p>
        </p:txBody>
      </p:sp>
      <p:sp>
        <p:nvSpPr>
          <p:cNvPr id="2" name="Title 1"/>
          <p:cNvSpPr>
            <a:spLocks noGrp="1"/>
          </p:cNvSpPr>
          <p:nvPr>
            <p:ph type="title"/>
          </p:nvPr>
        </p:nvSpPr>
        <p:spPr>
          <a:xfrm>
            <a:off x="2895197" y="2972931"/>
            <a:ext cx="6401609" cy="912133"/>
          </a:xfrm>
        </p:spPr>
        <p:txBody>
          <a:bodyPr/>
          <a:lstStyle/>
          <a:p>
            <a:pPr algn="ctr"/>
            <a:r>
              <a:rPr lang="en-US" sz="3733" b="1" dirty="0"/>
              <a:t>SAP Business One – Starter Package</a:t>
            </a:r>
          </a:p>
        </p:txBody>
      </p:sp>
    </p:spTree>
    <p:extLst>
      <p:ext uri="{BB962C8B-B14F-4D97-AF65-F5344CB8AC3E}">
        <p14:creationId xmlns:p14="http://schemas.microsoft.com/office/powerpoint/2010/main" val="4285077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1497</Words>
  <Application>Microsoft Office PowerPoint</Application>
  <PresentationFormat>Widescreen</PresentationFormat>
  <Paragraphs>363</Paragraphs>
  <Slides>20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BentonSans Bold</vt:lpstr>
      <vt:lpstr>BentonSans Book</vt:lpstr>
      <vt:lpstr>Calibri</vt:lpstr>
      <vt:lpstr>Calibri Light</vt:lpstr>
      <vt:lpstr>Courier New</vt:lpstr>
      <vt:lpstr>Dosis Light</vt:lpstr>
      <vt:lpstr>Roboto</vt:lpstr>
      <vt:lpstr>Wingdings</vt:lpstr>
      <vt:lpstr>Office Theme</vt:lpstr>
      <vt:lpstr>SAP Business One – Starter Package </vt:lpstr>
      <vt:lpstr>PowerPoint Presentation</vt:lpstr>
      <vt:lpstr>PowerPoint Presentation</vt:lpstr>
      <vt:lpstr>PowerPoint Presentation</vt:lpstr>
      <vt:lpstr>PowerPoint Presentation</vt:lpstr>
      <vt:lpstr>SAP Business One</vt:lpstr>
      <vt:lpstr>SAP Business One SAP’s best selling ERP solution by number of customers</vt:lpstr>
      <vt:lpstr>PowerPoint Presentation</vt:lpstr>
      <vt:lpstr>SAP Business One – Starter Package</vt:lpstr>
      <vt:lpstr>PowerPoint Presentation</vt:lpstr>
      <vt:lpstr>PowerPoint Presentation</vt:lpstr>
      <vt:lpstr>Starter Package – Detailed Feature List</vt:lpstr>
      <vt:lpstr>PowerPoint Presentation</vt:lpstr>
      <vt:lpstr>Inecom Cloud powered by Microsoft Azure</vt:lpstr>
      <vt:lpstr>SAP B1 on SAP HANA with CCC – Cloud Hosted</vt:lpstr>
      <vt:lpstr>Rapid Implementation </vt:lpstr>
      <vt:lpstr>Starter Package – Implementation Methodology</vt:lpstr>
      <vt:lpstr>SAP B1 Starter Package Pricing </vt:lpstr>
      <vt:lpstr>Starter Package - Pricing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Business One – Starter Package </dc:title>
  <dc:creator>Shriya Thakur</dc:creator>
  <cp:lastModifiedBy>Shriya Thakur</cp:lastModifiedBy>
  <cp:revision>26</cp:revision>
  <dcterms:created xsi:type="dcterms:W3CDTF">2023-02-27T10:39:27Z</dcterms:created>
  <dcterms:modified xsi:type="dcterms:W3CDTF">2023-03-10T09:09:59Z</dcterms:modified>
</cp:coreProperties>
</file>